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76" r:id="rId4"/>
    <p:sldId id="264" r:id="rId5"/>
    <p:sldId id="258" r:id="rId6"/>
    <p:sldId id="259" r:id="rId7"/>
    <p:sldId id="265" r:id="rId8"/>
    <p:sldId id="260" r:id="rId9"/>
    <p:sldId id="261" r:id="rId10"/>
    <p:sldId id="262" r:id="rId11"/>
    <p:sldId id="275" r:id="rId12"/>
    <p:sldId id="266" r:id="rId13"/>
    <p:sldId id="269" r:id="rId14"/>
    <p:sldId id="268" r:id="rId15"/>
    <p:sldId id="270" r:id="rId16"/>
    <p:sldId id="271" r:id="rId17"/>
    <p:sldId id="273" r:id="rId18"/>
    <p:sldId id="274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ED7C1-29D5-40BC-A703-86024221A50E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FBFEE-6110-4D84-9041-4DC02DED3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5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FBFEE-6110-4D84-9041-4DC02DED35D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0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A41-8C2A-4596-BA9B-3AED11E7467F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C470-8933-4DBE-9A2D-E081160A7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A41-8C2A-4596-BA9B-3AED11E7467F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C470-8933-4DBE-9A2D-E081160A7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A41-8C2A-4596-BA9B-3AED11E7467F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C470-8933-4DBE-9A2D-E081160A7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A41-8C2A-4596-BA9B-3AED11E7467F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C470-8933-4DBE-9A2D-E081160A7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A41-8C2A-4596-BA9B-3AED11E7467F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C470-8933-4DBE-9A2D-E081160A7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A41-8C2A-4596-BA9B-3AED11E7467F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C470-8933-4DBE-9A2D-E081160A7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A41-8C2A-4596-BA9B-3AED11E7467F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C470-8933-4DBE-9A2D-E081160A7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A41-8C2A-4596-BA9B-3AED11E7467F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C470-8933-4DBE-9A2D-E081160A7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A41-8C2A-4596-BA9B-3AED11E7467F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C470-8933-4DBE-9A2D-E081160A7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A41-8C2A-4596-BA9B-3AED11E7467F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C470-8933-4DBE-9A2D-E081160A7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A41-8C2A-4596-BA9B-3AED11E7467F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C470-8933-4DBE-9A2D-E081160A7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8A41-8C2A-4596-BA9B-3AED11E7467F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FC470-8933-4DBE-9A2D-E081160A7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00100" y="208339"/>
            <a:ext cx="7500990" cy="66496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886728" cy="27432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Психологические особенности детей второго      года жизни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857760"/>
            <a:ext cx="8429684" cy="17859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Автор-составитель- педагог-психолог МДОУ</a:t>
            </a:r>
          </a:p>
          <a:p>
            <a:r>
              <a:rPr lang="ru-RU" sz="2400" b="1" dirty="0" err="1" smtClean="0">
                <a:solidFill>
                  <a:schemeClr val="tx1"/>
                </a:solidFill>
              </a:rPr>
              <a:t>Некоузский</a:t>
            </a:r>
            <a:r>
              <a:rPr lang="ru-RU" sz="2400" b="1" dirty="0" smtClean="0">
                <a:solidFill>
                  <a:schemeClr val="tx1"/>
                </a:solidFill>
              </a:rPr>
              <a:t> детский сад №3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Декабрь </a:t>
            </a:r>
            <a:r>
              <a:rPr lang="ru-RU" sz="2400" b="1" dirty="0" smtClean="0">
                <a:solidFill>
                  <a:schemeClr val="tx1"/>
                </a:solidFill>
              </a:rPr>
              <a:t>201</a:t>
            </a:r>
            <a:r>
              <a:rPr lang="en-US" sz="2400" b="1" smtClean="0">
                <a:solidFill>
                  <a:schemeClr val="tx1"/>
                </a:solidFill>
              </a:rPr>
              <a:t>7</a:t>
            </a:r>
            <a:r>
              <a:rPr lang="ru-RU" sz="2400" b="1" smtClean="0">
                <a:solidFill>
                  <a:schemeClr val="tx1"/>
                </a:solidFill>
              </a:rPr>
              <a:t>года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Возрастные нормативы 2-го года жизни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04351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Высокий и средний уровни развития ПД -  возрастная норма</a:t>
            </a:r>
            <a:endParaRPr lang="ru-RU" sz="2400" dirty="0" smtClean="0"/>
          </a:p>
          <a:p>
            <a:r>
              <a:rPr lang="ru-RU" sz="2400" b="1" dirty="0" smtClean="0"/>
              <a:t>Низкий уровень ПД  означает  задержку в развитии ребёнка. </a:t>
            </a:r>
            <a:r>
              <a:rPr lang="ru-RU" sz="2400" dirty="0" smtClean="0"/>
              <a:t>Обусловлена неправильным воспитанием (ограничением активности, обеднённой предметной средой, нехваткой общения со взрослыми и детьми).</a:t>
            </a:r>
          </a:p>
          <a:p>
            <a:r>
              <a:rPr lang="ru-RU" sz="2400" dirty="0" smtClean="0"/>
              <a:t>Если нет интереса к предметам и ребёнок не манипулирует ими – это грубая задержка развития уже </a:t>
            </a:r>
            <a:r>
              <a:rPr lang="ru-RU" sz="2400" b="1" dirty="0" smtClean="0"/>
              <a:t>в 1-м полугодии второго года жизни.</a:t>
            </a:r>
          </a:p>
          <a:p>
            <a:r>
              <a:rPr lang="ru-RU" sz="2400" dirty="0" smtClean="0"/>
              <a:t>Отсутствие культурно- фиксированных действий  к </a:t>
            </a:r>
            <a:r>
              <a:rPr lang="ru-RU" sz="2400" b="1" dirty="0" smtClean="0"/>
              <a:t>2</a:t>
            </a:r>
            <a:r>
              <a:rPr lang="ru-RU" sz="2400" dirty="0" smtClean="0"/>
              <a:t> </a:t>
            </a:r>
            <a:r>
              <a:rPr lang="ru-RU" sz="2400" b="1" dirty="0" smtClean="0"/>
              <a:t>годам</a:t>
            </a:r>
            <a:r>
              <a:rPr lang="ru-RU" sz="2400" dirty="0" smtClean="0"/>
              <a:t> - грубая задержка развития: требуется консультация психиатра.</a:t>
            </a:r>
          </a:p>
          <a:p>
            <a:r>
              <a:rPr lang="ru-RU" sz="2400" dirty="0" smtClean="0"/>
              <a:t>Преобладание отрицательных эмоций – неблагополучный эмоциональный статус:  требуется консультация невропатолога.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872" cy="86409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Ещё некоторые показатели развития детей</a:t>
            </a:r>
            <a:br>
              <a:rPr lang="ru-RU" sz="3200" dirty="0" smtClean="0"/>
            </a:br>
            <a:r>
              <a:rPr lang="ru-RU" sz="3200" dirty="0" smtClean="0"/>
              <a:t>до 2 лет в норме.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328592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/>
              <a:t>Грубая моторика</a:t>
            </a:r>
            <a:r>
              <a:rPr lang="ru-RU" sz="2400" dirty="0" smtClean="0"/>
              <a:t>. Недолго стоит и балансирует </a:t>
            </a:r>
            <a:r>
              <a:rPr lang="ru-RU" sz="2400" dirty="0"/>
              <a:t>на одной ноге </a:t>
            </a:r>
            <a:r>
              <a:rPr lang="ru-RU" sz="2400" dirty="0" smtClean="0"/>
              <a:t> без посторонней помощи. Стоит на  цыпочках. Поднимается –спускается по лестнице, чередуя ноги. Ездит на 3-х колёсном велосипеде, крутя педали.</a:t>
            </a:r>
          </a:p>
          <a:p>
            <a:endParaRPr lang="ru-RU" sz="2000" dirty="0" smtClean="0"/>
          </a:p>
          <a:p>
            <a:r>
              <a:rPr lang="ru-RU" sz="2400" b="1" dirty="0" smtClean="0"/>
              <a:t>Тонкая моторика. </a:t>
            </a:r>
            <a:r>
              <a:rPr lang="ru-RU" sz="2400" dirty="0" smtClean="0"/>
              <a:t>Держит руками карандаш, мелок: большой палец с одной стороны, остальные с другой.</a:t>
            </a:r>
          </a:p>
          <a:p>
            <a:endParaRPr lang="ru-RU" sz="2400" dirty="0" smtClean="0"/>
          </a:p>
          <a:p>
            <a:r>
              <a:rPr lang="ru-RU" sz="2400" b="1" dirty="0" smtClean="0"/>
              <a:t>Речь.</a:t>
            </a:r>
            <a:r>
              <a:rPr lang="ru-RU" sz="2000" b="1" dirty="0" smtClean="0"/>
              <a:t> </a:t>
            </a:r>
            <a:r>
              <a:rPr lang="ru-RU" sz="2400" dirty="0" smtClean="0"/>
              <a:t>Пользуется словами-предложениями: «Мама пойти (</a:t>
            </a:r>
            <a:r>
              <a:rPr lang="ru-RU" sz="2400" dirty="0" err="1" smtClean="0"/>
              <a:t>ам-ам</a:t>
            </a:r>
            <a:r>
              <a:rPr lang="ru-RU" sz="2400" dirty="0" smtClean="0"/>
              <a:t>)». Может повторять короткие детские стишки и считалки.</a:t>
            </a:r>
          </a:p>
          <a:p>
            <a:pPr marL="0" indent="0">
              <a:buNone/>
            </a:pPr>
            <a:r>
              <a:rPr lang="ru-RU" sz="2400" dirty="0" smtClean="0"/>
              <a:t>     Говорит с наслаждением: «Нет».</a:t>
            </a:r>
          </a:p>
          <a:p>
            <a:pPr marL="0" indent="0">
              <a:buNone/>
            </a:pPr>
            <a:r>
              <a:rPr lang="ru-RU" sz="2400" dirty="0" smtClean="0"/>
              <a:t>     С удовольствием слушает всё ритмичное и рифмованное.</a:t>
            </a:r>
          </a:p>
          <a:p>
            <a:pPr marL="0" indent="0">
              <a:buNone/>
            </a:pPr>
            <a:r>
              <a:rPr lang="ru-RU" sz="2400" dirty="0" smtClean="0"/>
              <a:t>     Обожает притворяться.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22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Адаптация к ДОУ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Адаптация – процесс вхождения человека в новую для него среду и приспособление к ее условиям </a:t>
            </a:r>
          </a:p>
          <a:p>
            <a:endParaRPr lang="ru-RU" dirty="0"/>
          </a:p>
        </p:txBody>
      </p:sp>
      <p:pic>
        <p:nvPicPr>
          <p:cNvPr id="4" name="Picture 2" descr="C:\Users\Роман\Pictures\плач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86182" y="2786058"/>
            <a:ext cx="2945208" cy="374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80920" cy="1271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Различают три степени адаптации ребенка к детскому саду: 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легкую, среднюю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тяжелую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99715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легкой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адаптации поведение ребенка нормализуется в течение месяца. Аппетит достигает обычного уровня уже к концу первой недели, сон налаживается за 1-2 недели. Острых заболеваний не возникает.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адаптации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тяжести сон и аппетит восстанавливаются через 20-40 дней, в течение целого месяца настроение может быть неустойчивым.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Тяжелая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адаптация приводит к длительным и тяжелым заболеваниям. Могут замедляться темпы развития.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П\Pictures\30-01-2012_18-39-55\IMG_096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4582725" y="2414386"/>
            <a:ext cx="387542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/>
          <a:lstStyle/>
          <a:p>
            <a:r>
              <a:rPr lang="ru-RU" sz="3200" cap="small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 отмечают</a:t>
            </a: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3" y="1484784"/>
            <a:ext cx="7056785" cy="4752528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cap="sm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легче адаптируются к детскому саду дети из многодетных семей и  дети из коммунальных </a:t>
            </a:r>
          </a:p>
          <a:p>
            <a:pPr>
              <a:buFontTx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квартир. Поэтому рекомендуется</a:t>
            </a:r>
          </a:p>
          <a:p>
            <a:pPr>
              <a:buFontTx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расширять "социальный горизонт" ребенка,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пусть он привыкает общаться со сверстниками 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 детских игровых площадках, ходить в гости к товарищам, оставаться ночевать у бабушки, гулять по селу или городу и т.д. Имея такой опыт, ребенок не будет бояться общаться со сверстниками и взрослыми.</a:t>
            </a: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Для успешной адаптации важно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19256" cy="4879444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Привести домашний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соответствие с режимом группы детского сада, в которую будет ходить ребенок. 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Познакомиться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детского сада и ввести в рацион питания малыша новые для него блюда. 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Обучайте ребенка дома всем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необходимым навыкам самообслуживания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умываться, вытирать руки; одеваться и раздеваться; самостоятельно кушать, пользуясь во время еды ложкой; 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обязательно должна быть удобна для ребенка данного возраста ( оптимальный вариант: брючки или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шорты без застежек 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лямок,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ботинки на липучках).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Желательно приучить ребёнка просится на горшок.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AppData\Local\Microsoft\Windows\Temporary Internet Files\Content.IE5\CXUCTHPZ\MP900399856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28596" y="285727"/>
            <a:ext cx="8189893" cy="642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2786058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расставании постарайтесь быть спокойными и уверенными сами. В противном случае ребенок может уловить Ваше беспокойство и будет расстраиваться, плакать еще больше.	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Ваше спокойствие, доброжелательное отношение поможет ребенку обрести уверенность  в безопасности.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12661"/>
            <a:ext cx="792088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помочь ребенку на этапе адаптации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76003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спокойный и бесконфликтный климат в семье;</a:t>
            </a:r>
          </a:p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реагировать на выходки и не наказывать  малыша за капризы;</a:t>
            </a:r>
          </a:p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Кратковременное пребывание  ребёнка в саду;</a:t>
            </a:r>
          </a:p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Уделяйте больше времени ребенку вечером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дома.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Дольше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чаще, чем обычно,  играть с ним;</a:t>
            </a:r>
          </a:p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Ввести «Ритуал прощания» в детском саду;</a:t>
            </a:r>
          </a:p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Сформировать у ребенка положительную установку на детский сад, и позитивное отношение к нему.</a:t>
            </a:r>
          </a:p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Приблизить время сна, прогулки и приема пищи в семье к режиму детского сада;</a:t>
            </a:r>
          </a:p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ребенок с трудом расстается с матерью, 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желательно первые несколько недель отводить  его в детский сад отцу;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OLGA_VM\Desktop\IMG_090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78" t="23026" r="34080" b="25227"/>
          <a:stretch/>
        </p:blipFill>
        <p:spPr bwMode="auto">
          <a:xfrm>
            <a:off x="4779367" y="1916832"/>
            <a:ext cx="328246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Признаки успешной адаптации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6131024" cy="435334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Легко засыпает вечером, не капризничает.</a:t>
            </a:r>
          </a:p>
          <a:p>
            <a:r>
              <a:rPr lang="ru-RU" sz="2400" dirty="0" smtClean="0"/>
              <a:t>Спит спокойно.</a:t>
            </a:r>
          </a:p>
          <a:p>
            <a:r>
              <a:rPr lang="ru-RU" sz="2400" dirty="0" smtClean="0"/>
              <a:t>Хороший аппетит.</a:t>
            </a:r>
          </a:p>
          <a:p>
            <a:r>
              <a:rPr lang="ru-RU" sz="2400" dirty="0" smtClean="0"/>
              <a:t>Легко встаёт утром и спокойно идёт в детский сад.</a:t>
            </a:r>
          </a:p>
          <a:p>
            <a:r>
              <a:rPr lang="ru-RU" sz="2400" dirty="0" smtClean="0"/>
              <a:t>Вечером играет, не капризничает, 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не цепляется за маму.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75000"/>
              </a:schemeClr>
            </a:solidFill>
          </a:ln>
          <a:effectLst>
            <a:softEdge rad="317500"/>
          </a:effectLst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47384" y="1340768"/>
            <a:ext cx="8401080" cy="504351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Литература:</a:t>
            </a:r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     </a:t>
            </a:r>
          </a:p>
          <a:p>
            <a:endParaRPr lang="ru-RU" sz="2800" dirty="0" smtClean="0">
              <a:solidFill>
                <a:srgbClr val="4A452A"/>
              </a:solidFill>
              <a:latin typeface="Calibri" pitchFamily="34" charset="0"/>
            </a:endParaRPr>
          </a:p>
          <a:p>
            <a:endParaRPr lang="ru-RU" sz="2800" dirty="0">
              <a:solidFill>
                <a:srgbClr val="4A452A"/>
              </a:solidFill>
              <a:latin typeface="Calibri" pitchFamily="34" charset="0"/>
            </a:endParaRPr>
          </a:p>
          <a:p>
            <a:r>
              <a:rPr lang="ru-RU" sz="2800" dirty="0" err="1" smtClean="0">
                <a:solidFill>
                  <a:srgbClr val="4A452A"/>
                </a:solidFill>
                <a:latin typeface="Calibri" pitchFamily="34" charset="0"/>
              </a:rPr>
              <a:t>Яндекс</a:t>
            </a:r>
            <a:r>
              <a:rPr lang="ru-RU" sz="2800" dirty="0" smtClean="0">
                <a:solidFill>
                  <a:srgbClr val="4A452A"/>
                </a:solidFill>
                <a:latin typeface="Calibri" pitchFamily="34" charset="0"/>
              </a:rPr>
              <a:t>. Картинки</a:t>
            </a:r>
          </a:p>
          <a:p>
            <a:endParaRPr lang="ru-RU" sz="2800" dirty="0" smtClean="0">
              <a:solidFill>
                <a:srgbClr val="4A452A"/>
              </a:solidFill>
              <a:latin typeface="Calibri" pitchFamily="34" charset="0"/>
            </a:endParaRPr>
          </a:p>
          <a:p>
            <a:r>
              <a:rPr lang="ru-RU" sz="2400" dirty="0" smtClean="0">
                <a:solidFill>
                  <a:srgbClr val="4A452A"/>
                </a:solidFill>
                <a:latin typeface="+mj-lt"/>
              </a:rPr>
              <a:t>©  педагог-психолог  Вишнякова Т.П., </a:t>
            </a:r>
          </a:p>
          <a:p>
            <a:pPr>
              <a:buNone/>
            </a:pPr>
            <a:r>
              <a:rPr lang="ru-RU" sz="2400" dirty="0" smtClean="0">
                <a:solidFill>
                  <a:srgbClr val="4A452A"/>
                </a:solidFill>
                <a:latin typeface="+mj-lt"/>
              </a:rPr>
              <a:t>      </a:t>
            </a:r>
            <a:r>
              <a:rPr lang="ru-RU" sz="2000" dirty="0" smtClean="0">
                <a:solidFill>
                  <a:srgbClr val="4A452A"/>
                </a:solidFill>
                <a:latin typeface="+mj-lt"/>
              </a:rPr>
              <a:t>с. Н. Некоуз, МДОУ </a:t>
            </a:r>
            <a:r>
              <a:rPr lang="ru-RU" sz="2000" dirty="0" err="1" smtClean="0">
                <a:solidFill>
                  <a:srgbClr val="4A452A"/>
                </a:solidFill>
                <a:latin typeface="+mj-lt"/>
              </a:rPr>
              <a:t>Некоузский</a:t>
            </a:r>
            <a:r>
              <a:rPr lang="ru-RU" sz="2000" dirty="0" smtClean="0">
                <a:solidFill>
                  <a:srgbClr val="4A452A"/>
                </a:solidFill>
                <a:latin typeface="+mj-lt"/>
              </a:rPr>
              <a:t> детский сад №3</a:t>
            </a:r>
            <a:endParaRPr lang="ru-RU" sz="2000" dirty="0">
              <a:solidFill>
                <a:srgbClr val="4A452A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1412777"/>
            <a:ext cx="489654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1.  ДИАГНОСТИКА</a:t>
            </a:r>
            <a:endParaRPr lang="ru-RU" sz="1600" dirty="0"/>
          </a:p>
          <a:p>
            <a:r>
              <a:rPr lang="ru-RU" sz="1600" dirty="0"/>
              <a:t>ПСИХИЧЕСКОГО РАЗВИТИЯ ДЕТЕЙ</a:t>
            </a:r>
          </a:p>
          <a:p>
            <a:r>
              <a:rPr lang="ru-RU" sz="1600" dirty="0"/>
              <a:t>ОТ РОЖДЕНИЯ ДО 3 </a:t>
            </a:r>
            <a:r>
              <a:rPr lang="ru-RU" sz="1600" dirty="0" smtClean="0"/>
              <a:t>ЛЕТ. </a:t>
            </a:r>
          </a:p>
          <a:p>
            <a:r>
              <a:rPr lang="ru-RU" sz="1400" dirty="0"/>
              <a:t>Е. О </a:t>
            </a:r>
            <a:r>
              <a:rPr lang="ru-RU" sz="1400" dirty="0" smtClean="0"/>
              <a:t>Смирнова., </a:t>
            </a:r>
            <a:r>
              <a:rPr lang="ru-RU" sz="1400" dirty="0"/>
              <a:t>Л. Н </a:t>
            </a:r>
            <a:r>
              <a:rPr lang="ru-RU" sz="1400" dirty="0" err="1" smtClean="0"/>
              <a:t>Галигузова</a:t>
            </a:r>
            <a:r>
              <a:rPr lang="ru-RU" sz="1400" dirty="0" smtClean="0"/>
              <a:t>., </a:t>
            </a:r>
            <a:r>
              <a:rPr lang="ru-RU" sz="1400" dirty="0"/>
              <a:t>Т. В </a:t>
            </a:r>
            <a:r>
              <a:rPr lang="ru-RU" sz="1400" dirty="0" smtClean="0"/>
              <a:t>Ермолова., </a:t>
            </a:r>
            <a:r>
              <a:rPr lang="ru-RU" sz="1400" dirty="0"/>
              <a:t>С. Ю.</a:t>
            </a:r>
          </a:p>
          <a:p>
            <a:r>
              <a:rPr lang="ru-RU" sz="1400" dirty="0" smtClean="0"/>
              <a:t>Мещерякова</a:t>
            </a:r>
          </a:p>
          <a:p>
            <a:r>
              <a:rPr lang="ru-RU" sz="1400" dirty="0" smtClean="0"/>
              <a:t>Методическое </a:t>
            </a:r>
            <a:r>
              <a:rPr lang="ru-RU" sz="1400" dirty="0"/>
              <a:t>пособие для практических </a:t>
            </a:r>
            <a:r>
              <a:rPr lang="ru-RU" sz="1400" dirty="0" smtClean="0"/>
              <a:t>психологов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АНО «Психологическая электронная </a:t>
            </a:r>
            <a:r>
              <a:rPr lang="ru-RU" sz="1400" dirty="0" smtClean="0"/>
              <a:t>библиотека» Москва 2007.</a:t>
            </a:r>
          </a:p>
          <a:p>
            <a:r>
              <a:rPr lang="ru-RU" sz="1600" dirty="0" smtClean="0"/>
              <a:t>2.  </a:t>
            </a:r>
            <a:r>
              <a:rPr lang="ru-RU" sz="1600" cap="all" dirty="0" smtClean="0"/>
              <a:t>Психологические особенности развития детей и профилактика неврозов</a:t>
            </a:r>
          </a:p>
          <a:p>
            <a:r>
              <a:rPr lang="ru-RU" sz="1400" cap="small" dirty="0" smtClean="0">
                <a:cs typeface="Times New Roman" pitchFamily="18" charset="0"/>
              </a:rPr>
              <a:t>В.А.</a:t>
            </a:r>
            <a:r>
              <a:rPr lang="ru-RU" sz="1600" cap="small" dirty="0" smtClean="0">
                <a:cs typeface="Times New Roman" pitchFamily="18" charset="0"/>
              </a:rPr>
              <a:t> </a:t>
            </a:r>
            <a:r>
              <a:rPr lang="ru-RU" sz="1200" cap="small" dirty="0" err="1" smtClean="0">
                <a:cs typeface="Times New Roman" pitchFamily="18" charset="0"/>
              </a:rPr>
              <a:t>Кулганов</a:t>
            </a:r>
            <a:r>
              <a:rPr lang="ru-RU" sz="1200" cap="small" dirty="0" smtClean="0">
                <a:cs typeface="Times New Roman" pitchFamily="18" charset="0"/>
              </a:rPr>
              <a:t>, Н.В. Сорокина</a:t>
            </a:r>
          </a:p>
          <a:p>
            <a:r>
              <a:rPr lang="ru-RU" sz="1200" cap="small" dirty="0" smtClean="0">
                <a:cs typeface="Times New Roman" pitchFamily="18" charset="0"/>
              </a:rPr>
              <a:t>  Санкт-Петербург   </a:t>
            </a:r>
            <a:r>
              <a:rPr lang="ru-RU" sz="1400" cap="all" dirty="0" smtClean="0">
                <a:cs typeface="Times New Roman" pitchFamily="18" charset="0"/>
              </a:rPr>
              <a:t>Детство-Пресс</a:t>
            </a:r>
            <a:r>
              <a:rPr lang="ru-RU" sz="1600" cap="small" dirty="0" smtClean="0">
                <a:cs typeface="Times New Roman" pitchFamily="18" charset="0"/>
              </a:rPr>
              <a:t>, 2012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Раннее детство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747398" cy="43924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chemeClr val="tx1"/>
                </a:solidFill>
              </a:rPr>
              <a:t>После младенчества начинается новый этап развития человека – раннее детство: от 1 года до 3 лет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chemeClr val="tx1"/>
                </a:solidFill>
              </a:rPr>
              <a:t>В раннем возрасте ребёнок уже не беспомощное существо, он чрезвычайно активен в своих действиях и в стремлении к общению со взрослыми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1" descr="http://kidsclever.ru/sites/default/files/kak_razgovarivat_s_rebenkom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612" y="1857363"/>
            <a:ext cx="4406388" cy="364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Некоторые особенности развития ребёнка в раннем возрасте</a:t>
            </a:r>
            <a:endParaRPr lang="ru-RU" sz="3200" dirty="0"/>
          </a:p>
        </p:txBody>
      </p:sp>
      <p:pic>
        <p:nvPicPr>
          <p:cNvPr id="1026" name="Picture 2" descr="C:\Users\OLGA_VM\Desktop\IMG_04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7" b="-2"/>
          <a:stretch/>
        </p:blipFill>
        <p:spPr bwMode="auto">
          <a:xfrm rot="16200000">
            <a:off x="5303473" y="2618627"/>
            <a:ext cx="3261134" cy="25776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7" y="1556792"/>
            <a:ext cx="7344817" cy="4464496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Наличие тесной взаимосвязи физического и психического развития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ru-RU" sz="2400" dirty="0" smtClean="0"/>
              <a:t>Любые отклонения в физическом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en-US" sz="2400" dirty="0" smtClean="0"/>
              <a:t>   </a:t>
            </a:r>
            <a:r>
              <a:rPr lang="ru-RU" sz="2400" dirty="0" smtClean="0"/>
              <a:t>развитии могут </a:t>
            </a:r>
            <a:r>
              <a:rPr lang="en-US" sz="2400" dirty="0" smtClean="0"/>
              <a:t> </a:t>
            </a:r>
            <a:r>
              <a:rPr lang="ru-RU" sz="2400" dirty="0" smtClean="0"/>
              <a:t>привести к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психическим</a:t>
            </a:r>
            <a:r>
              <a:rPr lang="en-US" sz="2400" dirty="0" smtClean="0"/>
              <a:t> </a:t>
            </a:r>
            <a:r>
              <a:rPr lang="ru-RU" sz="2400" dirty="0" smtClean="0"/>
              <a:t>нарушениям.</a:t>
            </a:r>
          </a:p>
          <a:p>
            <a:r>
              <a:rPr lang="ru-RU" sz="2400" b="1" i="1" dirty="0" smtClean="0"/>
              <a:t>Индивидуальные темпы развития.</a:t>
            </a:r>
          </a:p>
          <a:p>
            <a:r>
              <a:rPr lang="ru-RU" sz="2400" b="1" i="1" dirty="0" smtClean="0"/>
              <a:t>Высокая ранимость ребёнка </a:t>
            </a:r>
            <a:r>
              <a:rPr lang="ru-RU" sz="2400" dirty="0" smtClean="0"/>
              <a:t>предъявляет высокие требования к его </a:t>
            </a:r>
            <a:r>
              <a:rPr lang="en-US" sz="2400" dirty="0" smtClean="0"/>
              <a:t> </a:t>
            </a:r>
            <a:r>
              <a:rPr lang="ru-RU" sz="2400" dirty="0" smtClean="0"/>
              <a:t>воспитанию</a:t>
            </a:r>
            <a:r>
              <a:rPr lang="ru-RU" sz="2400" b="1" dirty="0" smtClean="0"/>
              <a:t>.</a:t>
            </a:r>
          </a:p>
          <a:p>
            <a:r>
              <a:rPr lang="ru-RU" sz="2400" b="1" i="1" dirty="0" smtClean="0"/>
              <a:t>Восприимчивость детей к обучению (</a:t>
            </a:r>
            <a:r>
              <a:rPr lang="ru-RU" sz="2400" dirty="0" smtClean="0"/>
              <a:t>легко образуются условные связи).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4109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OLGA_VM\Desktop\IMG_31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r="22584"/>
          <a:stretch/>
        </p:blipFill>
        <p:spPr bwMode="auto">
          <a:xfrm>
            <a:off x="4488970" y="1643050"/>
            <a:ext cx="4387486" cy="4572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Роль взрослого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714908" cy="47688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/>
              <a:t>Роль взрослого в психическом развитии ребёнка – </a:t>
            </a:r>
            <a:r>
              <a:rPr lang="ru-RU" sz="2400" dirty="0" smtClean="0"/>
              <a:t>очень важная</a:t>
            </a:r>
            <a:r>
              <a:rPr lang="ru-RU" sz="2400" dirty="0"/>
              <a:t>.</a:t>
            </a: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Дефицит общения со взрослым вызывает отставание в развитии.</a:t>
            </a:r>
            <a:endParaRPr lang="ru-RU" sz="2400" dirty="0"/>
          </a:p>
          <a:p>
            <a:pPr>
              <a:defRPr/>
            </a:pPr>
            <a:r>
              <a:rPr lang="ru-RU" sz="2400" dirty="0"/>
              <a:t>Потери в развитии в это время невосполнимы, не компенсируются в полной мере в последующие периоды </a:t>
            </a:r>
            <a:r>
              <a:rPr lang="ru-RU" sz="2400" dirty="0" smtClean="0"/>
              <a:t>жизни, потенциальные </a:t>
            </a:r>
            <a:r>
              <a:rPr lang="ru-RU" sz="2400" dirty="0"/>
              <a:t>возможности к </a:t>
            </a:r>
            <a:r>
              <a:rPr lang="ru-RU" sz="2400" dirty="0" smtClean="0"/>
              <a:t>развитию </a:t>
            </a:r>
            <a:r>
              <a:rPr lang="ru-RU" sz="2400" dirty="0"/>
              <a:t>остаются </a:t>
            </a:r>
            <a:r>
              <a:rPr lang="ru-RU" sz="2400" dirty="0" smtClean="0"/>
              <a:t>нереализованными.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86314" y="1714488"/>
            <a:ext cx="4071966" cy="44116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Предметная деятельность как ведущая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Оказывает решающее воздействие на психическое развитие ребёнка.</a:t>
            </a:r>
          </a:p>
          <a:p>
            <a:r>
              <a:rPr lang="ru-RU" dirty="0" smtClean="0"/>
              <a:t>Действия с предметами позволяют открыть ребёнку их свойства: назначение, форму , цвет, вкус, материал и пр.</a:t>
            </a:r>
          </a:p>
          <a:p>
            <a:r>
              <a:rPr lang="ru-RU" dirty="0" smtClean="0"/>
              <a:t> Т.О. через предметный мир начинается активное познание окружающего мира.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4139952" y="1772816"/>
            <a:ext cx="4541235" cy="407196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Роль взрослого в развитии ребёнка 2-го года жизни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ru-RU" dirty="0" smtClean="0"/>
              <a:t>Взрослый (родители, прежде всего, мать)</a:t>
            </a:r>
          </a:p>
          <a:p>
            <a:pPr>
              <a:buNone/>
            </a:pPr>
            <a:r>
              <a:rPr lang="ru-RU" dirty="0" smtClean="0"/>
              <a:t> в непосредственном общении с малышом</a:t>
            </a:r>
          </a:p>
          <a:p>
            <a:pPr>
              <a:buNone/>
            </a:pPr>
            <a:r>
              <a:rPr lang="ru-RU" dirty="0" smtClean="0"/>
              <a:t>помогает ребёнку выявить эти свойства.</a:t>
            </a:r>
          </a:p>
          <a:p>
            <a:pPr marL="0" indent="0">
              <a:buNone/>
            </a:pPr>
            <a:r>
              <a:rPr lang="ru-RU" dirty="0" smtClean="0"/>
              <a:t>Подражая матери и другим членам семьи, ребёнок привносит эти открытия в свой опыт.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Развитие речи  у детей 2-го года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Пассивная речь</a:t>
            </a:r>
            <a:endParaRPr lang="ru-RU" dirty="0"/>
          </a:p>
          <a:p>
            <a:pPr>
              <a:buNone/>
            </a:pPr>
            <a:r>
              <a:rPr lang="ru-RU" dirty="0" smtClean="0"/>
              <a:t> К 2 годам знает все слова,</a:t>
            </a:r>
          </a:p>
          <a:p>
            <a:pPr>
              <a:buNone/>
            </a:pPr>
            <a:r>
              <a:rPr lang="ru-RU" dirty="0" smtClean="0"/>
              <a:t> обозначающие предметы </a:t>
            </a:r>
          </a:p>
          <a:p>
            <a:r>
              <a:rPr lang="ru-RU" b="1" dirty="0" smtClean="0"/>
              <a:t> Активная речь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Овладевает</a:t>
            </a:r>
          </a:p>
          <a:p>
            <a:pPr marL="0" indent="0">
              <a:buNone/>
            </a:pPr>
            <a:r>
              <a:rPr lang="ru-RU" dirty="0" smtClean="0"/>
              <a:t>грамматическим строем языка. </a:t>
            </a:r>
          </a:p>
          <a:p>
            <a:pPr marL="0" indent="0">
              <a:buNone/>
            </a:pPr>
            <a:r>
              <a:rPr lang="ru-RU" dirty="0" smtClean="0"/>
              <a:t>К  2 годам  произносит  300 слов.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212122" y="1785926"/>
            <a:ext cx="3931878" cy="29489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01080" cy="14176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Нормы психического развития детей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второго года жизни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5043510"/>
          </a:xfrm>
        </p:spPr>
        <p:txBody>
          <a:bodyPr/>
          <a:lstStyle/>
          <a:p>
            <a:pPr marL="514350" indent="-514350">
              <a:buNone/>
            </a:pPr>
            <a:r>
              <a:rPr lang="ru-RU" sz="2400" b="1" dirty="0" smtClean="0"/>
              <a:t>Высокий уровень ПД </a:t>
            </a:r>
            <a:r>
              <a:rPr lang="ru-RU" sz="2000" b="1" dirty="0" smtClean="0"/>
              <a:t>(предметной деятельности</a:t>
            </a:r>
            <a:r>
              <a:rPr lang="ru-RU" sz="2000" dirty="0" smtClean="0"/>
              <a:t>):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Репертуар действий разнообразен, знает назначение предметов, подражает взрослому;</a:t>
            </a:r>
          </a:p>
          <a:p>
            <a:pPr marL="514350" indent="-514350">
              <a:buAutoNum type="arabicPeriod" startAt="2"/>
            </a:pPr>
            <a:r>
              <a:rPr lang="ru-RU" sz="2000" dirty="0" smtClean="0"/>
              <a:t>Выраженный интерес к предметному миру;</a:t>
            </a:r>
          </a:p>
          <a:p>
            <a:pPr marL="514350" indent="-514350">
              <a:buAutoNum type="arabicPeriod" startAt="2"/>
            </a:pPr>
            <a:r>
              <a:rPr lang="ru-RU" sz="2000" dirty="0" smtClean="0"/>
              <a:t>Настойчивость в достижении результата. Игра с предметами сопровождается положительными эмоциями.</a:t>
            </a:r>
          </a:p>
          <a:p>
            <a:pPr marL="514350" indent="-514350">
              <a:buAutoNum type="arabicPeriod" startAt="2"/>
            </a:pPr>
            <a:r>
              <a:rPr lang="ru-RU" sz="2000" dirty="0" smtClean="0"/>
              <a:t>Ориентируется на показ и оценку  взрослого.</a:t>
            </a:r>
          </a:p>
          <a:p>
            <a:pPr marL="514350" indent="-514350">
              <a:buNone/>
            </a:pPr>
            <a:r>
              <a:rPr lang="ru-RU" sz="2400" b="1" dirty="0" smtClean="0"/>
              <a:t>Средний уровень ПД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Использует разные виды действий с предметами, но преобладают </a:t>
            </a:r>
            <a:r>
              <a:rPr lang="ru-RU" sz="2000" dirty="0" err="1" smtClean="0"/>
              <a:t>манипулятивные</a:t>
            </a:r>
            <a:r>
              <a:rPr lang="ru-RU" sz="2000" dirty="0" smtClean="0"/>
              <a:t>. Участие взрослого увеличивает количество действий с предметами по их назначению.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Более слабый интерес к предметному миру 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Эмоции положительные. Чувствительность к оценке взрослого менее яркая.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Низкий уровень ПД -  задержка в развитии ребёнка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Виды действий</a:t>
            </a:r>
            <a:r>
              <a:rPr lang="ru-RU" dirty="0" smtClean="0"/>
              <a:t>.  </a:t>
            </a:r>
            <a:r>
              <a:rPr lang="ru-RU" dirty="0" err="1" smtClean="0"/>
              <a:t>С</a:t>
            </a:r>
            <a:r>
              <a:rPr lang="ru-RU" sz="1800" dirty="0" err="1" smtClean="0"/>
              <a:t>О</a:t>
            </a:r>
            <a:r>
              <a:rPr lang="ru-RU" sz="2400" dirty="0" err="1" smtClean="0"/>
              <a:t>вершает</a:t>
            </a:r>
            <a:r>
              <a:rPr lang="ru-RU" sz="2400" dirty="0" smtClean="0"/>
              <a:t> мало </a:t>
            </a:r>
            <a:r>
              <a:rPr lang="ru-RU" sz="2400" dirty="0" err="1" smtClean="0"/>
              <a:t>манипумулятивных</a:t>
            </a:r>
            <a:r>
              <a:rPr lang="ru-RU" sz="2400" dirty="0" smtClean="0"/>
              <a:t> и культурно-фиксированных действий.</a:t>
            </a:r>
          </a:p>
          <a:p>
            <a:endParaRPr lang="ru-RU" sz="2400" dirty="0" smtClean="0"/>
          </a:p>
          <a:p>
            <a:pPr marL="0" indent="0"/>
            <a:r>
              <a:rPr lang="ru-RU" sz="2400" b="1" dirty="0" smtClean="0"/>
              <a:t>   Познавательная активность. </a:t>
            </a:r>
            <a:r>
              <a:rPr lang="ru-RU" sz="2400" dirty="0" smtClean="0"/>
              <a:t>Интерес и репертуар     действий снижен. Печать безразличия, положительные эмоции маловыразительны и эпизодичны. Даже могут возникнуть негативные эмоции.</a:t>
            </a:r>
          </a:p>
          <a:p>
            <a:pPr marL="0" indent="0"/>
            <a:endParaRPr lang="ru-RU" sz="2400" dirty="0" smtClean="0"/>
          </a:p>
          <a:p>
            <a:r>
              <a:rPr lang="ru-RU" sz="2400" b="1" dirty="0" smtClean="0"/>
              <a:t>Общение со взрослым</a:t>
            </a:r>
            <a:r>
              <a:rPr lang="ru-RU" sz="2400" dirty="0" smtClean="0"/>
              <a:t>. Мало подражает взрослому.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Пассивно воспринимает </a:t>
            </a:r>
            <a:r>
              <a:rPr lang="ru-RU" sz="2400" dirty="0" smtClean="0"/>
              <a:t>как поощрение, так и похвалу. Отсутствует ориентация на оценку взрослого.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1146</Words>
  <Application>Microsoft Office PowerPoint</Application>
  <PresentationFormat>Экран (4:3)</PresentationFormat>
  <Paragraphs>138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Психологические особенности детей второго      года жизни</vt:lpstr>
      <vt:lpstr>Раннее детство</vt:lpstr>
      <vt:lpstr>Некоторые особенности развития ребёнка в раннем возрасте</vt:lpstr>
      <vt:lpstr>Роль взрослого</vt:lpstr>
      <vt:lpstr>Предметная деятельность как ведущая</vt:lpstr>
      <vt:lpstr>Роль взрослого в развитии ребёнка 2-го года жизни</vt:lpstr>
      <vt:lpstr>Развитие речи  у детей 2-го года</vt:lpstr>
      <vt:lpstr>Нормы психического развития детей второго года жизни</vt:lpstr>
      <vt:lpstr>Низкий уровень ПД -  задержка в развитии ребёнка</vt:lpstr>
      <vt:lpstr>Возрастные нормативы 2-го года жизни</vt:lpstr>
      <vt:lpstr>Ещё некоторые показатели развития детей до 2 лет в норме.</vt:lpstr>
      <vt:lpstr>Адаптация к ДОУ</vt:lpstr>
      <vt:lpstr>Различают три степени адаптации ребенка к детскому саду: легкую, среднюю и тяжелую.</vt:lpstr>
      <vt:lpstr>Воспитатели отмечают:</vt:lpstr>
      <vt:lpstr>Для успешной адаптации важно:</vt:lpstr>
      <vt:lpstr>Презентация PowerPoint</vt:lpstr>
      <vt:lpstr>Презентация PowerPoint</vt:lpstr>
      <vt:lpstr>Признаки успешной адаптации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особенности детей второго года жизни</dc:title>
  <dc:creator>Tatyana Vishnyakova</dc:creator>
  <cp:lastModifiedBy>Морозова О.В.</cp:lastModifiedBy>
  <cp:revision>79</cp:revision>
  <dcterms:created xsi:type="dcterms:W3CDTF">2016-12-10T16:30:48Z</dcterms:created>
  <dcterms:modified xsi:type="dcterms:W3CDTF">2018-05-24T05:52:25Z</dcterms:modified>
</cp:coreProperties>
</file>