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sldIdLst>
    <p:sldId id="269" r:id="rId2"/>
    <p:sldId id="266" r:id="rId3"/>
    <p:sldId id="267" r:id="rId4"/>
    <p:sldId id="268" r:id="rId5"/>
    <p:sldId id="272" r:id="rId6"/>
    <p:sldId id="256" r:id="rId7"/>
    <p:sldId id="271" r:id="rId8"/>
    <p:sldId id="270" r:id="rId9"/>
    <p:sldId id="257" r:id="rId10"/>
    <p:sldId id="258" r:id="rId11"/>
    <p:sldId id="259" r:id="rId12"/>
    <p:sldId id="263" r:id="rId13"/>
    <p:sldId id="261" r:id="rId14"/>
    <p:sldId id="262" r:id="rId15"/>
    <p:sldId id="264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94A2F9-4D20-4628-94BF-C5CDA92D9FDD}" type="doc">
      <dgm:prSet loTypeId="urn:microsoft.com/office/officeart/2005/8/layout/vList2" loCatId="list" qsTypeId="urn:microsoft.com/office/officeart/2005/8/quickstyle/3d2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506D6DC-5E67-4552-BA98-5193C7A3BD9B}">
      <dgm:prSet phldrT="[Текст]"/>
      <dgm:spPr/>
      <dgm:t>
        <a:bodyPr/>
        <a:lstStyle/>
        <a:p>
          <a:r>
            <a:rPr lang="ru-RU" dirty="0" smtClean="0"/>
            <a:t>Коммуникативные игры как средство социально-коммуникативного развития детей</a:t>
          </a:r>
          <a:endParaRPr lang="ru-RU" dirty="0"/>
        </a:p>
      </dgm:t>
    </dgm:pt>
    <dgm:pt modelId="{8240AAA6-0AD4-4313-A124-E83347CADBC2}" type="parTrans" cxnId="{625A7F90-C51F-4C6F-88AD-74673F621B72}">
      <dgm:prSet/>
      <dgm:spPr/>
      <dgm:t>
        <a:bodyPr/>
        <a:lstStyle/>
        <a:p>
          <a:endParaRPr lang="ru-RU"/>
        </a:p>
      </dgm:t>
    </dgm:pt>
    <dgm:pt modelId="{B597AABD-C25F-4A0D-B049-7AA7A15CE617}" type="sibTrans" cxnId="{625A7F90-C51F-4C6F-88AD-74673F621B72}">
      <dgm:prSet/>
      <dgm:spPr/>
      <dgm:t>
        <a:bodyPr/>
        <a:lstStyle/>
        <a:p>
          <a:endParaRPr lang="ru-RU"/>
        </a:p>
      </dgm:t>
    </dgm:pt>
    <dgm:pt modelId="{F25B8187-8CC2-400F-853C-8336447B48A5}">
      <dgm:prSet phldrT="[Текст]" phldr="1"/>
      <dgm:spPr/>
      <dgm:t>
        <a:bodyPr/>
        <a:lstStyle/>
        <a:p>
          <a:endParaRPr lang="ru-RU" dirty="0"/>
        </a:p>
      </dgm:t>
    </dgm:pt>
    <dgm:pt modelId="{4D7713CB-48EF-48CD-AAED-090A9462CBE2}" type="parTrans" cxnId="{904C1377-D344-42AD-9391-ACB80652BC66}">
      <dgm:prSet/>
      <dgm:spPr/>
      <dgm:t>
        <a:bodyPr/>
        <a:lstStyle/>
        <a:p>
          <a:endParaRPr lang="ru-RU"/>
        </a:p>
      </dgm:t>
    </dgm:pt>
    <dgm:pt modelId="{73917AA8-D4D3-4EEB-B87B-7A8E0D621311}" type="sibTrans" cxnId="{904C1377-D344-42AD-9391-ACB80652BC66}">
      <dgm:prSet/>
      <dgm:spPr/>
      <dgm:t>
        <a:bodyPr/>
        <a:lstStyle/>
        <a:p>
          <a:endParaRPr lang="ru-RU"/>
        </a:p>
      </dgm:t>
    </dgm:pt>
    <dgm:pt modelId="{EA5073E9-0743-490B-A64F-00C4A8630A91}">
      <dgm:prSet phldrT="[Текст]"/>
      <dgm:spPr/>
      <dgm:t>
        <a:bodyPr/>
        <a:lstStyle/>
        <a:p>
          <a:r>
            <a:rPr lang="ru-RU" dirty="0" smtClean="0"/>
            <a:t>Психолого-педагогическое просвещение родителей </a:t>
          </a:r>
          <a:endParaRPr lang="ru-RU" dirty="0"/>
        </a:p>
      </dgm:t>
    </dgm:pt>
    <dgm:pt modelId="{56CDC4F0-2D8F-455F-852E-991C65994F12}" type="parTrans" cxnId="{97563BA1-27F9-41A5-A5B8-477B591390A8}">
      <dgm:prSet/>
      <dgm:spPr/>
      <dgm:t>
        <a:bodyPr/>
        <a:lstStyle/>
        <a:p>
          <a:endParaRPr lang="ru-RU"/>
        </a:p>
      </dgm:t>
    </dgm:pt>
    <dgm:pt modelId="{E7078FA2-F831-405A-85E4-836EB652D6C6}" type="sibTrans" cxnId="{97563BA1-27F9-41A5-A5B8-477B591390A8}">
      <dgm:prSet/>
      <dgm:spPr/>
      <dgm:t>
        <a:bodyPr/>
        <a:lstStyle/>
        <a:p>
          <a:endParaRPr lang="ru-RU"/>
        </a:p>
      </dgm:t>
    </dgm:pt>
    <dgm:pt modelId="{8C963E1D-C9DC-45D1-870A-D2417EB6B727}">
      <dgm:prSet phldrT="[Текст]" phldr="1"/>
      <dgm:spPr/>
      <dgm:t>
        <a:bodyPr/>
        <a:lstStyle/>
        <a:p>
          <a:endParaRPr lang="ru-RU" dirty="0"/>
        </a:p>
      </dgm:t>
    </dgm:pt>
    <dgm:pt modelId="{9EABC6E5-2480-4700-9D49-9566DD113EF5}" type="parTrans" cxnId="{931ACAFA-6832-4F4E-86E8-31BCFB536C31}">
      <dgm:prSet/>
      <dgm:spPr/>
      <dgm:t>
        <a:bodyPr/>
        <a:lstStyle/>
        <a:p>
          <a:endParaRPr lang="ru-RU"/>
        </a:p>
      </dgm:t>
    </dgm:pt>
    <dgm:pt modelId="{1220B0B9-B200-475D-933D-8B5C7CAE30BE}" type="sibTrans" cxnId="{931ACAFA-6832-4F4E-86E8-31BCFB536C31}">
      <dgm:prSet/>
      <dgm:spPr/>
      <dgm:t>
        <a:bodyPr/>
        <a:lstStyle/>
        <a:p>
          <a:endParaRPr lang="ru-RU"/>
        </a:p>
      </dgm:t>
    </dgm:pt>
    <dgm:pt modelId="{F27ACE47-BCB9-4E7D-BB28-6C9B3C40F523}" type="pres">
      <dgm:prSet presAssocID="{1294A2F9-4D20-4628-94BF-C5CDA92D9F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6C5FDA-0A96-40E8-9865-A15553140A4C}" type="pres">
      <dgm:prSet presAssocID="{E506D6DC-5E67-4552-BA98-5193C7A3BD9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B67FF1-6C2A-45DE-A993-909AE5FA107D}" type="pres">
      <dgm:prSet presAssocID="{E506D6DC-5E67-4552-BA98-5193C7A3BD9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F054A-D778-4D86-9A1E-07C05B19492B}" type="pres">
      <dgm:prSet presAssocID="{EA5073E9-0743-490B-A64F-00C4A8630A9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AA478-A0B1-4EAC-9FC0-663394C1AE99}" type="pres">
      <dgm:prSet presAssocID="{EA5073E9-0743-490B-A64F-00C4A8630A9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4D9FC8-F6DE-4E8A-BDC8-868104A6A272}" type="presOf" srcId="{1294A2F9-4D20-4628-94BF-C5CDA92D9FDD}" destId="{F27ACE47-BCB9-4E7D-BB28-6C9B3C40F523}" srcOrd="0" destOrd="0" presId="urn:microsoft.com/office/officeart/2005/8/layout/vList2"/>
    <dgm:cxn modelId="{625A7F90-C51F-4C6F-88AD-74673F621B72}" srcId="{1294A2F9-4D20-4628-94BF-C5CDA92D9FDD}" destId="{E506D6DC-5E67-4552-BA98-5193C7A3BD9B}" srcOrd="0" destOrd="0" parTransId="{8240AAA6-0AD4-4313-A124-E83347CADBC2}" sibTransId="{B597AABD-C25F-4A0D-B049-7AA7A15CE617}"/>
    <dgm:cxn modelId="{9B03E0F6-5155-4AD1-A398-A4199B6C568D}" type="presOf" srcId="{EA5073E9-0743-490B-A64F-00C4A8630A91}" destId="{704F054A-D778-4D86-9A1E-07C05B19492B}" srcOrd="0" destOrd="0" presId="urn:microsoft.com/office/officeart/2005/8/layout/vList2"/>
    <dgm:cxn modelId="{C1DF4212-7B24-4481-B11C-9D4B41154AF4}" type="presOf" srcId="{8C963E1D-C9DC-45D1-870A-D2417EB6B727}" destId="{1C9AA478-A0B1-4EAC-9FC0-663394C1AE99}" srcOrd="0" destOrd="0" presId="urn:microsoft.com/office/officeart/2005/8/layout/vList2"/>
    <dgm:cxn modelId="{931ACAFA-6832-4F4E-86E8-31BCFB536C31}" srcId="{EA5073E9-0743-490B-A64F-00C4A8630A91}" destId="{8C963E1D-C9DC-45D1-870A-D2417EB6B727}" srcOrd="0" destOrd="0" parTransId="{9EABC6E5-2480-4700-9D49-9566DD113EF5}" sibTransId="{1220B0B9-B200-475D-933D-8B5C7CAE30BE}"/>
    <dgm:cxn modelId="{904C1377-D344-42AD-9391-ACB80652BC66}" srcId="{E506D6DC-5E67-4552-BA98-5193C7A3BD9B}" destId="{F25B8187-8CC2-400F-853C-8336447B48A5}" srcOrd="0" destOrd="0" parTransId="{4D7713CB-48EF-48CD-AAED-090A9462CBE2}" sibTransId="{73917AA8-D4D3-4EEB-B87B-7A8E0D621311}"/>
    <dgm:cxn modelId="{97563BA1-27F9-41A5-A5B8-477B591390A8}" srcId="{1294A2F9-4D20-4628-94BF-C5CDA92D9FDD}" destId="{EA5073E9-0743-490B-A64F-00C4A8630A91}" srcOrd="1" destOrd="0" parTransId="{56CDC4F0-2D8F-455F-852E-991C65994F12}" sibTransId="{E7078FA2-F831-405A-85E4-836EB652D6C6}"/>
    <dgm:cxn modelId="{215027C2-9514-4EA8-9B4B-87C345A7B029}" type="presOf" srcId="{F25B8187-8CC2-400F-853C-8336447B48A5}" destId="{B7B67FF1-6C2A-45DE-A993-909AE5FA107D}" srcOrd="0" destOrd="0" presId="urn:microsoft.com/office/officeart/2005/8/layout/vList2"/>
    <dgm:cxn modelId="{590BB7BC-8316-4672-BAB8-62D877B18FF9}" type="presOf" srcId="{E506D6DC-5E67-4552-BA98-5193C7A3BD9B}" destId="{7E6C5FDA-0A96-40E8-9865-A15553140A4C}" srcOrd="0" destOrd="0" presId="urn:microsoft.com/office/officeart/2005/8/layout/vList2"/>
    <dgm:cxn modelId="{16B28A09-DB04-4490-B79A-4DDA7D1656CE}" type="presParOf" srcId="{F27ACE47-BCB9-4E7D-BB28-6C9B3C40F523}" destId="{7E6C5FDA-0A96-40E8-9865-A15553140A4C}" srcOrd="0" destOrd="0" presId="urn:microsoft.com/office/officeart/2005/8/layout/vList2"/>
    <dgm:cxn modelId="{A6A9F906-C4BA-487B-AC3E-6A2E1FD0C2D9}" type="presParOf" srcId="{F27ACE47-BCB9-4E7D-BB28-6C9B3C40F523}" destId="{B7B67FF1-6C2A-45DE-A993-909AE5FA107D}" srcOrd="1" destOrd="0" presId="urn:microsoft.com/office/officeart/2005/8/layout/vList2"/>
    <dgm:cxn modelId="{5FFE578B-C89E-4F39-8285-B51949029C73}" type="presParOf" srcId="{F27ACE47-BCB9-4E7D-BB28-6C9B3C40F523}" destId="{704F054A-D778-4D86-9A1E-07C05B19492B}" srcOrd="2" destOrd="0" presId="urn:microsoft.com/office/officeart/2005/8/layout/vList2"/>
    <dgm:cxn modelId="{843E8385-A9D1-4B23-9AA5-DFC8E1830734}" type="presParOf" srcId="{F27ACE47-BCB9-4E7D-BB28-6C9B3C40F523}" destId="{1C9AA478-A0B1-4EAC-9FC0-663394C1AE9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304F46-99F7-456F-960A-117AFE998A0C}" type="doc">
      <dgm:prSet loTypeId="urn:microsoft.com/office/officeart/2005/8/layout/cycle3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5FFCC7D-8717-4FA8-8CD0-92B38699D093}">
      <dgm:prSet phldrT="[Текст]"/>
      <dgm:spPr/>
      <dgm:t>
        <a:bodyPr/>
        <a:lstStyle/>
        <a:p>
          <a:r>
            <a:rPr lang="ru-RU" dirty="0" smtClean="0"/>
            <a:t>Приветствие</a:t>
          </a:r>
          <a:endParaRPr lang="ru-RU" dirty="0"/>
        </a:p>
      </dgm:t>
    </dgm:pt>
    <dgm:pt modelId="{A6899785-DFD8-45FB-AD97-442504F00253}" type="parTrans" cxnId="{D8274F60-0632-4B4D-B307-4E6BBC1F492C}">
      <dgm:prSet/>
      <dgm:spPr/>
      <dgm:t>
        <a:bodyPr/>
        <a:lstStyle/>
        <a:p>
          <a:endParaRPr lang="ru-RU"/>
        </a:p>
      </dgm:t>
    </dgm:pt>
    <dgm:pt modelId="{B9D32D15-2917-471E-92F6-1978E7535A71}" type="sibTrans" cxnId="{D8274F60-0632-4B4D-B307-4E6BBC1F492C}">
      <dgm:prSet/>
      <dgm:spPr/>
      <dgm:t>
        <a:bodyPr/>
        <a:lstStyle/>
        <a:p>
          <a:endParaRPr lang="ru-RU" dirty="0"/>
        </a:p>
      </dgm:t>
    </dgm:pt>
    <dgm:pt modelId="{41C7F225-02FA-4022-A7F6-76EEDDC9CE64}">
      <dgm:prSet phldrT="[Текст]"/>
      <dgm:spPr/>
      <dgm:t>
        <a:bodyPr/>
        <a:lstStyle/>
        <a:p>
          <a:r>
            <a:rPr lang="ru-RU" dirty="0" smtClean="0"/>
            <a:t>Беседа на тему</a:t>
          </a:r>
        </a:p>
        <a:p>
          <a:r>
            <a:rPr lang="ru-RU" dirty="0" smtClean="0"/>
            <a:t>собрания.</a:t>
          </a:r>
          <a:endParaRPr lang="ru-RU" dirty="0"/>
        </a:p>
      </dgm:t>
    </dgm:pt>
    <dgm:pt modelId="{681F71B4-0019-4AF8-8A6A-C9E3459B020E}" type="parTrans" cxnId="{090831AB-E5EC-4EC6-8C78-8B011506FE74}">
      <dgm:prSet/>
      <dgm:spPr/>
      <dgm:t>
        <a:bodyPr/>
        <a:lstStyle/>
        <a:p>
          <a:endParaRPr lang="ru-RU"/>
        </a:p>
      </dgm:t>
    </dgm:pt>
    <dgm:pt modelId="{F766ED19-93C0-4D13-8EFB-8778128DB78C}" type="sibTrans" cxnId="{090831AB-E5EC-4EC6-8C78-8B011506FE74}">
      <dgm:prSet/>
      <dgm:spPr/>
      <dgm:t>
        <a:bodyPr/>
        <a:lstStyle/>
        <a:p>
          <a:endParaRPr lang="ru-RU" dirty="0"/>
        </a:p>
      </dgm:t>
    </dgm:pt>
    <dgm:pt modelId="{527E2C3D-11BA-4983-9D3A-2CE2B6B870DB}">
      <dgm:prSet phldrT="[Текст]"/>
      <dgm:spPr/>
      <dgm:t>
        <a:bodyPr/>
        <a:lstStyle/>
        <a:p>
          <a:r>
            <a:rPr lang="ru-RU" dirty="0" smtClean="0"/>
            <a:t>Анализ ПС,</a:t>
          </a:r>
        </a:p>
        <a:p>
          <a:r>
            <a:rPr lang="ru-RU" dirty="0" err="1" smtClean="0"/>
            <a:t>тренинговые</a:t>
          </a:r>
          <a:r>
            <a:rPr lang="ru-RU" dirty="0" smtClean="0"/>
            <a:t> </a:t>
          </a:r>
          <a:r>
            <a:rPr lang="ru-RU" dirty="0" smtClean="0"/>
            <a:t>упражнения.</a:t>
          </a:r>
          <a:endParaRPr lang="ru-RU" dirty="0"/>
        </a:p>
      </dgm:t>
    </dgm:pt>
    <dgm:pt modelId="{F9079C4C-9858-419A-8D69-C051D7042D4B}" type="parTrans" cxnId="{6B9F4A1F-8B9A-4CD8-B3B8-86C456778BD5}">
      <dgm:prSet/>
      <dgm:spPr/>
      <dgm:t>
        <a:bodyPr/>
        <a:lstStyle/>
        <a:p>
          <a:endParaRPr lang="ru-RU"/>
        </a:p>
      </dgm:t>
    </dgm:pt>
    <dgm:pt modelId="{454D5925-E812-4C95-A357-14C2AB621054}" type="sibTrans" cxnId="{6B9F4A1F-8B9A-4CD8-B3B8-86C456778BD5}">
      <dgm:prSet/>
      <dgm:spPr/>
      <dgm:t>
        <a:bodyPr/>
        <a:lstStyle/>
        <a:p>
          <a:endParaRPr lang="ru-RU" dirty="0"/>
        </a:p>
      </dgm:t>
    </dgm:pt>
    <dgm:pt modelId="{2B1F81EC-6338-4D6A-A03C-64E7D6EDD111}">
      <dgm:prSet phldrT="[Текст]"/>
      <dgm:spPr/>
      <dgm:t>
        <a:bodyPr/>
        <a:lstStyle/>
        <a:p>
          <a:r>
            <a:rPr lang="ru-RU" dirty="0" smtClean="0"/>
            <a:t>Мини-лекция с использованием </a:t>
          </a:r>
          <a:r>
            <a:rPr lang="ru-RU" dirty="0" smtClean="0"/>
            <a:t>презентации.</a:t>
          </a:r>
          <a:endParaRPr lang="ru-RU" dirty="0"/>
        </a:p>
      </dgm:t>
    </dgm:pt>
    <dgm:pt modelId="{7E62046B-C948-40F8-803E-F8595E609F3D}" type="parTrans" cxnId="{E72E840A-F762-4EE4-B346-D5CF9CBE2802}">
      <dgm:prSet/>
      <dgm:spPr/>
      <dgm:t>
        <a:bodyPr/>
        <a:lstStyle/>
        <a:p>
          <a:endParaRPr lang="ru-RU"/>
        </a:p>
      </dgm:t>
    </dgm:pt>
    <dgm:pt modelId="{02FD6302-1EA7-456C-BBBA-F2D7775A02A6}" type="sibTrans" cxnId="{E72E840A-F762-4EE4-B346-D5CF9CBE2802}">
      <dgm:prSet/>
      <dgm:spPr/>
      <dgm:t>
        <a:bodyPr/>
        <a:lstStyle/>
        <a:p>
          <a:endParaRPr lang="ru-RU" dirty="0"/>
        </a:p>
      </dgm:t>
    </dgm:pt>
    <dgm:pt modelId="{D1F808BE-1396-4B0A-BCF2-0105A7685404}">
      <dgm:prSet phldrT="[Текст]"/>
      <dgm:spPr/>
      <dgm:t>
        <a:bodyPr/>
        <a:lstStyle/>
        <a:p>
          <a:r>
            <a:rPr lang="ru-RU" dirty="0" smtClean="0"/>
            <a:t>Итог. Рекомендации. Памятки.</a:t>
          </a:r>
          <a:endParaRPr lang="ru-RU" dirty="0"/>
        </a:p>
      </dgm:t>
    </dgm:pt>
    <dgm:pt modelId="{BC353A09-15B7-45D0-8500-277EAB37C691}" type="parTrans" cxnId="{5BBA9216-36E7-45DC-9141-689E49BBC40E}">
      <dgm:prSet/>
      <dgm:spPr/>
      <dgm:t>
        <a:bodyPr/>
        <a:lstStyle/>
        <a:p>
          <a:endParaRPr lang="ru-RU"/>
        </a:p>
      </dgm:t>
    </dgm:pt>
    <dgm:pt modelId="{BF430067-0A88-4878-954F-4040A9B20374}" type="sibTrans" cxnId="{5BBA9216-36E7-45DC-9141-689E49BBC40E}">
      <dgm:prSet/>
      <dgm:spPr/>
      <dgm:t>
        <a:bodyPr/>
        <a:lstStyle/>
        <a:p>
          <a:endParaRPr lang="ru-RU" dirty="0"/>
        </a:p>
      </dgm:t>
    </dgm:pt>
    <dgm:pt modelId="{50B90CD9-23BF-42D4-9AD1-1A3B4655DE19}" type="pres">
      <dgm:prSet presAssocID="{0D304F46-99F7-456F-960A-117AFE998A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EB863A-C97B-4D03-A727-30B93AC675ED}" type="pres">
      <dgm:prSet presAssocID="{0D304F46-99F7-456F-960A-117AFE998A0C}" presName="cycle" presStyleCnt="0"/>
      <dgm:spPr/>
    </dgm:pt>
    <dgm:pt modelId="{82C9D98F-41B3-4AB8-B24A-898003897F4E}" type="pres">
      <dgm:prSet presAssocID="{15FFCC7D-8717-4FA8-8CD0-92B38699D093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9E740-4A41-4F8F-9BB1-7DE7B36BB9B4}" type="pres">
      <dgm:prSet presAssocID="{B9D32D15-2917-471E-92F6-1978E7535A71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817472C-8E1D-4101-85A5-38D947BDC402}" type="pres">
      <dgm:prSet presAssocID="{41C7F225-02FA-4022-A7F6-76EEDDC9CE64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0BAA4-BED6-48EC-8990-E7CB32FCE376}" type="pres">
      <dgm:prSet presAssocID="{527E2C3D-11BA-4983-9D3A-2CE2B6B870DB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710CB-C490-4EA8-8831-258467DB2ED6}" type="pres">
      <dgm:prSet presAssocID="{2B1F81EC-6338-4D6A-A03C-64E7D6EDD111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FAF82-4FAA-44E2-91D9-F962B39B4A45}" type="pres">
      <dgm:prSet presAssocID="{D1F808BE-1396-4B0A-BCF2-0105A7685404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274F60-0632-4B4D-B307-4E6BBC1F492C}" srcId="{0D304F46-99F7-456F-960A-117AFE998A0C}" destId="{15FFCC7D-8717-4FA8-8CD0-92B38699D093}" srcOrd="0" destOrd="0" parTransId="{A6899785-DFD8-45FB-AD97-442504F00253}" sibTransId="{B9D32D15-2917-471E-92F6-1978E7535A71}"/>
    <dgm:cxn modelId="{CA2C7E67-A962-4E61-9EB9-F32E9A17E78A}" type="presOf" srcId="{2B1F81EC-6338-4D6A-A03C-64E7D6EDD111}" destId="{D51710CB-C490-4EA8-8831-258467DB2ED6}" srcOrd="0" destOrd="0" presId="urn:microsoft.com/office/officeart/2005/8/layout/cycle3"/>
    <dgm:cxn modelId="{5BBA9216-36E7-45DC-9141-689E49BBC40E}" srcId="{0D304F46-99F7-456F-960A-117AFE998A0C}" destId="{D1F808BE-1396-4B0A-BCF2-0105A7685404}" srcOrd="4" destOrd="0" parTransId="{BC353A09-15B7-45D0-8500-277EAB37C691}" sibTransId="{BF430067-0A88-4878-954F-4040A9B20374}"/>
    <dgm:cxn modelId="{95B2F39A-07AA-43CA-B666-C0AFC50B666E}" type="presOf" srcId="{D1F808BE-1396-4B0A-BCF2-0105A7685404}" destId="{15AFAF82-4FAA-44E2-91D9-F962B39B4A45}" srcOrd="0" destOrd="0" presId="urn:microsoft.com/office/officeart/2005/8/layout/cycle3"/>
    <dgm:cxn modelId="{6B9F4A1F-8B9A-4CD8-B3B8-86C456778BD5}" srcId="{0D304F46-99F7-456F-960A-117AFE998A0C}" destId="{527E2C3D-11BA-4983-9D3A-2CE2B6B870DB}" srcOrd="2" destOrd="0" parTransId="{F9079C4C-9858-419A-8D69-C051D7042D4B}" sibTransId="{454D5925-E812-4C95-A357-14C2AB621054}"/>
    <dgm:cxn modelId="{E72E840A-F762-4EE4-B346-D5CF9CBE2802}" srcId="{0D304F46-99F7-456F-960A-117AFE998A0C}" destId="{2B1F81EC-6338-4D6A-A03C-64E7D6EDD111}" srcOrd="3" destOrd="0" parTransId="{7E62046B-C948-40F8-803E-F8595E609F3D}" sibTransId="{02FD6302-1EA7-456C-BBBA-F2D7775A02A6}"/>
    <dgm:cxn modelId="{1756722E-06F3-46B3-9E58-58B45264AC03}" type="presOf" srcId="{41C7F225-02FA-4022-A7F6-76EEDDC9CE64}" destId="{E817472C-8E1D-4101-85A5-38D947BDC402}" srcOrd="0" destOrd="0" presId="urn:microsoft.com/office/officeart/2005/8/layout/cycle3"/>
    <dgm:cxn modelId="{80417244-847B-44E6-9A03-BE855445C20A}" type="presOf" srcId="{0D304F46-99F7-456F-960A-117AFE998A0C}" destId="{50B90CD9-23BF-42D4-9AD1-1A3B4655DE19}" srcOrd="0" destOrd="0" presId="urn:microsoft.com/office/officeart/2005/8/layout/cycle3"/>
    <dgm:cxn modelId="{3556E42A-0F4B-4862-825B-3C52E43E0F2C}" type="presOf" srcId="{15FFCC7D-8717-4FA8-8CD0-92B38699D093}" destId="{82C9D98F-41B3-4AB8-B24A-898003897F4E}" srcOrd="0" destOrd="0" presId="urn:microsoft.com/office/officeart/2005/8/layout/cycle3"/>
    <dgm:cxn modelId="{D7B27598-57D6-40E2-814D-221A0B3F491C}" type="presOf" srcId="{B9D32D15-2917-471E-92F6-1978E7535A71}" destId="{6519E740-4A41-4F8F-9BB1-7DE7B36BB9B4}" srcOrd="0" destOrd="0" presId="urn:microsoft.com/office/officeart/2005/8/layout/cycle3"/>
    <dgm:cxn modelId="{6490E2BE-F136-4309-AEE0-BBFE6A2D1A0F}" type="presOf" srcId="{527E2C3D-11BA-4983-9D3A-2CE2B6B870DB}" destId="{7A30BAA4-BED6-48EC-8990-E7CB32FCE376}" srcOrd="0" destOrd="0" presId="urn:microsoft.com/office/officeart/2005/8/layout/cycle3"/>
    <dgm:cxn modelId="{090831AB-E5EC-4EC6-8C78-8B011506FE74}" srcId="{0D304F46-99F7-456F-960A-117AFE998A0C}" destId="{41C7F225-02FA-4022-A7F6-76EEDDC9CE64}" srcOrd="1" destOrd="0" parTransId="{681F71B4-0019-4AF8-8A6A-C9E3459B020E}" sibTransId="{F766ED19-93C0-4D13-8EFB-8778128DB78C}"/>
    <dgm:cxn modelId="{6B4F1B7B-1619-4228-A5B3-0F14A0CF386B}" type="presParOf" srcId="{50B90CD9-23BF-42D4-9AD1-1A3B4655DE19}" destId="{D2EB863A-C97B-4D03-A727-30B93AC675ED}" srcOrd="0" destOrd="0" presId="urn:microsoft.com/office/officeart/2005/8/layout/cycle3"/>
    <dgm:cxn modelId="{EDB1F0D6-AC73-440F-AD4D-E466A77DDF06}" type="presParOf" srcId="{D2EB863A-C97B-4D03-A727-30B93AC675ED}" destId="{82C9D98F-41B3-4AB8-B24A-898003897F4E}" srcOrd="0" destOrd="0" presId="urn:microsoft.com/office/officeart/2005/8/layout/cycle3"/>
    <dgm:cxn modelId="{A6F51E65-CF24-418B-8435-178B798A257A}" type="presParOf" srcId="{D2EB863A-C97B-4D03-A727-30B93AC675ED}" destId="{6519E740-4A41-4F8F-9BB1-7DE7B36BB9B4}" srcOrd="1" destOrd="0" presId="urn:microsoft.com/office/officeart/2005/8/layout/cycle3"/>
    <dgm:cxn modelId="{2FE909BC-87AC-4723-9667-861DC893891A}" type="presParOf" srcId="{D2EB863A-C97B-4D03-A727-30B93AC675ED}" destId="{E817472C-8E1D-4101-85A5-38D947BDC402}" srcOrd="2" destOrd="0" presId="urn:microsoft.com/office/officeart/2005/8/layout/cycle3"/>
    <dgm:cxn modelId="{1284804B-F2B1-4603-AEFA-C1D6CBA0E671}" type="presParOf" srcId="{D2EB863A-C97B-4D03-A727-30B93AC675ED}" destId="{7A30BAA4-BED6-48EC-8990-E7CB32FCE376}" srcOrd="3" destOrd="0" presId="urn:microsoft.com/office/officeart/2005/8/layout/cycle3"/>
    <dgm:cxn modelId="{EC248D25-A1D1-4398-BD3E-D4B4184E01D8}" type="presParOf" srcId="{D2EB863A-C97B-4D03-A727-30B93AC675ED}" destId="{D51710CB-C490-4EA8-8831-258467DB2ED6}" srcOrd="4" destOrd="0" presId="urn:microsoft.com/office/officeart/2005/8/layout/cycle3"/>
    <dgm:cxn modelId="{B1321DA9-010F-4E0F-A8F2-05871D22C8CB}" type="presParOf" srcId="{D2EB863A-C97B-4D03-A727-30B93AC675ED}" destId="{15AFAF82-4FAA-44E2-91D9-F962B39B4A4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C5FDA-0A96-40E8-9865-A15553140A4C}">
      <dsp:nvSpPr>
        <dsp:cNvPr id="0" name=""/>
        <dsp:cNvSpPr/>
      </dsp:nvSpPr>
      <dsp:spPr>
        <a:xfrm>
          <a:off x="0" y="68077"/>
          <a:ext cx="6357981" cy="16497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alpha val="9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Коммуникативные игры как средство социально-коммуникативного развития детей</a:t>
          </a:r>
          <a:endParaRPr lang="ru-RU" sz="3000" kern="1200" dirty="0"/>
        </a:p>
      </dsp:txBody>
      <dsp:txXfrm>
        <a:off x="80532" y="148609"/>
        <a:ext cx="6196917" cy="1488636"/>
      </dsp:txXfrm>
    </dsp:sp>
    <dsp:sp modelId="{B7B67FF1-6C2A-45DE-A993-909AE5FA107D}">
      <dsp:nvSpPr>
        <dsp:cNvPr id="0" name=""/>
        <dsp:cNvSpPr/>
      </dsp:nvSpPr>
      <dsp:spPr>
        <a:xfrm>
          <a:off x="0" y="1717778"/>
          <a:ext cx="6357981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866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300" kern="1200" dirty="0"/>
        </a:p>
      </dsp:txBody>
      <dsp:txXfrm>
        <a:off x="0" y="1717778"/>
        <a:ext cx="6357981" cy="496800"/>
      </dsp:txXfrm>
    </dsp:sp>
    <dsp:sp modelId="{704F054A-D778-4D86-9A1E-07C05B19492B}">
      <dsp:nvSpPr>
        <dsp:cNvPr id="0" name=""/>
        <dsp:cNvSpPr/>
      </dsp:nvSpPr>
      <dsp:spPr>
        <a:xfrm>
          <a:off x="0" y="2214578"/>
          <a:ext cx="6357981" cy="16497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60000"/>
                <a:satMod val="160000"/>
              </a:schemeClr>
            </a:gs>
            <a:gs pos="46000">
              <a:schemeClr val="accent2">
                <a:alpha val="90000"/>
                <a:hueOff val="0"/>
                <a:satOff val="0"/>
                <a:lumOff val="0"/>
                <a:alphaOff val="-40000"/>
                <a:tint val="86000"/>
                <a:satMod val="16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Психолого-педагогическое просвещение родителей </a:t>
          </a:r>
          <a:endParaRPr lang="ru-RU" sz="3000" kern="1200" dirty="0"/>
        </a:p>
      </dsp:txBody>
      <dsp:txXfrm>
        <a:off x="80532" y="2295110"/>
        <a:ext cx="6196917" cy="1488636"/>
      </dsp:txXfrm>
    </dsp:sp>
    <dsp:sp modelId="{1C9AA478-A0B1-4EAC-9FC0-663394C1AE99}">
      <dsp:nvSpPr>
        <dsp:cNvPr id="0" name=""/>
        <dsp:cNvSpPr/>
      </dsp:nvSpPr>
      <dsp:spPr>
        <a:xfrm>
          <a:off x="0" y="3864278"/>
          <a:ext cx="6357981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866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300" kern="1200" dirty="0"/>
        </a:p>
      </dsp:txBody>
      <dsp:txXfrm>
        <a:off x="0" y="3864278"/>
        <a:ext cx="6357981" cy="496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9E740-4A41-4F8F-9BB1-7DE7B36BB9B4}">
      <dsp:nvSpPr>
        <dsp:cNvPr id="0" name=""/>
        <dsp:cNvSpPr/>
      </dsp:nvSpPr>
      <dsp:spPr>
        <a:xfrm>
          <a:off x="1626091" y="-31995"/>
          <a:ext cx="5177501" cy="5177501"/>
        </a:xfrm>
        <a:prstGeom prst="circularArrow">
          <a:avLst>
            <a:gd name="adj1" fmla="val 5544"/>
            <a:gd name="adj2" fmla="val 330680"/>
            <a:gd name="adj3" fmla="val 13764179"/>
            <a:gd name="adj4" fmla="val 17393117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tint val="4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2C9D98F-41B3-4AB8-B24A-898003897F4E}">
      <dsp:nvSpPr>
        <dsp:cNvPr id="0" name=""/>
        <dsp:cNvSpPr/>
      </dsp:nvSpPr>
      <dsp:spPr>
        <a:xfrm>
          <a:off x="2996489" y="1255"/>
          <a:ext cx="2436705" cy="121835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Приветствие</a:t>
          </a:r>
          <a:endParaRPr lang="ru-RU" sz="2000" kern="1200" dirty="0"/>
        </a:p>
      </dsp:txBody>
      <dsp:txXfrm>
        <a:off x="3055964" y="60730"/>
        <a:ext cx="2317755" cy="1099402"/>
      </dsp:txXfrm>
    </dsp:sp>
    <dsp:sp modelId="{E817472C-8E1D-4101-85A5-38D947BDC402}">
      <dsp:nvSpPr>
        <dsp:cNvPr id="0" name=""/>
        <dsp:cNvSpPr/>
      </dsp:nvSpPr>
      <dsp:spPr>
        <a:xfrm>
          <a:off x="5096317" y="1526869"/>
          <a:ext cx="2436705" cy="1218352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60000"/>
                <a:satMod val="160000"/>
              </a:schemeClr>
            </a:gs>
            <a:gs pos="46000">
              <a:schemeClr val="accent2">
                <a:hueOff val="1170380"/>
                <a:satOff val="-1460"/>
                <a:lumOff val="343"/>
                <a:alphaOff val="0"/>
                <a:tint val="86000"/>
                <a:satMod val="16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Беседа на тему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собрания.</a:t>
          </a:r>
          <a:endParaRPr lang="ru-RU" sz="2000" kern="1200" dirty="0"/>
        </a:p>
      </dsp:txBody>
      <dsp:txXfrm>
        <a:off x="5155792" y="1586344"/>
        <a:ext cx="2317755" cy="1099402"/>
      </dsp:txXfrm>
    </dsp:sp>
    <dsp:sp modelId="{7A30BAA4-BED6-48EC-8990-E7CB32FCE376}">
      <dsp:nvSpPr>
        <dsp:cNvPr id="0" name=""/>
        <dsp:cNvSpPr/>
      </dsp:nvSpPr>
      <dsp:spPr>
        <a:xfrm>
          <a:off x="4294254" y="3995365"/>
          <a:ext cx="2436705" cy="1218352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60000"/>
                <a:satMod val="160000"/>
              </a:schemeClr>
            </a:gs>
            <a:gs pos="46000">
              <a:schemeClr val="accent2">
                <a:hueOff val="2340759"/>
                <a:satOff val="-2919"/>
                <a:lumOff val="686"/>
                <a:alphaOff val="0"/>
                <a:tint val="86000"/>
                <a:satMod val="16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Анализ ПС,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тренинговые</a:t>
          </a:r>
          <a:r>
            <a:rPr lang="ru-RU" sz="2000" kern="1200" dirty="0" smtClean="0"/>
            <a:t> </a:t>
          </a:r>
          <a:r>
            <a:rPr lang="ru-RU" sz="2000" kern="1200" dirty="0" smtClean="0"/>
            <a:t>упражнения.</a:t>
          </a:r>
          <a:endParaRPr lang="ru-RU" sz="2000" kern="1200" dirty="0"/>
        </a:p>
      </dsp:txBody>
      <dsp:txXfrm>
        <a:off x="4353729" y="4054840"/>
        <a:ext cx="2317755" cy="1099402"/>
      </dsp:txXfrm>
    </dsp:sp>
    <dsp:sp modelId="{D51710CB-C490-4EA8-8831-258467DB2ED6}">
      <dsp:nvSpPr>
        <dsp:cNvPr id="0" name=""/>
        <dsp:cNvSpPr/>
      </dsp:nvSpPr>
      <dsp:spPr>
        <a:xfrm>
          <a:off x="1698724" y="3995365"/>
          <a:ext cx="2436705" cy="1218352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60000"/>
                <a:satMod val="160000"/>
              </a:schemeClr>
            </a:gs>
            <a:gs pos="46000">
              <a:schemeClr val="accent2">
                <a:hueOff val="3511139"/>
                <a:satOff val="-4379"/>
                <a:lumOff val="1030"/>
                <a:alphaOff val="0"/>
                <a:tint val="86000"/>
                <a:satMod val="16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Мини-лекция с использованием </a:t>
          </a:r>
          <a:r>
            <a:rPr lang="ru-RU" sz="2000" kern="1200" dirty="0" smtClean="0"/>
            <a:t>презентации.</a:t>
          </a:r>
          <a:endParaRPr lang="ru-RU" sz="2000" kern="1200" dirty="0"/>
        </a:p>
      </dsp:txBody>
      <dsp:txXfrm>
        <a:off x="1758199" y="4054840"/>
        <a:ext cx="2317755" cy="1099402"/>
      </dsp:txXfrm>
    </dsp:sp>
    <dsp:sp modelId="{15AFAF82-4FAA-44E2-91D9-F962B39B4A45}">
      <dsp:nvSpPr>
        <dsp:cNvPr id="0" name=""/>
        <dsp:cNvSpPr/>
      </dsp:nvSpPr>
      <dsp:spPr>
        <a:xfrm>
          <a:off x="896661" y="1526869"/>
          <a:ext cx="2436705" cy="1218352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60000"/>
                <a:satMod val="160000"/>
              </a:schemeClr>
            </a:gs>
            <a:gs pos="46000">
              <a:schemeClr val="accent2">
                <a:hueOff val="4681519"/>
                <a:satOff val="-5839"/>
                <a:lumOff val="1373"/>
                <a:alphaOff val="0"/>
                <a:tint val="86000"/>
                <a:satMod val="16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Итог. Рекомендации. Памятки.</a:t>
          </a:r>
          <a:endParaRPr lang="ru-RU" sz="2000" kern="1200" dirty="0"/>
        </a:p>
      </dsp:txBody>
      <dsp:txXfrm>
        <a:off x="956136" y="1586344"/>
        <a:ext cx="2317755" cy="1099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525A9-151B-4444-A4F8-9544FDBC5EA1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BE1F7-FDF8-4730-9197-F683192F31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06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BE1F7-FDF8-4730-9197-F683192F3135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23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54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04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05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80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79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69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47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30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18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54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-9000" contrast="3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23291-E67B-4461-92F8-07569E6A5CAD}" type="datetimeFigureOut">
              <a:rPr lang="ru-RU" smtClean="0"/>
              <a:pPr/>
              <a:t>22.11.2016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7AA18-107B-404D-8458-094D7E1052E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58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Microsoft_PowerPoint_97-2003_Presentation1.ppt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3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Microsoft_PowerPoint_97-2003_Presentation2.ppt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4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PowerPoint_Presentation5.pptx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28215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Итоги  методической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работы, проведённой педагогом-психологом Вишняковой Т.П.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2015/16 учебном году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0832943"/>
              </p:ext>
            </p:extLst>
          </p:nvPr>
        </p:nvGraphicFramePr>
        <p:xfrm>
          <a:off x="1259632" y="2060848"/>
          <a:ext cx="6357982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14313" y="285728"/>
            <a:ext cx="8715405" cy="6357960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Содержание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  Часть 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первая.   Компьютерные презентации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Психологическая готовность ребёнка к школе</a:t>
            </a:r>
          </a:p>
          <a:p>
            <a:pPr lvl="0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Раннее детство</a:t>
            </a:r>
          </a:p>
          <a:p>
            <a:pPr lvl="0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Психологические особенности детей 4-5 лет</a:t>
            </a:r>
          </a:p>
          <a:p>
            <a:pPr lvl="0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Возрастные особенности детей 5-6 лет</a:t>
            </a:r>
          </a:p>
          <a:p>
            <a:pPr lvl="0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Детские капризы и упрямство</a:t>
            </a:r>
          </a:p>
          <a:p>
            <a:pPr lvl="0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Адаптация детей к ДОУ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Социально-коммуникативное развитие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дошкольников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929198"/>
            <a:ext cx="73174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Часть вторая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. 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Приложения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(памятки, рекомендации для родителей, методические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материалы к собранию).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9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274638"/>
            <a:ext cx="8358246" cy="868346"/>
          </a:xfrm>
        </p:spPr>
        <p:txBody>
          <a:bodyPr anchor="ctr" anchorCtr="1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Часть 1. Презентации</a:t>
            </a:r>
            <a:endParaRPr lang="ru-RU" sz="3600" b="1" dirty="0">
              <a:ln w="11430">
                <a:solidFill>
                  <a:schemeClr val="accent2">
                    <a:lumMod val="75000"/>
                  </a:schemeClr>
                </a:solidFill>
              </a:ln>
              <a:gradFill flip="none" rotWithShape="1"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90522" y="1285860"/>
          <a:ext cx="5310203" cy="3982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Презентация" r:id="rId3" imgW="4570541" imgH="3427323" progId="PowerPoint.Show.12">
                  <p:embed/>
                </p:oleObj>
              </mc:Choice>
              <mc:Fallback>
                <p:oleObj name="Презентация" r:id="rId3" imgW="4570541" imgH="3427323" progId="PowerPoint.Show.12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22" y="1285860"/>
                        <a:ext cx="5310203" cy="398219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99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4" name="Object 22"/>
          <p:cNvGraphicFramePr>
            <a:graphicFrameLocks noChangeAspect="1"/>
          </p:cNvGraphicFramePr>
          <p:nvPr/>
        </p:nvGraphicFramePr>
        <p:xfrm>
          <a:off x="4286248" y="3143247"/>
          <a:ext cx="4762413" cy="3568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Презентация" r:id="rId5" imgW="4570541" imgH="3427323" progId="PowerPoint.Show.8">
                  <p:embed/>
                </p:oleObj>
              </mc:Choice>
              <mc:Fallback>
                <p:oleObj name="Презентация" r:id="rId5" imgW="4570541" imgH="3427323" progId="PowerPoint.Show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48" y="3143247"/>
                        <a:ext cx="4762413" cy="356849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77933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57158" y="214290"/>
          <a:ext cx="5070478" cy="3802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8" name="Презентация" r:id="rId3" imgW="4570541" imgH="3427323" progId="PowerPoint.Show.12">
                  <p:embed/>
                </p:oleObj>
              </mc:Choice>
              <mc:Fallback>
                <p:oleObj name="Презентация" r:id="rId3" imgW="4570541" imgH="3427323" progId="PowerPoint.Show.12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214290"/>
                        <a:ext cx="5070478" cy="3802419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CC66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857620" y="2928934"/>
          <a:ext cx="4929222" cy="369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9" name="Презентация" r:id="rId5" imgW="4570541" imgH="3427323" progId="PowerPoint.Show.8">
                  <p:embed/>
                </p:oleObj>
              </mc:Choice>
              <mc:Fallback>
                <p:oleObj name="Презентация" r:id="rId5" imgW="4570541" imgH="3427323" progId="PowerPoint.Show.8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0" y="2928934"/>
                        <a:ext cx="4929222" cy="36964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429124" y="3214686"/>
          <a:ext cx="4356131" cy="326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Презентация" r:id="rId3" imgW="4570541" imgH="3427323" progId="PowerPoint.Show.12">
                  <p:embed/>
                </p:oleObj>
              </mc:Choice>
              <mc:Fallback>
                <p:oleObj name="Презентация" r:id="rId3" imgW="4570541" imgH="3427323" progId="PowerPoint.Show.12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3214686"/>
                        <a:ext cx="4356131" cy="326672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500034" y="500042"/>
          <a:ext cx="4477268" cy="335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Презентация" r:id="rId5" imgW="4570541" imgH="3427323" progId="PowerPoint.Show.12">
                  <p:embed/>
                </p:oleObj>
              </mc:Choice>
              <mc:Fallback>
                <p:oleObj name="Презентация" r:id="rId5" imgW="4570541" imgH="3427323" progId="PowerPoint.Show.12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500042"/>
                        <a:ext cx="4477268" cy="33575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66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Часть 2. Приложения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4608512"/>
          </a:xfrm>
          <a:ln w="38100">
            <a:solidFill>
              <a:schemeClr val="accent2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Приложение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1.  К теме «Психологическая готовность ребёнка к  обучению в школе»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2400" dirty="0"/>
              <a:t>Экспресс-опрос родителей</a:t>
            </a:r>
          </a:p>
          <a:p>
            <a:pPr lvl="0"/>
            <a:r>
              <a:rPr lang="ru-RU" sz="2400" dirty="0"/>
              <a:t>Создание у ребёнка положительного отношения к школе и формирование направленности на обучение</a:t>
            </a:r>
          </a:p>
          <a:p>
            <a:pPr lvl="0"/>
            <a:r>
              <a:rPr lang="ru-RU" sz="2400" dirty="0"/>
              <a:t>Рекомендации родителям по повышению </a:t>
            </a:r>
            <a:r>
              <a:rPr lang="ru-RU" sz="2400" dirty="0" smtClean="0"/>
              <a:t>уровня готовности </a:t>
            </a:r>
            <a:r>
              <a:rPr lang="ru-RU" sz="2400" dirty="0"/>
              <a:t>детей к </a:t>
            </a:r>
            <a:r>
              <a:rPr lang="ru-RU" sz="2400" dirty="0" smtClean="0"/>
              <a:t>школе</a:t>
            </a:r>
            <a:endParaRPr lang="en-US" sz="2400" dirty="0" smtClean="0"/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Приложение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2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 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К теме собрания « Психологические особенности детей в раннем возрасте, пути развития»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ru-RU" sz="2400" dirty="0"/>
              <a:t>Примерные ориентиры нормального развития ребёнка</a:t>
            </a:r>
          </a:p>
          <a:p>
            <a:pPr lvl="0"/>
            <a:r>
              <a:rPr lang="ru-RU" sz="2400" dirty="0"/>
              <a:t>Родителям о тактике общения в кризисный период развития 3-х летних детей</a:t>
            </a:r>
          </a:p>
          <a:p>
            <a:pPr lvl="0"/>
            <a:r>
              <a:rPr lang="ru-RU" sz="2400" dirty="0"/>
              <a:t>Если ребёнок кусается</a:t>
            </a:r>
          </a:p>
          <a:p>
            <a:pPr lvl="0"/>
            <a:r>
              <a:rPr lang="ru-RU" sz="2400" dirty="0"/>
              <a:t>Примерный перечень игрушек, развивающих материалов и оборудования (для 2 – 3 летних детей</a:t>
            </a:r>
            <a:r>
              <a:rPr lang="ru-RU" sz="2400" dirty="0" smtClean="0"/>
              <a:t>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8064896" cy="175432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Приложение 3.  К теме собрания «Психологические особенности детей 4-5 лет, возрастные нормы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Развиваем пальчики – улучшаем речь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Родителям о детской дружбе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10 советов родителям леворукого ребёнка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Памятка по руководству самостоятельной деятельностью ребёнка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2780928"/>
            <a:ext cx="6048672" cy="14773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Приложение 4. Собрание на тему «Детские трудности или о воспитании ребёнка в семье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dirty="0"/>
              <a:t>План  собрания для родителей 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dirty="0"/>
              <a:t>Памятка для родителей гиперактивного ребёнка 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dirty="0"/>
              <a:t>Шесть рецептов избавления от гнева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509120"/>
            <a:ext cx="5472608" cy="175432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Приложение 5.  Тема собрания  «Возрастные особенности детей 5-6 лет, о подготовке детей к школе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Особенности развития памяти дошкольников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Как развивать внимание дошкольника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1552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Спасибо</a:t>
            </a:r>
            <a:r>
              <a:rPr lang="ru-RU" sz="3600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600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за </a:t>
            </a:r>
            <a:r>
              <a:rPr lang="ru-RU" sz="3600" cap="all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внимание!</a:t>
            </a:r>
            <a:endParaRPr lang="ru-RU" sz="3600" cap="all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" b="1423"/>
          <a:stretch>
            <a:fillRect/>
          </a:stretch>
        </p:blipFill>
        <p:spPr>
          <a:xfrm>
            <a:off x="1907704" y="908720"/>
            <a:ext cx="4856377" cy="364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5805264"/>
            <a:ext cx="5328592" cy="366936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с. Новый Некоуз, 2016г.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259632" y="206972"/>
            <a:ext cx="7598648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Times New Roman" pitchFamily="18" charset="0"/>
                <a:cs typeface="Tahoma" pitchFamily="34" charset="0"/>
              </a:rPr>
              <a:t>                                 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Times New Roman" pitchFamily="18" charset="0"/>
                <a:cs typeface="Tahoma" pitchFamily="34" charset="0"/>
              </a:rPr>
              <a:t>В помощь педагогу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Times New Roman" pitchFamily="18" charset="0"/>
                <a:cs typeface="Tahoma" pitchFamily="34" charset="0"/>
              </a:rPr>
              <a:t>ДОУ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solidFill>
                <a:srgbClr val="943634"/>
              </a:solidFill>
              <a:latin typeface="Cambria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Коммуникативные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игры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для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детей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дошкольного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возраста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29" name="Picture 1" descr="depositphotos_37873709-Children-jump-for-jo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DF0"/>
              </a:clrFrom>
              <a:clrTo>
                <a:srgbClr val="FFFDF0">
                  <a:alpha val="0"/>
                </a:srgbClr>
              </a:clrTo>
            </a:clrChange>
          </a:blip>
          <a:srcRect l="15594" t="8698" b="7965"/>
          <a:stretch>
            <a:fillRect/>
          </a:stretch>
        </p:blipFill>
        <p:spPr bwMode="auto">
          <a:xfrm>
            <a:off x="1357290" y="2786058"/>
            <a:ext cx="6076950" cy="24098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28860" y="5275658"/>
            <a:ext cx="5357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943634"/>
                </a:solidFill>
                <a:latin typeface="Cambria" pitchFamily="18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rgbClr val="943634"/>
                </a:solidFill>
                <a:latin typeface="Cambria" pitchFamily="18" charset="0"/>
                <a:ea typeface="Times New Roman" pitchFamily="18" charset="0"/>
                <a:cs typeface="Tahoma" pitchFamily="34" charset="0"/>
              </a:rPr>
              <a:t>Автор </a:t>
            </a:r>
            <a:r>
              <a:rPr lang="ru-RU" b="1" dirty="0" smtClean="0">
                <a:solidFill>
                  <a:srgbClr val="943634"/>
                </a:solidFill>
                <a:ea typeface="Times New Roman" pitchFamily="18" charset="0"/>
                <a:cs typeface="Tahoma" pitchFamily="34" charset="0"/>
              </a:rPr>
              <a:t>–</a:t>
            </a:r>
            <a:r>
              <a:rPr lang="ru-RU" b="1" dirty="0" smtClean="0">
                <a:solidFill>
                  <a:srgbClr val="943634"/>
                </a:solidFill>
                <a:latin typeface="Cambria" pitchFamily="18" charset="0"/>
                <a:ea typeface="Times New Roman" pitchFamily="18" charset="0"/>
                <a:cs typeface="Tahoma" pitchFamily="34" charset="0"/>
              </a:rPr>
              <a:t> составитель  Вишнякова Т.П.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2143105" y="5829658"/>
            <a:ext cx="4786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8001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43634"/>
                </a:solidFill>
                <a:latin typeface="Cambria" pitchFamily="18" charset="0"/>
                <a:ea typeface="Times New Roman" pitchFamily="18" charset="0"/>
                <a:cs typeface="Tahoma" pitchFamily="34" charset="0"/>
              </a:rPr>
              <a:t>                    2016 </a:t>
            </a:r>
            <a:r>
              <a:rPr lang="ru-RU" b="1" dirty="0" smtClean="0">
                <a:solidFill>
                  <a:srgbClr val="943634"/>
                </a:solidFill>
                <a:latin typeface="Cambria" pitchFamily="18" charset="0"/>
                <a:ea typeface="Times New Roman" pitchFamily="18" charset="0"/>
                <a:cs typeface="Tahoma" pitchFamily="34" charset="0"/>
              </a:rPr>
              <a:t>г.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500034" y="285728"/>
          <a:ext cx="8001056" cy="599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8" name="Презентация" r:id="rId3" imgW="4570541" imgH="3427323" progId="PowerPoint.Show.12">
                  <p:embed/>
                </p:oleObj>
              </mc:Choice>
              <mc:Fallback>
                <p:oleObj name="Презентация" r:id="rId3" imgW="4570541" imgH="3427323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285728"/>
                        <a:ext cx="8001056" cy="599522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Коммуникативные игры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4422"/>
            <a:ext cx="8229600" cy="5429288"/>
          </a:xfrm>
        </p:spPr>
        <p:txBody>
          <a:bodyPr/>
          <a:lstStyle/>
          <a:p>
            <a:pPr lvl="0">
              <a:buNone/>
            </a:pP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>
              <a:buNone/>
            </a:pPr>
            <a:r>
              <a:rPr lang="ru-RU" dirty="0" smtClean="0">
                <a:solidFill>
                  <a:srgbClr val="00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наиболее простой и эффективный способ развития навыка общения у детей данной возрастной категории</a:t>
            </a:r>
            <a:r>
              <a:rPr lang="ru-RU" dirty="0" smtClean="0">
                <a:solidFill>
                  <a:srgbClr val="0033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 smtClean="0">
              <a:solidFill>
                <a:srgbClr val="003300"/>
              </a:solidFill>
              <a:latin typeface="Calibri" pitchFamily="34" charset="0"/>
              <a:cs typeface="Arial" pitchFamily="34" charset="0"/>
            </a:endParaRPr>
          </a:p>
          <a:p>
            <a:endParaRPr lang="ru-RU" dirty="0" smtClean="0">
              <a:solidFill>
                <a:srgbClr val="525129"/>
              </a:solidFill>
            </a:endParaRPr>
          </a:p>
        </p:txBody>
      </p:sp>
      <p:pic>
        <p:nvPicPr>
          <p:cNvPr id="2" name="Picture 2" descr="C:\Users\OLGA_VM\Desktop\DSCN5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8850" r="13964" b="-2530"/>
          <a:stretch/>
        </p:blipFill>
        <p:spPr bwMode="auto">
          <a:xfrm>
            <a:off x="5000628" y="3357562"/>
            <a:ext cx="3412983" cy="278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OLGA_VM\Desktop\DSCN50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t="21948" b="10901"/>
          <a:stretch/>
        </p:blipFill>
        <p:spPr bwMode="auto">
          <a:xfrm>
            <a:off x="500034" y="3357562"/>
            <a:ext cx="404936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:\психолог\DSCN4908.JPG"/>
          <p:cNvPicPr>
            <a:picLocks noChangeAspect="1" noChangeArrowheads="1"/>
          </p:cNvPicPr>
          <p:nvPr/>
        </p:nvPicPr>
        <p:blipFill>
          <a:blip r:embed="rId2" cstate="print"/>
          <a:srcRect t="-2857" r="24487" b="5714"/>
          <a:stretch>
            <a:fillRect/>
          </a:stretch>
        </p:blipFill>
        <p:spPr bwMode="auto">
          <a:xfrm>
            <a:off x="285720" y="357166"/>
            <a:ext cx="2714644" cy="3055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79" name="Picture 3" descr="H:\психолог\DSCN4899.JPG"/>
          <p:cNvPicPr>
            <a:picLocks noChangeAspect="1" noChangeArrowheads="1"/>
          </p:cNvPicPr>
          <p:nvPr/>
        </p:nvPicPr>
        <p:blipFill>
          <a:blip r:embed="rId3" cstate="print"/>
          <a:srcRect l="3351" t="17225" r="28426" b="6697"/>
          <a:stretch>
            <a:fillRect/>
          </a:stretch>
        </p:blipFill>
        <p:spPr bwMode="auto">
          <a:xfrm>
            <a:off x="4357686" y="214290"/>
            <a:ext cx="4527036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0" name="Picture 4" descr="H:\психолог\DSCN4882.JPG"/>
          <p:cNvPicPr>
            <a:picLocks noChangeAspect="1" noChangeArrowheads="1"/>
          </p:cNvPicPr>
          <p:nvPr/>
        </p:nvPicPr>
        <p:blipFill>
          <a:blip r:embed="rId4" cstate="print"/>
          <a:srcRect l="6436" t="16332" r="36732" b="10601"/>
          <a:stretch>
            <a:fillRect/>
          </a:stretch>
        </p:blipFill>
        <p:spPr bwMode="auto">
          <a:xfrm>
            <a:off x="2071670" y="3214686"/>
            <a:ext cx="3606238" cy="3477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062664" cy="6192688"/>
          </a:xfrm>
        </p:spPr>
        <p:txBody>
          <a:bodyPr>
            <a:normAutofit/>
          </a:bodyPr>
          <a:lstStyle/>
          <a:p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5085184"/>
            <a:ext cx="6728792" cy="151216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Автор-составитель:  Вишнякова Т.П., педагог-психолог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ДОУ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С. Новый Некоуз, 2016 год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/>
              <a:t> </a:t>
            </a:r>
            <a:r>
              <a:rPr lang="ru-RU" b="1" dirty="0"/>
              <a:t> 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14290"/>
            <a:ext cx="7632848" cy="3783357"/>
          </a:xfrm>
          <a:prstGeom prst="rect">
            <a:avLst/>
          </a:prstGeom>
          <a:noFill/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429684" cy="4357718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разработки: обобщение опыта  по психолого-педагогическому просвещению родителей  в формате родительских собраний и встреч в адаптационном  </a:t>
            </a:r>
            <a:r>
              <a:rPr lang="ru-RU" sz="36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клубе </a:t>
            </a:r>
            <a:r>
              <a:rPr lang="ru-RU" sz="36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«Солнышко</a:t>
            </a:r>
            <a:r>
              <a:rPr lang="ru-RU" sz="36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».</a:t>
            </a:r>
            <a:endParaRPr lang="ru-RU" sz="36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6766" cy="141763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Структура проведения встреч с родителями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29183056"/>
              </p:ext>
            </p:extLst>
          </p:nvPr>
        </p:nvGraphicFramePr>
        <p:xfrm>
          <a:off x="285720" y="1428736"/>
          <a:ext cx="8429684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121444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Компьютерные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презентации и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рекомендации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психолога как средство психолого-педагогического просвещения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785926"/>
            <a:ext cx="8715436" cy="4857784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 методической разработке представлены материалы, разработанные на протяжении 2015/16 учебного года.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первой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части работы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представлены компьютерные презентации, отражающие основное содержание  тем,  обсуждаемых  с  родителями на  собраниях и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встречах в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адаптационном клубе «Солнышко».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Во второй части собраны памятки и  советы для родителей, которые предлагались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качестве закрепления полученной информации  или  её дополнения, а также другие материалы, поясняющие  основное содержание психолого-педагогического просвещения родителей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88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</TotalTime>
  <Words>420</Words>
  <Application>Microsoft Office PowerPoint</Application>
  <PresentationFormat>Экран (4:3)</PresentationFormat>
  <Paragraphs>65</Paragraphs>
  <Slides>16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Презентация</vt:lpstr>
      <vt:lpstr>Итоги  методической  работы, проведённой педагогом-психологом Вишняковой Т.П.  в 2015/16 учебном году</vt:lpstr>
      <vt:lpstr>Презентация PowerPoint</vt:lpstr>
      <vt:lpstr>Презентация PowerPoint</vt:lpstr>
      <vt:lpstr>Коммуникативные игры</vt:lpstr>
      <vt:lpstr>Презентация PowerPoint</vt:lpstr>
      <vt:lpstr>Презентация PowerPoint</vt:lpstr>
      <vt:lpstr>Цель разработки: обобщение опыта  по психолого-педагогическому просвещению родителей  в формате родительских собраний и встреч в адаптационном  клубе «Солнышко».</vt:lpstr>
      <vt:lpstr>Структура проведения встреч с родителями</vt:lpstr>
      <vt:lpstr>Компьютерные презентации и рекомендации психолога как средство психолого-педагогического просвещения</vt:lpstr>
      <vt:lpstr>Презентация PowerPoint</vt:lpstr>
      <vt:lpstr>Часть 1. Презентации</vt:lpstr>
      <vt:lpstr>Презентация PowerPoint</vt:lpstr>
      <vt:lpstr>Презентация PowerPoint</vt:lpstr>
      <vt:lpstr>Часть 2. Приложения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Морозова О.В.</dc:creator>
  <cp:lastModifiedBy>Морозова О.В.</cp:lastModifiedBy>
  <cp:revision>50</cp:revision>
  <dcterms:created xsi:type="dcterms:W3CDTF">2016-10-24T08:57:44Z</dcterms:created>
  <dcterms:modified xsi:type="dcterms:W3CDTF">2016-11-22T05:13:40Z</dcterms:modified>
</cp:coreProperties>
</file>