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9" r:id="rId4"/>
    <p:sldId id="258" r:id="rId5"/>
    <p:sldId id="270" r:id="rId6"/>
    <p:sldId id="263" r:id="rId7"/>
    <p:sldId id="266" r:id="rId8"/>
    <p:sldId id="264" r:id="rId9"/>
    <p:sldId id="267" r:id="rId10"/>
    <p:sldId id="268" r:id="rId11"/>
    <p:sldId id="269" r:id="rId12"/>
    <p:sldId id="274" r:id="rId13"/>
    <p:sldId id="261" r:id="rId14"/>
    <p:sldId id="262" r:id="rId15"/>
    <p:sldId id="272" r:id="rId16"/>
    <p:sldId id="280" r:id="rId17"/>
    <p:sldId id="276" r:id="rId18"/>
    <p:sldId id="275" r:id="rId19"/>
    <p:sldId id="277" r:id="rId20"/>
    <p:sldId id="278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8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0BDB7-3803-4AC0-899A-3F3D5DC3EDD1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F5221D-EE75-45D9-98CE-2C121954BA71}">
      <dgm:prSet phldrT="[Текст]"/>
      <dgm:spPr/>
      <dgm:t>
        <a:bodyPr/>
        <a:lstStyle/>
        <a:p>
          <a:r>
            <a:rPr lang="ru-RU" dirty="0" smtClean="0"/>
            <a:t>Социально-личностная готовность</a:t>
          </a:r>
          <a:endParaRPr lang="ru-RU" dirty="0"/>
        </a:p>
      </dgm:t>
    </dgm:pt>
    <dgm:pt modelId="{D1CC493D-5DD7-4002-97A1-93184B1FA2D9}" type="parTrans" cxnId="{8FA9E2F5-74DE-4C14-AFB3-471DD5C8E662}">
      <dgm:prSet/>
      <dgm:spPr/>
      <dgm:t>
        <a:bodyPr/>
        <a:lstStyle/>
        <a:p>
          <a:endParaRPr lang="ru-RU"/>
        </a:p>
      </dgm:t>
    </dgm:pt>
    <dgm:pt modelId="{02E40A64-C55C-4799-8D6C-1EFA4E13859F}" type="sibTrans" cxnId="{8FA9E2F5-74DE-4C14-AFB3-471DD5C8E662}">
      <dgm:prSet/>
      <dgm:spPr/>
      <dgm:t>
        <a:bodyPr/>
        <a:lstStyle/>
        <a:p>
          <a:endParaRPr lang="ru-RU"/>
        </a:p>
      </dgm:t>
    </dgm:pt>
    <dgm:pt modelId="{6253978C-9D47-4539-A202-D77F04B053AC}">
      <dgm:prSet phldrT="[Текст]"/>
      <dgm:spPr/>
      <dgm:t>
        <a:bodyPr/>
        <a:lstStyle/>
        <a:p>
          <a:r>
            <a:rPr lang="ru-RU" dirty="0" smtClean="0"/>
            <a:t>Интеллектуальная готовность</a:t>
          </a:r>
          <a:endParaRPr lang="ru-RU" dirty="0"/>
        </a:p>
      </dgm:t>
    </dgm:pt>
    <dgm:pt modelId="{A352BC17-2431-4299-98FE-3187CB14E9D9}" type="parTrans" cxnId="{4E55018A-31E5-4BFA-8CC5-CB95F26F6131}">
      <dgm:prSet/>
      <dgm:spPr/>
      <dgm:t>
        <a:bodyPr/>
        <a:lstStyle/>
        <a:p>
          <a:endParaRPr lang="ru-RU"/>
        </a:p>
      </dgm:t>
    </dgm:pt>
    <dgm:pt modelId="{4B8DB58A-D865-4B8C-B8DA-C27EED7186D4}" type="sibTrans" cxnId="{4E55018A-31E5-4BFA-8CC5-CB95F26F6131}">
      <dgm:prSet/>
      <dgm:spPr/>
      <dgm:t>
        <a:bodyPr/>
        <a:lstStyle/>
        <a:p>
          <a:endParaRPr lang="ru-RU"/>
        </a:p>
      </dgm:t>
    </dgm:pt>
    <dgm:pt modelId="{488DB79D-19C3-4C15-889A-9CBFA2DBE436}">
      <dgm:prSet phldrT="[Текст]"/>
      <dgm:spPr/>
      <dgm:t>
        <a:bodyPr/>
        <a:lstStyle/>
        <a:p>
          <a:r>
            <a:rPr lang="ru-RU" dirty="0" smtClean="0"/>
            <a:t>Эмоционально-волевая готовность</a:t>
          </a:r>
          <a:endParaRPr lang="ru-RU" dirty="0"/>
        </a:p>
      </dgm:t>
    </dgm:pt>
    <dgm:pt modelId="{0C061AC6-2F29-49FB-B716-346717749DCD}" type="parTrans" cxnId="{19EC194B-6DE2-4DD9-8A7F-DC4A496A3AE7}">
      <dgm:prSet/>
      <dgm:spPr/>
      <dgm:t>
        <a:bodyPr/>
        <a:lstStyle/>
        <a:p>
          <a:endParaRPr lang="ru-RU"/>
        </a:p>
      </dgm:t>
    </dgm:pt>
    <dgm:pt modelId="{335F767C-B9BC-40C0-A80C-6033F5BC539D}" type="sibTrans" cxnId="{19EC194B-6DE2-4DD9-8A7F-DC4A496A3AE7}">
      <dgm:prSet/>
      <dgm:spPr/>
      <dgm:t>
        <a:bodyPr/>
        <a:lstStyle/>
        <a:p>
          <a:endParaRPr lang="ru-RU"/>
        </a:p>
      </dgm:t>
    </dgm:pt>
    <dgm:pt modelId="{255C549F-F4ED-46E8-B0EA-7DB1F230D7A3}" type="pres">
      <dgm:prSet presAssocID="{DBB0BDB7-3803-4AC0-899A-3F3D5DC3ED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BC3B0-BC60-42A0-9E5E-023EE14C4D68}" type="pres">
      <dgm:prSet presAssocID="{57F5221D-EE75-45D9-98CE-2C121954BA71}" presName="parentLin" presStyleCnt="0"/>
      <dgm:spPr/>
      <dgm:t>
        <a:bodyPr/>
        <a:lstStyle/>
        <a:p>
          <a:endParaRPr lang="ru-RU"/>
        </a:p>
      </dgm:t>
    </dgm:pt>
    <dgm:pt modelId="{863CAE66-6FDD-4956-AEE9-258759D4B1EB}" type="pres">
      <dgm:prSet presAssocID="{57F5221D-EE75-45D9-98CE-2C121954BA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568982-BE33-437B-B83D-CCCBC7B39C76}" type="pres">
      <dgm:prSet presAssocID="{57F5221D-EE75-45D9-98CE-2C121954BA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BB0D6-7826-40B7-9E06-02BA929A084F}" type="pres">
      <dgm:prSet presAssocID="{57F5221D-EE75-45D9-98CE-2C121954BA71}" presName="negativeSpace" presStyleCnt="0"/>
      <dgm:spPr/>
      <dgm:t>
        <a:bodyPr/>
        <a:lstStyle/>
        <a:p>
          <a:endParaRPr lang="ru-RU"/>
        </a:p>
      </dgm:t>
    </dgm:pt>
    <dgm:pt modelId="{78C26B0A-901F-44C3-8DC2-87ED2C03AD8D}" type="pres">
      <dgm:prSet presAssocID="{57F5221D-EE75-45D9-98CE-2C121954BA7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A90E7-DD44-4809-9F4C-B7BE7C0ACD8C}" type="pres">
      <dgm:prSet presAssocID="{02E40A64-C55C-4799-8D6C-1EFA4E13859F}" presName="spaceBetweenRectangles" presStyleCnt="0"/>
      <dgm:spPr/>
      <dgm:t>
        <a:bodyPr/>
        <a:lstStyle/>
        <a:p>
          <a:endParaRPr lang="ru-RU"/>
        </a:p>
      </dgm:t>
    </dgm:pt>
    <dgm:pt modelId="{01087C8E-ADAC-428C-8796-131CF57A73C9}" type="pres">
      <dgm:prSet presAssocID="{6253978C-9D47-4539-A202-D77F04B053AC}" presName="parentLin" presStyleCnt="0"/>
      <dgm:spPr/>
      <dgm:t>
        <a:bodyPr/>
        <a:lstStyle/>
        <a:p>
          <a:endParaRPr lang="ru-RU"/>
        </a:p>
      </dgm:t>
    </dgm:pt>
    <dgm:pt modelId="{BC5BC34A-C23C-4775-B9D6-C6E2717CAA8F}" type="pres">
      <dgm:prSet presAssocID="{6253978C-9D47-4539-A202-D77F04B053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3D05C6-0D2F-4253-9BC5-37BEA4486DA7}" type="pres">
      <dgm:prSet presAssocID="{6253978C-9D47-4539-A202-D77F04B053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23B34-1807-4BE4-B2F8-D8F340D893CC}" type="pres">
      <dgm:prSet presAssocID="{6253978C-9D47-4539-A202-D77F04B053AC}" presName="negativeSpace" presStyleCnt="0"/>
      <dgm:spPr/>
      <dgm:t>
        <a:bodyPr/>
        <a:lstStyle/>
        <a:p>
          <a:endParaRPr lang="ru-RU"/>
        </a:p>
      </dgm:t>
    </dgm:pt>
    <dgm:pt modelId="{B1A83838-ABCE-4B26-8E3A-18C79B1846AB}" type="pres">
      <dgm:prSet presAssocID="{6253978C-9D47-4539-A202-D77F04B053A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CC8BA-E4FE-4602-BE3C-F840354D1560}" type="pres">
      <dgm:prSet presAssocID="{4B8DB58A-D865-4B8C-B8DA-C27EED7186D4}" presName="spaceBetweenRectangles" presStyleCnt="0"/>
      <dgm:spPr/>
      <dgm:t>
        <a:bodyPr/>
        <a:lstStyle/>
        <a:p>
          <a:endParaRPr lang="ru-RU"/>
        </a:p>
      </dgm:t>
    </dgm:pt>
    <dgm:pt modelId="{A21E154C-9BDA-43C0-A78E-CDB0CF3E6D28}" type="pres">
      <dgm:prSet presAssocID="{488DB79D-19C3-4C15-889A-9CBFA2DBE436}" presName="parentLin" presStyleCnt="0"/>
      <dgm:spPr/>
      <dgm:t>
        <a:bodyPr/>
        <a:lstStyle/>
        <a:p>
          <a:endParaRPr lang="ru-RU"/>
        </a:p>
      </dgm:t>
    </dgm:pt>
    <dgm:pt modelId="{94FA12F7-95F8-4F9B-8506-AE53BA76CA8F}" type="pres">
      <dgm:prSet presAssocID="{488DB79D-19C3-4C15-889A-9CBFA2DBE4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E81743-EFB7-4FD5-8518-91F2382BA9BC}" type="pres">
      <dgm:prSet presAssocID="{488DB79D-19C3-4C15-889A-9CBFA2DBE4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574D3-A6E2-43B9-91EB-9918376F081D}" type="pres">
      <dgm:prSet presAssocID="{488DB79D-19C3-4C15-889A-9CBFA2DBE436}" presName="negativeSpace" presStyleCnt="0"/>
      <dgm:spPr/>
      <dgm:t>
        <a:bodyPr/>
        <a:lstStyle/>
        <a:p>
          <a:endParaRPr lang="ru-RU"/>
        </a:p>
      </dgm:t>
    </dgm:pt>
    <dgm:pt modelId="{E9716622-8BFB-40A3-8803-EE6E24B8E4D6}" type="pres">
      <dgm:prSet presAssocID="{488DB79D-19C3-4C15-889A-9CBFA2DBE4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A9E2F5-74DE-4C14-AFB3-471DD5C8E662}" srcId="{DBB0BDB7-3803-4AC0-899A-3F3D5DC3EDD1}" destId="{57F5221D-EE75-45D9-98CE-2C121954BA71}" srcOrd="0" destOrd="0" parTransId="{D1CC493D-5DD7-4002-97A1-93184B1FA2D9}" sibTransId="{02E40A64-C55C-4799-8D6C-1EFA4E13859F}"/>
    <dgm:cxn modelId="{9B015074-87C4-4C1A-BD81-9852E83B7F10}" type="presOf" srcId="{488DB79D-19C3-4C15-889A-9CBFA2DBE436}" destId="{94FA12F7-95F8-4F9B-8506-AE53BA76CA8F}" srcOrd="0" destOrd="0" presId="urn:microsoft.com/office/officeart/2005/8/layout/list1"/>
    <dgm:cxn modelId="{19EC194B-6DE2-4DD9-8A7F-DC4A496A3AE7}" srcId="{DBB0BDB7-3803-4AC0-899A-3F3D5DC3EDD1}" destId="{488DB79D-19C3-4C15-889A-9CBFA2DBE436}" srcOrd="2" destOrd="0" parTransId="{0C061AC6-2F29-49FB-B716-346717749DCD}" sibTransId="{335F767C-B9BC-40C0-A80C-6033F5BC539D}"/>
    <dgm:cxn modelId="{4E55018A-31E5-4BFA-8CC5-CB95F26F6131}" srcId="{DBB0BDB7-3803-4AC0-899A-3F3D5DC3EDD1}" destId="{6253978C-9D47-4539-A202-D77F04B053AC}" srcOrd="1" destOrd="0" parTransId="{A352BC17-2431-4299-98FE-3187CB14E9D9}" sibTransId="{4B8DB58A-D865-4B8C-B8DA-C27EED7186D4}"/>
    <dgm:cxn modelId="{09D3F5BB-535E-4616-9B73-678378D65C74}" type="presOf" srcId="{6253978C-9D47-4539-A202-D77F04B053AC}" destId="{0A3D05C6-0D2F-4253-9BC5-37BEA4486DA7}" srcOrd="1" destOrd="0" presId="urn:microsoft.com/office/officeart/2005/8/layout/list1"/>
    <dgm:cxn modelId="{88381C54-8419-45E9-B241-89A8E258E386}" type="presOf" srcId="{6253978C-9D47-4539-A202-D77F04B053AC}" destId="{BC5BC34A-C23C-4775-B9D6-C6E2717CAA8F}" srcOrd="0" destOrd="0" presId="urn:microsoft.com/office/officeart/2005/8/layout/list1"/>
    <dgm:cxn modelId="{F91EC95B-1AF4-449F-8E0F-DB756E4594DE}" type="presOf" srcId="{488DB79D-19C3-4C15-889A-9CBFA2DBE436}" destId="{24E81743-EFB7-4FD5-8518-91F2382BA9BC}" srcOrd="1" destOrd="0" presId="urn:microsoft.com/office/officeart/2005/8/layout/list1"/>
    <dgm:cxn modelId="{2FBAF175-0A5D-41C6-84DE-583904C40317}" type="presOf" srcId="{57F5221D-EE75-45D9-98CE-2C121954BA71}" destId="{4F568982-BE33-437B-B83D-CCCBC7B39C76}" srcOrd="1" destOrd="0" presId="urn:microsoft.com/office/officeart/2005/8/layout/list1"/>
    <dgm:cxn modelId="{043066B0-0499-4F9B-ADC8-580EFF62D1AC}" type="presOf" srcId="{DBB0BDB7-3803-4AC0-899A-3F3D5DC3EDD1}" destId="{255C549F-F4ED-46E8-B0EA-7DB1F230D7A3}" srcOrd="0" destOrd="0" presId="urn:microsoft.com/office/officeart/2005/8/layout/list1"/>
    <dgm:cxn modelId="{00935F59-9DDA-41C2-A4D1-D185683B6870}" type="presOf" srcId="{57F5221D-EE75-45D9-98CE-2C121954BA71}" destId="{863CAE66-6FDD-4956-AEE9-258759D4B1EB}" srcOrd="0" destOrd="0" presId="urn:microsoft.com/office/officeart/2005/8/layout/list1"/>
    <dgm:cxn modelId="{AF055328-2134-43A5-B3CB-3FE6DA03EA4B}" type="presParOf" srcId="{255C549F-F4ED-46E8-B0EA-7DB1F230D7A3}" destId="{A13BC3B0-BC60-42A0-9E5E-023EE14C4D68}" srcOrd="0" destOrd="0" presId="urn:microsoft.com/office/officeart/2005/8/layout/list1"/>
    <dgm:cxn modelId="{B2591B72-DB9E-4CF8-A939-FE535F292C6F}" type="presParOf" srcId="{A13BC3B0-BC60-42A0-9E5E-023EE14C4D68}" destId="{863CAE66-6FDD-4956-AEE9-258759D4B1EB}" srcOrd="0" destOrd="0" presId="urn:microsoft.com/office/officeart/2005/8/layout/list1"/>
    <dgm:cxn modelId="{A59260B9-8C05-4936-8FC8-24E55C7C854E}" type="presParOf" srcId="{A13BC3B0-BC60-42A0-9E5E-023EE14C4D68}" destId="{4F568982-BE33-437B-B83D-CCCBC7B39C76}" srcOrd="1" destOrd="0" presId="urn:microsoft.com/office/officeart/2005/8/layout/list1"/>
    <dgm:cxn modelId="{6EB896E9-C313-423C-9CE7-4C1C226FECD6}" type="presParOf" srcId="{255C549F-F4ED-46E8-B0EA-7DB1F230D7A3}" destId="{97CBB0D6-7826-40B7-9E06-02BA929A084F}" srcOrd="1" destOrd="0" presId="urn:microsoft.com/office/officeart/2005/8/layout/list1"/>
    <dgm:cxn modelId="{2C382EE5-07F0-457D-8BB3-8FBB8AD5890A}" type="presParOf" srcId="{255C549F-F4ED-46E8-B0EA-7DB1F230D7A3}" destId="{78C26B0A-901F-44C3-8DC2-87ED2C03AD8D}" srcOrd="2" destOrd="0" presId="urn:microsoft.com/office/officeart/2005/8/layout/list1"/>
    <dgm:cxn modelId="{56A3FEEA-9C9F-4A4B-BDF8-6608B52A463E}" type="presParOf" srcId="{255C549F-F4ED-46E8-B0EA-7DB1F230D7A3}" destId="{50FA90E7-DD44-4809-9F4C-B7BE7C0ACD8C}" srcOrd="3" destOrd="0" presId="urn:microsoft.com/office/officeart/2005/8/layout/list1"/>
    <dgm:cxn modelId="{E1633D36-7DE2-44C6-A693-836DEB38E711}" type="presParOf" srcId="{255C549F-F4ED-46E8-B0EA-7DB1F230D7A3}" destId="{01087C8E-ADAC-428C-8796-131CF57A73C9}" srcOrd="4" destOrd="0" presId="urn:microsoft.com/office/officeart/2005/8/layout/list1"/>
    <dgm:cxn modelId="{1510579F-9864-4B00-A415-2DEC7D287152}" type="presParOf" srcId="{01087C8E-ADAC-428C-8796-131CF57A73C9}" destId="{BC5BC34A-C23C-4775-B9D6-C6E2717CAA8F}" srcOrd="0" destOrd="0" presId="urn:microsoft.com/office/officeart/2005/8/layout/list1"/>
    <dgm:cxn modelId="{83015901-BCE2-4EC9-A8DA-DA995043E4A7}" type="presParOf" srcId="{01087C8E-ADAC-428C-8796-131CF57A73C9}" destId="{0A3D05C6-0D2F-4253-9BC5-37BEA4486DA7}" srcOrd="1" destOrd="0" presId="urn:microsoft.com/office/officeart/2005/8/layout/list1"/>
    <dgm:cxn modelId="{EE881A13-9C8C-4D09-95E4-5278F47EAECB}" type="presParOf" srcId="{255C549F-F4ED-46E8-B0EA-7DB1F230D7A3}" destId="{75423B34-1807-4BE4-B2F8-D8F340D893CC}" srcOrd="5" destOrd="0" presId="urn:microsoft.com/office/officeart/2005/8/layout/list1"/>
    <dgm:cxn modelId="{327A3E30-E691-4DC8-8698-A7B61E900ECA}" type="presParOf" srcId="{255C549F-F4ED-46E8-B0EA-7DB1F230D7A3}" destId="{B1A83838-ABCE-4B26-8E3A-18C79B1846AB}" srcOrd="6" destOrd="0" presId="urn:microsoft.com/office/officeart/2005/8/layout/list1"/>
    <dgm:cxn modelId="{37E1E2D7-DC1F-4040-985D-1A853A341D75}" type="presParOf" srcId="{255C549F-F4ED-46E8-B0EA-7DB1F230D7A3}" destId="{59CCC8BA-E4FE-4602-BE3C-F840354D1560}" srcOrd="7" destOrd="0" presId="urn:microsoft.com/office/officeart/2005/8/layout/list1"/>
    <dgm:cxn modelId="{C6DBAB1E-E1C1-4B3C-A9CF-5E8EE2BB938A}" type="presParOf" srcId="{255C549F-F4ED-46E8-B0EA-7DB1F230D7A3}" destId="{A21E154C-9BDA-43C0-A78E-CDB0CF3E6D28}" srcOrd="8" destOrd="0" presId="urn:microsoft.com/office/officeart/2005/8/layout/list1"/>
    <dgm:cxn modelId="{8DC981CE-B1B8-4970-AB1F-18A45B0C466D}" type="presParOf" srcId="{A21E154C-9BDA-43C0-A78E-CDB0CF3E6D28}" destId="{94FA12F7-95F8-4F9B-8506-AE53BA76CA8F}" srcOrd="0" destOrd="0" presId="urn:microsoft.com/office/officeart/2005/8/layout/list1"/>
    <dgm:cxn modelId="{05DC8C44-1CEE-4665-84C4-5E3C6F597A99}" type="presParOf" srcId="{A21E154C-9BDA-43C0-A78E-CDB0CF3E6D28}" destId="{24E81743-EFB7-4FD5-8518-91F2382BA9BC}" srcOrd="1" destOrd="0" presId="urn:microsoft.com/office/officeart/2005/8/layout/list1"/>
    <dgm:cxn modelId="{F1D10DF9-4920-41F2-B9F6-B4E52AE5C897}" type="presParOf" srcId="{255C549F-F4ED-46E8-B0EA-7DB1F230D7A3}" destId="{203574D3-A6E2-43B9-91EB-9918376F081D}" srcOrd="9" destOrd="0" presId="urn:microsoft.com/office/officeart/2005/8/layout/list1"/>
    <dgm:cxn modelId="{CA8CF668-F098-4C8D-AF93-34A2394430FA}" type="presParOf" srcId="{255C549F-F4ED-46E8-B0EA-7DB1F230D7A3}" destId="{E9716622-8BFB-40A3-8803-EE6E24B8E4D6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D7F975-49FC-4F46-B0CE-2ABD3DF08F1C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86BCE-3E28-41E9-B6C0-B37E170B5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29602-F88A-404E-B36D-831502BC23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14CFE-82FD-476A-B4E4-F2E88F41A0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95BA3-1721-427C-8A1C-B33B0E7764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BC6E-D8ED-4D00-B8CC-DA25D42EC507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52E7-1309-45AA-8B32-834F07D957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FEBF-3D97-4E0A-9FA2-F11F62417EE4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753E-68BC-44CE-A2D0-60473E3506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AE11-B030-4F46-9CDD-3B55EEE74C5C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1A7-F2FC-446E-8EC4-6D15EC9033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21F7-7E64-4716-8BC6-F10B9E2B71E8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602A-4443-4942-BD01-9E28DC387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8E323-671D-4BCA-8DD6-BF49BAD159AF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2D90-A92E-421C-9E77-EBC286CBD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679F-CF26-497F-903C-47174C4DE094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EA94-8226-4960-8744-D09D882E33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789E-6665-477C-97D8-8C1A38FFF6F5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13B3-099A-4FA0-B04B-D1368C8F7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97B6-A838-43B1-BB1C-182743806C32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309E-0D46-4FE1-9F94-BEC1B4ADF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570D-EFE3-457D-A445-8A1448B33710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5ED4-2FFC-4BDC-A5CE-C1B5F8633A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B4E9-0500-4026-8BE0-C1993A192E6D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0C43-28EA-418D-8A93-A0443D97B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ACDB-53BB-4140-90D2-E8A703E34DF8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3BF3-BBC3-45EC-8613-439624258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29438A-BA9B-4877-8BB1-68F31C90EBE4}" type="datetimeFigureOut">
              <a:rPr lang="ru-RU"/>
              <a:pPr>
                <a:defRPr/>
              </a:pPr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50063-0BFB-4ED5-A02E-F49813ED9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kislenkova-lo\&#1056;&#1072;&#1073;&#1086;&#1095;&#1080;&#1081;%20&#1089;&#1090;&#1086;&#1083;\&#1044;&#1077;&#1090;&#1089;&#1072;&#1076;%202016\&#1042;&#1080;&#1096;&#1085;&#1103;&#1082;&#1086;&#1074;&#1072;%20&#1058;&#1055;\(3)(&#1056;&#1056;~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868863"/>
            <a:ext cx="6789737" cy="1800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Составила: Вишнякова Т.П.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Некоуз, 2016г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70" name="Picture 6" descr="C:\Users\Nata\AppData\Local\Microsoft\Windows\INetCache\IE\OUBYHAF0\Autumn_Wallpaper[1].jpg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8" name="Прямоугольник 7"/>
          <p:cNvSpPr/>
          <p:nvPr/>
        </p:nvSpPr>
        <p:spPr>
          <a:xfrm>
            <a:off x="683567" y="428605"/>
            <a:ext cx="7920881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Психологическая готовность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ребёнка к школе</a:t>
            </a:r>
          </a:p>
        </p:txBody>
      </p:sp>
      <p:pic>
        <p:nvPicPr>
          <p:cNvPr id="1026" name="Picture 2" descr="H:\возрастная психол\10343469-Illustration-of-two-boys-go-to-school-Stock-Vector-school-cartoon-ki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" t="68029" r="84460" b="19351"/>
          <a:stretch>
            <a:fillRect/>
          </a:stretch>
        </p:blipFill>
        <p:spPr bwMode="auto">
          <a:xfrm rot="1868546">
            <a:off x="944563" y="4883150"/>
            <a:ext cx="576262" cy="6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:\возрастная психол\10343469-Illustration-of-two-boys-go-to-school-Stock-Vector-school-cartoon-ki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" t="68028" r="84460" b="19351"/>
          <a:stretch>
            <a:fillRect/>
          </a:stretch>
        </p:blipFill>
        <p:spPr bwMode="auto">
          <a:xfrm rot="2592207">
            <a:off x="676275" y="5770563"/>
            <a:ext cx="8874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:\возрастная психол\10343469-Illustration-of-two-boys-go-to-school-Stock-Vector-school-cartoon-ki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" t="68028" r="84460" b="19351"/>
          <a:stretch>
            <a:fillRect/>
          </a:stretch>
        </p:blipFill>
        <p:spPr bwMode="auto">
          <a:xfrm rot="2434856">
            <a:off x="6764338" y="5368925"/>
            <a:ext cx="6175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H:\возрастная психол\10343469-Illustration-of-two-boys-go-to-school-Stock-Vector-school-cartoon-ki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" t="68028" r="84460" b="19351"/>
          <a:stretch>
            <a:fillRect/>
          </a:stretch>
        </p:blipFill>
        <p:spPr bwMode="auto">
          <a:xfrm rot="2579386">
            <a:off x="7847013" y="5776913"/>
            <a:ext cx="6572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:\возрастная психол\10343469-Illustration-of-two-boys-go-to-school-Stock-Vector-school-cartoon-ki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" t="68028" r="84460" b="19351"/>
          <a:stretch>
            <a:fillRect/>
          </a:stretch>
        </p:blipFill>
        <p:spPr bwMode="auto">
          <a:xfrm rot="2592207">
            <a:off x="2538413" y="5653088"/>
            <a:ext cx="7445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(3)(РР~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97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1528 C -0.06111 -0.01759 -0.06389 -0.01991 -0.06667 -0.02222 C -0.06771 -0.02315 -0.06789 -0.02523 -0.06875 -0.02639 C -0.06997 -0.02801 -0.07153 -0.02917 -0.07292 -0.03056 C -0.075 -0.03241 -0.07917 -0.03611 -0.07917 -0.03611 C -0.08403 -0.0456 -0.08247 -0.04121 -0.08438 -0.04861 C -0.08646 -0.07292 -0.08785 -0.10903 -0.06979 -0.125 C -0.06771 -0.13334 -0.07049 -0.12523 -0.06459 -0.13195 C -0.06354 -0.1331 -0.06354 -0.13496 -0.0625 -0.13611 C -0.05608 -0.14306 -0.04098 -0.14445 -0.03334 -0.14584 C -0.01927 -0.16088 -0.0283 -0.15371 0.00729 -0.15 C 0.01198 -0.14954 0.02083 -0.14445 0.02083 -0.14445 C 0.02413 -0.14144 0.03021 -0.1375 0.03333 -0.13334 C 0.03698 -0.12847 0.0408 -0.12037 0.04479 -0.11667 C 0.04774 -0.11065 0.05017 -0.10463 0.05312 -0.09861 C 0.05503 -0.09491 0.05729 -0.08611 0.05729 -0.08611 C 0.05902 -0.06366 0.06267 -0.04051 0.04687 -0.02639 C 0.04357 -0.01968 0.03906 -0.01783 0.03437 -0.01389 C 0.02361 -0.00486 0.02118 -0.00347 0.00833 -0.00139 C 0.00364 0.00069 0.00625 -2.59259E-6 8.33333E-7 -2.59259E-6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833 C -0.08663 -0.01898 -0.07986 -0.0044 -0.08438 -0.01944 C -0.08802 -0.03148 -0.09479 -0.0419 -0.09792 -0.05417 C -0.09757 -0.06713 -0.10052 -0.08171 -0.09583 -0.09305 C -0.08698 -0.11435 -0.0658 -0.13403 -0.04896 -0.14305 C -0.03733 -0.15856 -0.01771 -0.16111 -0.00208 -0.1625 C 0.01371 -0.17083 0.03142 -0.16597 0.04792 -0.16528 C 0.05104 -0.16111 0.05434 -0.16088 0.05729 -0.15694 C 0.0651 -0.14653 0.05625 -0.15509 0.06354 -0.14861 C 0.06684 -0.14213 0.07083 -0.13611 0.075 -0.13055 C 0.07604 -0.12616 0.07621 -0.12523 0.07812 -0.12083 C 0.07934 -0.11805 0.08229 -0.1125 0.08229 -0.1125 C 0.08264 -0.11018 0.08264 -0.10764 0.08333 -0.10555 C 0.08437 -0.10255 0.0875 -0.09722 0.0875 -0.09722 C 0.08785 -0.09537 0.08854 -0.09352 0.08854 -0.09167 C 0.08854 -0.07315 0.08941 -0.02106 0.06771 -0.01389 C 0.06667 -0.0125 0.06597 -0.01042 0.06458 -0.00972 C 0.06128 -0.00833 0.04375 -0.00486 0.03958 -0.00417 C 0.02882 0.0007 0.01736 0.00116 0.00625 0.00417 C 0.00121 0.00255 0.00312 0.00417 8.33333E-7 -1.11111E-6 " pathEditMode="relative" ptsTypes="fffffffffffffffffff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116 C -0.05712 -0.00116 -0.05695 -0.00371 -0.05782 -0.00579 C -0.05921 -0.0088 -0.06615 -0.01042 -0.06719 -0.01134 C -0.07101 -0.01459 -0.07535 -0.01783 -0.07969 -0.01968 C -0.08316 -0.02662 -0.08403 -0.03056 -0.0849 -0.03912 C -0.08421 -0.05139 -0.0849 -0.06134 -0.07552 -0.06551 C -0.06684 -0.0625 -0.07344 -0.06134 -0.06823 -0.0544 C -0.06719 -0.05301 -0.06528 -0.05301 -0.06407 -0.05162 C -0.054 -0.04097 -0.06216 -0.04445 -0.05261 -0.0419 C -0.04792 -0.03565 -0.04341 -0.02662 -0.03698 -0.02384 C -0.03039 -0.01505 -0.02257 -0.01111 -0.01511 -0.0044 C -0.01216 0.0037 -0.00886 0.00463 -0.00261 0.00671 C 0.00573 0.01412 0.00121 0.0118 0.01093 0.01366 C 0.01441 0.01528 0.01684 0.01759 0.02031 0.01921 C 0.02621 0.025 0.0309 0.02708 0.03802 0.02893 C 0.04496 0.03495 0.03819 0.03009 0.0526 0.0331 C 0.05972 0.03449 0.06371 0.03866 0.07031 0.04143 C 0.07656 0.04398 0.08281 0.04491 0.08906 0.04699 C 0.10659 0.04537 0.1059 0.04977 0.10364 0.02893 C 0.10225 0.03171 0.10191 0.03657 0.09948 0.03727 C 0.09809 0.03773 0.0967 0.03819 0.09531 0.03866 C 0.09427 0.03912 0.09218 0.04004 0.09218 0.04004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83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		Особое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значение для успешного обучения играет познавательный интерес, любознательность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(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учебный мотив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BD9"/>
              </a:clrFrom>
              <a:clrTo>
                <a:srgbClr val="FFFBD9">
                  <a:alpha val="0"/>
                </a:srgbClr>
              </a:clrTo>
            </a:clrChange>
            <a:lum bright="-30000" contrast="40000"/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290274" y="1556793"/>
            <a:ext cx="4396526" cy="4032447"/>
          </a:xfrm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Мотивационная  зрелость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первых порах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обучения   в школе действенны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игровые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мотивы.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2089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Мотивационная  зрелость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C:\Users\Nata\AppData\Local\Microsoft\Windows\INetCache\IE\OSGDWMAL\i_barto-malish_3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D2"/>
              </a:clrFrom>
              <a:clrTo>
                <a:srgbClr val="FFFDD2">
                  <a:alpha val="0"/>
                </a:srgbClr>
              </a:clrTo>
            </a:clrChange>
            <a:lum contrast="30000"/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55429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Желание получить«5»,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похвалу,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одобрение.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5725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Мотивационная  зрелость</a:t>
            </a:r>
          </a:p>
        </p:txBody>
      </p:sp>
      <p:pic>
        <p:nvPicPr>
          <p:cNvPr id="4098" name="Picture 2" descr="H:\возрастная психол\o8iK7NOYUS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2310" y="880088"/>
            <a:ext cx="5344490" cy="5977911"/>
          </a:xfrm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Интеллектуальная готовность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Запас знаний об окружающем мире,  широкий кругозор, понимание основных закономерностей, потребность узнавать новое, умение учиться у взрослого.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/>
          </a:p>
        </p:txBody>
      </p:sp>
      <p:pic>
        <p:nvPicPr>
          <p:cNvPr id="8194" name="Picture 2" descr="C:\Users\Nata\AppData\Local\Microsoft\Windows\INetCache\IE\GYIYM2EL\childrensday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29200" y="1628800"/>
            <a:ext cx="485217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5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dirty="0" smtClean="0">
                <a:solidFill>
                  <a:prstClr val="black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Э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положительное отношение к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учебной деятельности,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стремление преодолеть трудности,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достигать положительных результатов,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вступать в контакт с новыми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людьми.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6632"/>
            <a:ext cx="763284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Эмоционально-волевая готовность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51038"/>
            <a:ext cx="4038600" cy="3824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Эмоционально-волевая готовность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:\возрастная псих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1562068"/>
            <a:ext cx="5941105" cy="5052900"/>
          </a:xfrm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85875" y="5429250"/>
            <a:ext cx="75009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Умение контролировать свои эмоции и поведение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Предварительные результаты ГОШ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0722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0722" r:id="rId4" imgW="8230313" imgH="4523624" progId="Excel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625" y="357188"/>
            <a:ext cx="8286750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9001125" cy="5357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86125" y="2643188"/>
            <a:ext cx="46038" cy="460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75" y="1071563"/>
            <a:ext cx="8786813" cy="635793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1557338"/>
            <a:ext cx="7858125" cy="518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Хвалите ребёнка за любые достижения, даже незначительные.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Терпимо относитесь к недостаткам и промахам ребёнка.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Исключите из общения с ребёнком окрики и резкость.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Приучите его к самостоятельности: одеваться, завязывать шнурки, убирать за собой  игрушки, собирать портфель и пр.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845" y="218366"/>
            <a:ext cx="8501121" cy="10161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подготовиться к школе</a:t>
            </a:r>
          </a:p>
        </p:txBody>
      </p:sp>
    </p:spTree>
  </p:cSld>
  <p:clrMapOvr>
    <a:masterClrMapping/>
  </p:clrMapOvr>
  <p:transition advClick="0"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142875" y="-214313"/>
            <a:ext cx="8501063" cy="7072313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42852"/>
            <a:ext cx="81439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blipFill>
                <a:blip r:embed="rId3"/>
                <a:tile tx="0" ty="0" sx="100000" sy="100000" flip="none" algn="tl"/>
              </a:blip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Учите ребёнка: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удерживать внимание  на деятельности до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10-15 минут;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ориентироваться в пространстве и на листе бумаги(право, лево, над, под  и пр.);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считать до 10 и обратно;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сравнивать предметы по величине;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устанавливать  логические связи. Развивайте кругозор, мелкую моторику.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Учите азбуку, сливать буквы в слоги, делить слова на слоги, слушать и пересказывать сказки.</a:t>
            </a:r>
          </a:p>
        </p:txBody>
      </p:sp>
    </p:spTree>
  </p:cSld>
  <p:clrMapOvr>
    <a:masterClrMapping/>
  </p:clrMapOvr>
  <p:transition advClick="0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5" y="0"/>
            <a:ext cx="8786813" cy="6858000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Помните: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 хорошее здоровье  ребёнка – залог успешного обучения в школе.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 Обучайте ребёнка , играя.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«Мозг, хорошо устроенный, стоит больше, чем мозг, хорошо наполненный» (Монтень).</a:t>
            </a:r>
            <a:r>
              <a:rPr lang="ru-RU" sz="3000" i="1" dirty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«Для нормального развития детям необходимо, чтобы их слышали» (</a:t>
            </a:r>
            <a:r>
              <a:rPr lang="ru-RU" sz="3000" dirty="0" err="1">
                <a:solidFill>
                  <a:schemeClr val="accent2">
                    <a:lumMod val="50000"/>
                  </a:schemeClr>
                </a:solidFill>
              </a:rPr>
              <a:t>Т.Маджи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).  </a:t>
            </a:r>
            <a:endParaRPr lang="ru-RU" sz="3000" i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Если ребенок ошибается, ему больше нужна помощь, чем выговор или наказание</a:t>
            </a:r>
            <a:r>
              <a:rPr lang="ru-RU" sz="3000" i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3000" i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ru-RU" sz="3000" i="1" dirty="0">
                <a:solidFill>
                  <a:schemeClr val="accent2">
                    <a:lumMod val="50000"/>
                  </a:schemeClr>
                </a:solidFill>
              </a:rPr>
              <a:t>  ( М.  Коллинз).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5786" y="1018031"/>
            <a:ext cx="7715304" cy="5839969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2089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Скоро в школу!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Использованы в презентации  Интернет-источники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(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Яндекс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 Картинки. 20.02.2016)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25 mb.ru                      Boombob.ru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900 igr.ru                    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Psiholog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– 64.ru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Uhtagrad.ru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 fotohomka.ru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Iveintemet.ru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510" y="746106"/>
            <a:ext cx="807249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Удачи в воспитании детей!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25" y="5626100"/>
            <a:ext cx="6072188" cy="94615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r>
              <a:rPr lang="ru-RU" sz="2800">
                <a:solidFill>
                  <a:srgbClr val="4A452A"/>
                </a:solidFill>
                <a:latin typeface="Calibri" pitchFamily="34" charset="0"/>
              </a:rPr>
              <a:t>©  педагог-психолог </a:t>
            </a:r>
            <a:r>
              <a:rPr lang="ru-RU" sz="2800">
                <a:solidFill>
                  <a:srgbClr val="4A452A"/>
                </a:solidFill>
              </a:rPr>
              <a:t> </a:t>
            </a:r>
            <a:r>
              <a:rPr lang="ru-RU" sz="2800">
                <a:solidFill>
                  <a:srgbClr val="4A452A"/>
                </a:solidFill>
                <a:latin typeface="Calibri" pitchFamily="34" charset="0"/>
              </a:rPr>
              <a:t>Вишнякова Т.П.</a:t>
            </a:r>
            <a:r>
              <a:rPr lang="ru-RU" sz="2800">
                <a:solidFill>
                  <a:srgbClr val="4A452A"/>
                </a:solidFill>
              </a:rPr>
              <a:t>,</a:t>
            </a:r>
            <a:r>
              <a:rPr lang="ru-RU" sz="2800">
                <a:solidFill>
                  <a:srgbClr val="4A452A"/>
                </a:solidFill>
                <a:latin typeface="Calibri" pitchFamily="34" charset="0"/>
              </a:rPr>
              <a:t> </a:t>
            </a:r>
          </a:p>
          <a:p>
            <a:r>
              <a:rPr lang="ru-RU" sz="2800">
                <a:solidFill>
                  <a:srgbClr val="4A452A"/>
                </a:solidFill>
                <a:latin typeface="Calibri" pitchFamily="34" charset="0"/>
              </a:rPr>
              <a:t>      МДОУ Некоузский детский сад</a:t>
            </a:r>
            <a:r>
              <a:rPr lang="ru-RU" sz="2800">
                <a:solidFill>
                  <a:srgbClr val="4A452A"/>
                </a:solidFill>
              </a:rPr>
              <a:t> №3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642194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99745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55679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7" y="0"/>
            <a:ext cx="813690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Психологическая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готовность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74" name="Picture 2" descr="F:\возрастная психол\p257_c5[1]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11319" t="16931" r="45658" b="3539"/>
          <a:stretch/>
        </p:blipFill>
        <p:spPr>
          <a:xfrm>
            <a:off x="428596" y="1714488"/>
            <a:ext cx="3445921" cy="4767596"/>
          </a:xfrm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00563" y="1844675"/>
            <a:ext cx="4032250" cy="46085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возникает сама по себе, а формируется: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игре;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труде;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общении и в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епосредственно-образовательной деятельности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0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Психологическая готовность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73255" y="188640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Социально-личностная готовность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4438" y="1943100"/>
            <a:ext cx="6197600" cy="177323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Это принятие позиции школьника, умение общаться  и взаимодействовать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со сверстниками и взрослыми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38" y="4065588"/>
            <a:ext cx="6197600" cy="177482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Личностная готовность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уважительное отношение к учителю, позитивное – к школе,  самому себе.</a:t>
            </a:r>
          </a:p>
        </p:txBody>
      </p:sp>
      <p:pic>
        <p:nvPicPr>
          <p:cNvPr id="13" name="Picture 2" descr="C:\Users\Nata\AppData\Local\Microsoft\Windows\INetCache\IE\ET8DONPN\дети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00250"/>
            <a:ext cx="2143125" cy="3814763"/>
          </a:xfrm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Это готовность к принятию  школьных правил, определённого круга новых прав и обязанностей. Ориентация в   общении 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 учителем на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существующие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нормы 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правила.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60350"/>
            <a:ext cx="8208963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3D6"/>
              </a:clrFrom>
              <a:clrTo>
                <a:srgbClr val="FFF3D6">
                  <a:alpha val="0"/>
                </a:srgbClr>
              </a:clrTo>
            </a:clrChang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55576" y="1484784"/>
            <a:ext cx="3493311" cy="4450466"/>
          </a:xfrm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Прямоугольник 1"/>
          <p:cNvSpPr/>
          <p:nvPr/>
        </p:nvSpPr>
        <p:spPr>
          <a:xfrm>
            <a:off x="539553" y="260648"/>
            <a:ext cx="820891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Позиция школьника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40200" y="2781300"/>
            <a:ext cx="4824413" cy="29511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		Умение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войти в детское общество, действовать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совместно с другими, уступать или отстаивать свою точку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зрения.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960" y="260648"/>
            <a:ext cx="844552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Важный аспект личностной готовности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9F8E1"/>
              </a:clrFrom>
              <a:clrTo>
                <a:srgbClr val="F9F8E1">
                  <a:alpha val="0"/>
                </a:srgbClr>
              </a:clrTo>
            </a:clrChang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23528" y="2132856"/>
            <a:ext cx="4038600" cy="4166368"/>
          </a:xfrm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7900" y="2924175"/>
            <a:ext cx="4105275" cy="28813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	 Это и мотивационная зрелость, т.е. желание идти в школу, учиться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260648"/>
            <a:ext cx="82089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Личностная готовность</a:t>
            </a:r>
          </a:p>
        </p:txBody>
      </p:sp>
      <p:pic>
        <p:nvPicPr>
          <p:cNvPr id="5122" name="Picture 2" descr="H:\возрастная психол\10343469-Illustration-of-two-boys-go-to-school-Stock-Vector-school-cartoon-kid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341438"/>
            <a:ext cx="4384675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7900" y="1125538"/>
            <a:ext cx="3857625" cy="1106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Желающего судьба ведет, нежелающего тащит.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Латинская пословица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465638" cy="417671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Большинство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детей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школа привлекает внешними атрибутами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потому что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школе они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знают 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немного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(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позиционный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мотив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960" y="260648"/>
            <a:ext cx="83735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Личностная готовность</a:t>
            </a:r>
          </a:p>
        </p:txBody>
      </p:sp>
      <p:pic>
        <p:nvPicPr>
          <p:cNvPr id="6" name="Объект 5" descr="voa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4325" y="1600200"/>
            <a:ext cx="3546350" cy="4525963"/>
          </a:xfrm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9232</TotalTime>
  <Words>289</Words>
  <Application>Microsoft Office PowerPoint</Application>
  <PresentationFormat>Экран (4:3)</PresentationFormat>
  <Paragraphs>63</Paragraphs>
  <Slides>21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Диаграмма Microsoft Excel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Использованы в презентации  Интернет-источники ( Яндекс. Картинки. 20.02.2016)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Никитенко</dc:creator>
  <cp:lastModifiedBy>KOMP</cp:lastModifiedBy>
  <cp:revision>128</cp:revision>
  <dcterms:created xsi:type="dcterms:W3CDTF">2016-02-14T18:11:51Z</dcterms:created>
  <dcterms:modified xsi:type="dcterms:W3CDTF">2016-05-10T17:38:04Z</dcterms:modified>
</cp:coreProperties>
</file>