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70" r:id="rId9"/>
    <p:sldId id="277" r:id="rId10"/>
    <p:sldId id="274" r:id="rId11"/>
    <p:sldId id="272" r:id="rId12"/>
    <p:sldId id="271" r:id="rId13"/>
    <p:sldId id="273" r:id="rId14"/>
    <p:sldId id="276" r:id="rId15"/>
    <p:sldId id="275" r:id="rId16"/>
    <p:sldId id="288" r:id="rId17"/>
    <p:sldId id="289" r:id="rId18"/>
    <p:sldId id="278" r:id="rId19"/>
    <p:sldId id="279" r:id="rId20"/>
    <p:sldId id="280" r:id="rId21"/>
    <p:sldId id="282" r:id="rId22"/>
    <p:sldId id="281" r:id="rId23"/>
    <p:sldId id="283" r:id="rId24"/>
    <p:sldId id="284" r:id="rId25"/>
    <p:sldId id="285" r:id="rId26"/>
    <p:sldId id="286"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008000"/>
    <a:srgbClr val="0000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Средний стиль 3 - акцент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0FCC60-78D5-4317-8616-13E0A0F5E225}" type="datetimeFigureOut">
              <a:rPr lang="ru-RU" smtClean="0"/>
              <a:pPr/>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26B78F-2955-461E-86DF-7986EE9AC6C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FCC60-78D5-4317-8616-13E0A0F5E225}" type="datetimeFigureOut">
              <a:rPr lang="ru-RU" smtClean="0"/>
              <a:pPr/>
              <a:t>14.05.2019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6B78F-2955-461E-86DF-7986EE9AC6C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mailto:maltv1964@yandex.ru" TargetMode="External"/><Relationship Id="rId4" Type="http://schemas.openxmlformats.org/officeDocument/2006/relationships/hyperlink" Target="https://ds3nkz.edu.yar.ru/lichnie_stranitsi_pedagogov/stranitsa_vospitatelya_maltsevoy_tatyani_vladimirovni/davayte_poznakomimsya.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3" name="Рисунок 2" descr="https://img0.liveinternet.ru/images/attach/d/1/131/839/131839992_2215d689cb55.png"/>
          <p:cNvPicPr/>
          <p:nvPr/>
        </p:nvPicPr>
        <p:blipFill>
          <a:blip r:embed="rId3" cstate="print"/>
          <a:srcRect/>
          <a:stretch>
            <a:fillRect/>
          </a:stretch>
        </p:blipFill>
        <p:spPr bwMode="auto">
          <a:xfrm>
            <a:off x="285720" y="5357826"/>
            <a:ext cx="1500198" cy="1376364"/>
          </a:xfrm>
          <a:prstGeom prst="rect">
            <a:avLst/>
          </a:prstGeom>
          <a:noFill/>
          <a:ln w="9525">
            <a:noFill/>
            <a:miter lim="800000"/>
            <a:headEnd/>
            <a:tailEnd/>
          </a:ln>
        </p:spPr>
      </p:pic>
      <p:pic>
        <p:nvPicPr>
          <p:cNvPr id="6" name="Рисунок 5" descr="https://convitexcartoon.files.wordpress.com/2015/03/mickey-mouse-02-by-convitex.png"/>
          <p:cNvPicPr/>
          <p:nvPr/>
        </p:nvPicPr>
        <p:blipFill>
          <a:blip r:embed="rId4" cstate="print"/>
          <a:srcRect/>
          <a:stretch>
            <a:fillRect/>
          </a:stretch>
        </p:blipFill>
        <p:spPr bwMode="auto">
          <a:xfrm>
            <a:off x="7786710" y="5429264"/>
            <a:ext cx="1143008" cy="1230546"/>
          </a:xfrm>
          <a:prstGeom prst="rect">
            <a:avLst/>
          </a:prstGeom>
          <a:noFill/>
          <a:ln w="9525">
            <a:noFill/>
            <a:miter lim="800000"/>
            <a:headEnd/>
            <a:tailEnd/>
          </a:ln>
        </p:spPr>
      </p:pic>
      <p:sp>
        <p:nvSpPr>
          <p:cNvPr id="5" name="TextBox 4"/>
          <p:cNvSpPr txBox="1"/>
          <p:nvPr/>
        </p:nvSpPr>
        <p:spPr>
          <a:xfrm>
            <a:off x="357158" y="214290"/>
            <a:ext cx="8501122" cy="6278642"/>
          </a:xfrm>
          <a:prstGeom prst="rect">
            <a:avLst/>
          </a:prstGeom>
          <a:noFill/>
        </p:spPr>
        <p:txBody>
          <a:bodyPr wrap="square" rtlCol="0">
            <a:spAutoFit/>
          </a:bodyPr>
          <a:lstStyle/>
          <a:p>
            <a:pPr algn="ctr"/>
            <a:r>
              <a:rPr lang="ru-RU" b="1" dirty="0" smtClean="0">
                <a:solidFill>
                  <a:srgbClr val="6600CC"/>
                </a:solidFill>
                <a:latin typeface="Times New Roman" pitchFamily="18" charset="0"/>
                <a:cs typeface="Times New Roman" pitchFamily="18" charset="0"/>
              </a:rPr>
              <a:t>Муниципальное дошкольное образовательное учреждение </a:t>
            </a:r>
          </a:p>
          <a:p>
            <a:pPr algn="ctr"/>
            <a:r>
              <a:rPr lang="ru-RU" b="1" dirty="0" err="1" smtClean="0">
                <a:solidFill>
                  <a:srgbClr val="6600CC"/>
                </a:solidFill>
                <a:latin typeface="Times New Roman" pitchFamily="18" charset="0"/>
                <a:cs typeface="Times New Roman" pitchFamily="18" charset="0"/>
              </a:rPr>
              <a:t>Некоузский</a:t>
            </a:r>
            <a:r>
              <a:rPr lang="ru-RU" b="1" dirty="0" smtClean="0">
                <a:solidFill>
                  <a:srgbClr val="6600CC"/>
                </a:solidFill>
                <a:latin typeface="Times New Roman" pitchFamily="18" charset="0"/>
                <a:cs typeface="Times New Roman" pitchFamily="18" charset="0"/>
              </a:rPr>
              <a:t> детский сад № 3</a:t>
            </a:r>
          </a:p>
          <a:p>
            <a:pPr algn="ctr"/>
            <a:endParaRPr lang="ru-RU" b="1" dirty="0" smtClean="0">
              <a:solidFill>
                <a:srgbClr val="0000CC"/>
              </a:solidFill>
              <a:latin typeface="Times New Roman" pitchFamily="18" charset="0"/>
              <a:cs typeface="Times New Roman" pitchFamily="18" charset="0"/>
            </a:endParaRPr>
          </a:p>
          <a:p>
            <a:pPr algn="ctr"/>
            <a:endParaRPr lang="ru-RU" b="1" dirty="0" smtClean="0">
              <a:solidFill>
                <a:srgbClr val="0000CC"/>
              </a:solidFill>
              <a:latin typeface="Times New Roman" pitchFamily="18" charset="0"/>
              <a:cs typeface="Times New Roman" pitchFamily="18" charset="0"/>
            </a:endParaRPr>
          </a:p>
          <a:p>
            <a:pPr algn="ctr"/>
            <a:endParaRPr lang="ru-RU" sz="2800" b="1" dirty="0" smtClean="0">
              <a:solidFill>
                <a:srgbClr val="0000CC"/>
              </a:solidFill>
              <a:latin typeface="Times New Roman" pitchFamily="18" charset="0"/>
              <a:cs typeface="Times New Roman" pitchFamily="18" charset="0"/>
            </a:endParaRPr>
          </a:p>
          <a:p>
            <a:pPr algn="ctr"/>
            <a:endParaRPr lang="ru-RU" sz="2800" b="1" dirty="0" smtClean="0">
              <a:solidFill>
                <a:srgbClr val="0000CC"/>
              </a:solidFill>
              <a:latin typeface="Times New Roman" pitchFamily="18" charset="0"/>
              <a:cs typeface="Times New Roman" pitchFamily="18" charset="0"/>
            </a:endParaRPr>
          </a:p>
          <a:p>
            <a:pPr algn="ctr"/>
            <a:r>
              <a:rPr lang="ru-RU" sz="2800" b="1" dirty="0" smtClean="0">
                <a:solidFill>
                  <a:srgbClr val="6600CC"/>
                </a:solidFill>
                <a:latin typeface="Times New Roman" pitchFamily="18" charset="0"/>
                <a:cs typeface="Times New Roman" pitchFamily="18" charset="0"/>
              </a:rPr>
              <a:t>Программа</a:t>
            </a:r>
          </a:p>
          <a:p>
            <a:pPr algn="ctr"/>
            <a:r>
              <a:rPr lang="ru-RU" sz="2800" b="1" dirty="0" smtClean="0">
                <a:solidFill>
                  <a:srgbClr val="6600CC"/>
                </a:solidFill>
                <a:latin typeface="Times New Roman" pitchFamily="18" charset="0"/>
                <a:cs typeface="Times New Roman" pitchFamily="18" charset="0"/>
              </a:rPr>
              <a:t>по организации летнего лагеря</a:t>
            </a:r>
          </a:p>
          <a:p>
            <a:pPr algn="ctr"/>
            <a:r>
              <a:rPr lang="ru-RU" sz="2800" b="1" dirty="0" smtClean="0">
                <a:solidFill>
                  <a:srgbClr val="6600CC"/>
                </a:solidFill>
                <a:latin typeface="Times New Roman" pitchFamily="18" charset="0"/>
                <a:cs typeface="Times New Roman" pitchFamily="18" charset="0"/>
              </a:rPr>
              <a:t>для детей дошкольного возраста 6-7 лет</a:t>
            </a:r>
          </a:p>
          <a:p>
            <a:pPr algn="ctr"/>
            <a:r>
              <a:rPr lang="ru-RU" sz="2800" b="1" dirty="0" smtClean="0">
                <a:solidFill>
                  <a:srgbClr val="6600CC"/>
                </a:solidFill>
                <a:latin typeface="Times New Roman" pitchFamily="18" charset="0"/>
                <a:cs typeface="Times New Roman" pitchFamily="18" charset="0"/>
              </a:rPr>
              <a:t>«Улыбка»</a:t>
            </a:r>
          </a:p>
          <a:p>
            <a:pPr algn="r"/>
            <a:endParaRPr lang="ru-RU" b="1" dirty="0" smtClean="0">
              <a:solidFill>
                <a:srgbClr val="0000CC"/>
              </a:solidFill>
              <a:latin typeface="Times New Roman" pitchFamily="18" charset="0"/>
              <a:cs typeface="Times New Roman" pitchFamily="18" charset="0"/>
            </a:endParaRPr>
          </a:p>
          <a:p>
            <a:pPr algn="r"/>
            <a:endParaRPr lang="ru-RU" b="1" dirty="0" smtClean="0">
              <a:solidFill>
                <a:srgbClr val="0000CC"/>
              </a:solidFill>
              <a:latin typeface="Times New Roman" pitchFamily="18" charset="0"/>
              <a:cs typeface="Times New Roman" pitchFamily="18" charset="0"/>
            </a:endParaRPr>
          </a:p>
          <a:p>
            <a:pPr algn="r"/>
            <a:endParaRPr lang="ru-RU" b="1" dirty="0" smtClean="0">
              <a:solidFill>
                <a:srgbClr val="0000CC"/>
              </a:solidFill>
              <a:latin typeface="Times New Roman" pitchFamily="18" charset="0"/>
              <a:cs typeface="Times New Roman" pitchFamily="18" charset="0"/>
            </a:endParaRPr>
          </a:p>
          <a:p>
            <a:pPr algn="r"/>
            <a:endParaRPr lang="ru-RU" b="1" dirty="0" smtClean="0">
              <a:solidFill>
                <a:srgbClr val="0000CC"/>
              </a:solidFill>
              <a:latin typeface="Times New Roman" pitchFamily="18" charset="0"/>
              <a:cs typeface="Times New Roman" pitchFamily="18" charset="0"/>
            </a:endParaRPr>
          </a:p>
          <a:p>
            <a:pPr algn="r"/>
            <a:endParaRPr lang="ru-RU" b="1" dirty="0" smtClean="0">
              <a:solidFill>
                <a:srgbClr val="0000CC"/>
              </a:solidFill>
              <a:latin typeface="Times New Roman" pitchFamily="18" charset="0"/>
              <a:cs typeface="Times New Roman" pitchFamily="18" charset="0"/>
            </a:endParaRPr>
          </a:p>
          <a:p>
            <a:pPr algn="r"/>
            <a:r>
              <a:rPr lang="ru-RU" b="1" dirty="0" smtClean="0">
                <a:solidFill>
                  <a:srgbClr val="6600CC"/>
                </a:solidFill>
                <a:latin typeface="Times New Roman" pitchFamily="18" charset="0"/>
                <a:cs typeface="Times New Roman" pitchFamily="18" charset="0"/>
              </a:rPr>
              <a:t>Выполнила: Мальцева Т.В. –воспитатель</a:t>
            </a:r>
            <a:endParaRPr lang="ru-RU" sz="2800" dirty="0" smtClean="0">
              <a:solidFill>
                <a:srgbClr val="6600CC"/>
              </a:solidFill>
            </a:endParaRPr>
          </a:p>
          <a:p>
            <a:pPr algn="ctr"/>
            <a:endParaRPr lang="ru-RU" b="1" dirty="0" smtClean="0">
              <a:solidFill>
                <a:srgbClr val="6600CC"/>
              </a:solidFill>
              <a:latin typeface="Times New Roman" pitchFamily="18" charset="0"/>
              <a:cs typeface="Times New Roman" pitchFamily="18" charset="0"/>
            </a:endParaRPr>
          </a:p>
          <a:p>
            <a:pPr algn="ctr"/>
            <a:endParaRPr lang="ru-RU" b="1" dirty="0" smtClean="0">
              <a:solidFill>
                <a:srgbClr val="6600CC"/>
              </a:solidFill>
              <a:latin typeface="Times New Roman" pitchFamily="18" charset="0"/>
              <a:cs typeface="Times New Roman" pitchFamily="18" charset="0"/>
            </a:endParaRPr>
          </a:p>
          <a:p>
            <a:pPr algn="ctr"/>
            <a:r>
              <a:rPr lang="ru-RU" b="1" dirty="0" smtClean="0">
                <a:solidFill>
                  <a:srgbClr val="6600CC"/>
                </a:solidFill>
                <a:latin typeface="Times New Roman" pitchFamily="18" charset="0"/>
                <a:cs typeface="Times New Roman" pitchFamily="18" charset="0"/>
              </a:rPr>
              <a:t>с. Новый Некоуз</a:t>
            </a:r>
            <a:endParaRPr lang="ru-RU" dirty="0">
              <a:solidFill>
                <a:srgbClr val="6600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4" name="Таблица 3"/>
          <p:cNvGraphicFramePr>
            <a:graphicFrameLocks noGrp="1"/>
          </p:cNvGraphicFramePr>
          <p:nvPr/>
        </p:nvGraphicFramePr>
        <p:xfrm>
          <a:off x="285720" y="214290"/>
          <a:ext cx="8644000" cy="5993892"/>
        </p:xfrm>
        <a:graphic>
          <a:graphicData uri="http://schemas.openxmlformats.org/drawingml/2006/table">
            <a:tbl>
              <a:tblPr firstRow="1" bandRow="1">
                <a:tableStyleId>{C4B1156A-380E-4F78-BDF5-A606A8083BF9}</a:tableStyleId>
              </a:tblPr>
              <a:tblGrid>
                <a:gridCol w="714380"/>
                <a:gridCol w="3071834"/>
                <a:gridCol w="1643074"/>
                <a:gridCol w="1357322"/>
                <a:gridCol w="1857390"/>
              </a:tblGrid>
              <a:tr h="370840">
                <a:tc>
                  <a:txBody>
                    <a:bodyPr/>
                    <a:lstStyle/>
                    <a:p>
                      <a:pPr>
                        <a:lnSpc>
                          <a:spcPct val="115000"/>
                        </a:lnSpc>
                        <a:spcAft>
                          <a:spcPts val="0"/>
                        </a:spcAft>
                      </a:pPr>
                      <a:r>
                        <a:rPr lang="ru-RU" sz="1800" b="0" spc="5" dirty="0">
                          <a:solidFill>
                            <a:srgbClr val="6600CC"/>
                          </a:solidFill>
                          <a:latin typeface="Times New Roman"/>
                          <a:ea typeface="Calibri"/>
                          <a:cs typeface="Times New Roman"/>
                        </a:rPr>
                        <a:t>2</a:t>
                      </a:r>
                      <a:endParaRPr lang="ru-RU" sz="1800" b="0" dirty="0">
                        <a:solidFill>
                          <a:srgbClr val="6600CC"/>
                        </a:solidFill>
                        <a:latin typeface="Calibri"/>
                        <a:ea typeface="Calibri"/>
                        <a:cs typeface="Times New Roman"/>
                      </a:endParaRPr>
                    </a:p>
                  </a:txBody>
                  <a:tcPr marL="68580" marR="68580" marT="0" marB="0"/>
                </a:tc>
                <a:tc>
                  <a:txBody>
                    <a:bodyPr/>
                    <a:lstStyle/>
                    <a:p>
                      <a:pPr>
                        <a:lnSpc>
                          <a:spcPct val="115000"/>
                        </a:lnSpc>
                        <a:spcAft>
                          <a:spcPts val="0"/>
                        </a:spcAft>
                      </a:pPr>
                      <a:r>
                        <a:rPr lang="ru-RU" sz="1800" b="0" u="sng" spc="5" dirty="0">
                          <a:solidFill>
                            <a:srgbClr val="6600CC"/>
                          </a:solidFill>
                          <a:latin typeface="Times New Roman"/>
                          <a:ea typeface="Calibri"/>
                          <a:cs typeface="Times New Roman"/>
                        </a:rPr>
                        <a:t>Лечебно-профилактическая работа:</a:t>
                      </a:r>
                      <a:endParaRPr lang="ru-RU" sz="1800" b="0" dirty="0">
                        <a:solidFill>
                          <a:srgbClr val="6600CC"/>
                        </a:solidFill>
                        <a:latin typeface="Calibri"/>
                        <a:ea typeface="Calibri"/>
                        <a:cs typeface="Times New Roman"/>
                      </a:endParaRPr>
                    </a:p>
                    <a:p>
                      <a:pPr>
                        <a:lnSpc>
                          <a:spcPct val="115000"/>
                        </a:lnSpc>
                        <a:spcAft>
                          <a:spcPts val="0"/>
                        </a:spcAft>
                      </a:pPr>
                      <a:r>
                        <a:rPr lang="ru-RU" sz="1800" b="0" spc="5" dirty="0">
                          <a:solidFill>
                            <a:srgbClr val="6600CC"/>
                          </a:solidFill>
                          <a:latin typeface="Times New Roman"/>
                          <a:ea typeface="Calibri"/>
                          <a:cs typeface="Times New Roman"/>
                        </a:rPr>
                        <a:t>1.Дыхательная гимнастика</a:t>
                      </a:r>
                      <a:endParaRPr lang="ru-RU" sz="1800" b="0" dirty="0">
                        <a:solidFill>
                          <a:srgbClr val="6600CC"/>
                        </a:solidFill>
                        <a:latin typeface="Calibri"/>
                        <a:ea typeface="Calibri"/>
                        <a:cs typeface="Times New Roman"/>
                      </a:endParaRPr>
                    </a:p>
                    <a:p>
                      <a:pPr>
                        <a:lnSpc>
                          <a:spcPct val="115000"/>
                        </a:lnSpc>
                        <a:spcAft>
                          <a:spcPts val="0"/>
                        </a:spcAft>
                      </a:pPr>
                      <a:r>
                        <a:rPr lang="ru-RU" sz="1800" b="0" spc="5" dirty="0">
                          <a:solidFill>
                            <a:srgbClr val="6600CC"/>
                          </a:solidFill>
                          <a:latin typeface="Times New Roman"/>
                          <a:ea typeface="Calibri"/>
                          <a:cs typeface="Times New Roman"/>
                        </a:rPr>
                        <a:t>2.Босохождение (по массажным дорожкам)</a:t>
                      </a:r>
                      <a:endParaRPr lang="ru-RU" sz="1800" b="0" dirty="0">
                        <a:solidFill>
                          <a:srgbClr val="6600CC"/>
                        </a:solidFill>
                        <a:latin typeface="Calibri"/>
                        <a:ea typeface="Calibri"/>
                        <a:cs typeface="Times New Roman"/>
                      </a:endParaRPr>
                    </a:p>
                    <a:p>
                      <a:pPr>
                        <a:lnSpc>
                          <a:spcPct val="115000"/>
                        </a:lnSpc>
                        <a:spcAft>
                          <a:spcPts val="0"/>
                        </a:spcAft>
                      </a:pPr>
                      <a:r>
                        <a:rPr lang="ru-RU" sz="1800" b="0" spc="5" dirty="0">
                          <a:solidFill>
                            <a:srgbClr val="6600CC"/>
                          </a:solidFill>
                          <a:latin typeface="Times New Roman"/>
                          <a:ea typeface="Calibri"/>
                          <a:cs typeface="Times New Roman"/>
                        </a:rPr>
                        <a:t>3.Санэпидем режим – проветривание, влажная уборка</a:t>
                      </a:r>
                      <a:endParaRPr lang="ru-RU" sz="1800" b="0" dirty="0">
                        <a:solidFill>
                          <a:srgbClr val="6600CC"/>
                        </a:solidFill>
                        <a:latin typeface="Calibri"/>
                        <a:ea typeface="Calibri"/>
                        <a:cs typeface="Times New Roman"/>
                      </a:endParaRPr>
                    </a:p>
                    <a:p>
                      <a:pPr>
                        <a:lnSpc>
                          <a:spcPct val="115000"/>
                        </a:lnSpc>
                        <a:spcAft>
                          <a:spcPts val="0"/>
                        </a:spcAft>
                      </a:pPr>
                      <a:r>
                        <a:rPr lang="ru-RU" sz="1800" b="0" spc="5" dirty="0">
                          <a:solidFill>
                            <a:srgbClr val="6600CC"/>
                          </a:solidFill>
                          <a:latin typeface="Times New Roman"/>
                          <a:ea typeface="Calibri"/>
                          <a:cs typeface="Times New Roman"/>
                        </a:rPr>
                        <a:t>4.Использование естественных сил природы</a:t>
                      </a:r>
                      <a:endParaRPr lang="ru-RU" sz="1800" b="0" dirty="0">
                        <a:solidFill>
                          <a:srgbClr val="6600CC"/>
                        </a:solidFill>
                        <a:latin typeface="Calibri"/>
                        <a:ea typeface="Calibri"/>
                        <a:cs typeface="Times New Roman"/>
                      </a:endParaRPr>
                    </a:p>
                  </a:txBody>
                  <a:tcPr marL="68580" marR="68580" marT="0" marB="0"/>
                </a:tc>
                <a:tc>
                  <a:txBody>
                    <a:bodyPr/>
                    <a:lstStyle/>
                    <a:p>
                      <a:pPr>
                        <a:lnSpc>
                          <a:spcPct val="115000"/>
                        </a:lnSpc>
                        <a:spcAft>
                          <a:spcPts val="0"/>
                        </a:spcAft>
                      </a:pPr>
                      <a:endParaRPr lang="ru-RU" sz="1800" b="0" spc="5" dirty="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на </a:t>
                      </a:r>
                      <a:r>
                        <a:rPr lang="ru-RU" sz="1800" b="0" spc="5" dirty="0">
                          <a:solidFill>
                            <a:srgbClr val="6600CC"/>
                          </a:solidFill>
                          <a:latin typeface="Times New Roman"/>
                          <a:ea typeface="Calibri"/>
                          <a:cs typeface="Times New Roman"/>
                        </a:rPr>
                        <a:t>прогулке</a:t>
                      </a:r>
                      <a:endParaRPr lang="ru-RU" sz="1800" b="0" dirty="0">
                        <a:solidFill>
                          <a:srgbClr val="6600CC"/>
                        </a:solidFill>
                        <a:latin typeface="Calibri"/>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по </a:t>
                      </a:r>
                      <a:r>
                        <a:rPr lang="ru-RU" sz="1800" b="0" spc="5" dirty="0">
                          <a:solidFill>
                            <a:srgbClr val="6600CC"/>
                          </a:solidFill>
                          <a:latin typeface="Times New Roman"/>
                          <a:ea typeface="Calibri"/>
                          <a:cs typeface="Times New Roman"/>
                        </a:rPr>
                        <a:t>графику</a:t>
                      </a:r>
                      <a:endParaRPr lang="ru-RU" sz="1800" b="0" dirty="0">
                        <a:solidFill>
                          <a:srgbClr val="6600CC"/>
                        </a:solidFill>
                        <a:latin typeface="Calibri"/>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на </a:t>
                      </a:r>
                      <a:r>
                        <a:rPr lang="ru-RU" sz="1800" b="0" spc="5" dirty="0">
                          <a:solidFill>
                            <a:srgbClr val="6600CC"/>
                          </a:solidFill>
                          <a:latin typeface="Times New Roman"/>
                          <a:ea typeface="Calibri"/>
                          <a:cs typeface="Times New Roman"/>
                        </a:rPr>
                        <a:t>прогулке</a:t>
                      </a:r>
                      <a:endParaRPr lang="ru-RU" sz="1800" b="0" dirty="0">
                        <a:solidFill>
                          <a:srgbClr val="6600CC"/>
                        </a:solidFill>
                        <a:latin typeface="Calibri"/>
                        <a:ea typeface="Calibri"/>
                        <a:cs typeface="Times New Roman"/>
                      </a:endParaRPr>
                    </a:p>
                  </a:txBody>
                  <a:tcPr marL="68580" marR="68580" marT="0" marB="0"/>
                </a:tc>
                <a:tc>
                  <a:txBody>
                    <a:bodyPr/>
                    <a:lstStyle/>
                    <a:p>
                      <a:pPr>
                        <a:lnSpc>
                          <a:spcPct val="115000"/>
                        </a:lnSpc>
                        <a:spcAft>
                          <a:spcPts val="0"/>
                        </a:spcAft>
                      </a:pPr>
                      <a:endParaRPr lang="ru-RU" sz="1800" b="0" spc="5" dirty="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5 </a:t>
                      </a:r>
                      <a:r>
                        <a:rPr lang="ru-RU" sz="1800" b="0" spc="5" dirty="0">
                          <a:solidFill>
                            <a:srgbClr val="6600CC"/>
                          </a:solidFill>
                          <a:latin typeface="Times New Roman"/>
                          <a:ea typeface="Calibri"/>
                          <a:cs typeface="Times New Roman"/>
                        </a:rPr>
                        <a:t>минут</a:t>
                      </a:r>
                      <a:endParaRPr lang="ru-RU" sz="1800" b="0" dirty="0">
                        <a:solidFill>
                          <a:srgbClr val="6600CC"/>
                        </a:solidFill>
                        <a:latin typeface="Calibri"/>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весь </a:t>
                      </a:r>
                      <a:r>
                        <a:rPr lang="ru-RU" sz="1800" b="0" spc="5" dirty="0">
                          <a:solidFill>
                            <a:srgbClr val="6600CC"/>
                          </a:solidFill>
                          <a:latin typeface="Times New Roman"/>
                          <a:ea typeface="Calibri"/>
                          <a:cs typeface="Times New Roman"/>
                        </a:rPr>
                        <a:t>день</a:t>
                      </a:r>
                      <a:endParaRPr lang="ru-RU" sz="1800" b="0" dirty="0">
                        <a:solidFill>
                          <a:srgbClr val="6600CC"/>
                        </a:solidFill>
                        <a:latin typeface="Calibri"/>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весь </a:t>
                      </a:r>
                      <a:r>
                        <a:rPr lang="ru-RU" sz="1800" b="0" spc="5" dirty="0">
                          <a:solidFill>
                            <a:srgbClr val="6600CC"/>
                          </a:solidFill>
                          <a:latin typeface="Times New Roman"/>
                          <a:ea typeface="Calibri"/>
                          <a:cs typeface="Times New Roman"/>
                        </a:rPr>
                        <a:t>день</a:t>
                      </a:r>
                      <a:endParaRPr lang="ru-RU" sz="1800" b="0" dirty="0">
                        <a:solidFill>
                          <a:srgbClr val="6600CC"/>
                        </a:solidFill>
                        <a:latin typeface="Calibri"/>
                        <a:ea typeface="Calibri"/>
                        <a:cs typeface="Times New Roman"/>
                      </a:endParaRPr>
                    </a:p>
                  </a:txBody>
                  <a:tcPr marL="68580" marR="68580" marT="0" marB="0"/>
                </a:tc>
                <a:tc>
                  <a:txBody>
                    <a:bodyPr/>
                    <a:lstStyle/>
                    <a:p>
                      <a:pPr>
                        <a:lnSpc>
                          <a:spcPct val="115000"/>
                        </a:lnSpc>
                        <a:spcAft>
                          <a:spcPts val="0"/>
                        </a:spcAft>
                      </a:pPr>
                      <a:endParaRPr lang="ru-RU" sz="1800" b="0" spc="5" dirty="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ежедневно</a:t>
                      </a:r>
                      <a:endParaRPr lang="ru-RU" sz="1800" b="0" dirty="0">
                        <a:solidFill>
                          <a:srgbClr val="6600CC"/>
                        </a:solidFill>
                        <a:latin typeface="Calibri"/>
                        <a:ea typeface="Calibri"/>
                        <a:cs typeface="Times New Roman"/>
                      </a:endParaRPr>
                    </a:p>
                    <a:p>
                      <a:pPr>
                        <a:lnSpc>
                          <a:spcPct val="115000"/>
                        </a:lnSpc>
                        <a:spcAft>
                          <a:spcPts val="0"/>
                        </a:spcAft>
                      </a:pPr>
                      <a:r>
                        <a:rPr lang="ru-RU" sz="1800" b="0" spc="5" dirty="0">
                          <a:solidFill>
                            <a:srgbClr val="6600CC"/>
                          </a:solidFill>
                          <a:latin typeface="Times New Roman"/>
                          <a:ea typeface="Calibri"/>
                          <a:cs typeface="Times New Roman"/>
                        </a:rPr>
                        <a:t>ежедневно</a:t>
                      </a:r>
                      <a:endParaRPr lang="ru-RU" sz="1800" b="0" dirty="0">
                        <a:solidFill>
                          <a:srgbClr val="6600CC"/>
                        </a:solidFill>
                        <a:latin typeface="Calibri"/>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ежедневно</a:t>
                      </a:r>
                      <a:endParaRPr lang="ru-RU" sz="1800" b="0" dirty="0">
                        <a:solidFill>
                          <a:srgbClr val="6600CC"/>
                        </a:solidFill>
                        <a:latin typeface="Calibri"/>
                        <a:ea typeface="Calibri"/>
                        <a:cs typeface="Times New Roman"/>
                      </a:endParaRPr>
                    </a:p>
                    <a:p>
                      <a:pPr>
                        <a:lnSpc>
                          <a:spcPct val="115000"/>
                        </a:lnSpc>
                        <a:spcAft>
                          <a:spcPts val="0"/>
                        </a:spcAft>
                      </a:pPr>
                      <a:endParaRPr lang="ru-RU" sz="1800" b="0" spc="5" dirty="0" smtClean="0">
                        <a:solidFill>
                          <a:srgbClr val="6600CC"/>
                        </a:solidFill>
                        <a:latin typeface="Times New Roman"/>
                        <a:ea typeface="Calibri"/>
                        <a:cs typeface="Times New Roman"/>
                      </a:endParaRPr>
                    </a:p>
                    <a:p>
                      <a:pPr>
                        <a:lnSpc>
                          <a:spcPct val="115000"/>
                        </a:lnSpc>
                        <a:spcAft>
                          <a:spcPts val="0"/>
                        </a:spcAft>
                      </a:pPr>
                      <a:r>
                        <a:rPr lang="ru-RU" sz="1800" b="0" spc="5" dirty="0" smtClean="0">
                          <a:solidFill>
                            <a:srgbClr val="6600CC"/>
                          </a:solidFill>
                          <a:latin typeface="Times New Roman"/>
                          <a:ea typeface="Calibri"/>
                          <a:cs typeface="Times New Roman"/>
                        </a:rPr>
                        <a:t>ежедневно</a:t>
                      </a:r>
                      <a:endParaRPr lang="ru-RU" sz="1800" b="0" dirty="0">
                        <a:solidFill>
                          <a:srgbClr val="6600CC"/>
                        </a:solidFill>
                        <a:latin typeface="Calibri"/>
                        <a:ea typeface="Calibri"/>
                        <a:cs typeface="Times New Roman"/>
                      </a:endParaRPr>
                    </a:p>
                  </a:txBody>
                  <a:tcPr marL="68580" marR="68580" marT="0" marB="0"/>
                </a:tc>
              </a:tr>
              <a:tr h="370840">
                <a:tc>
                  <a:txBody>
                    <a:bodyPr/>
                    <a:lstStyle/>
                    <a:p>
                      <a:pPr>
                        <a:lnSpc>
                          <a:spcPct val="115000"/>
                        </a:lnSpc>
                        <a:spcAft>
                          <a:spcPts val="0"/>
                        </a:spcAft>
                      </a:pPr>
                      <a:r>
                        <a:rPr lang="ru-RU" sz="1800" spc="5">
                          <a:solidFill>
                            <a:srgbClr val="6600CC"/>
                          </a:solidFill>
                          <a:latin typeface="Times New Roman"/>
                          <a:ea typeface="Calibri"/>
                          <a:cs typeface="Times New Roman"/>
                        </a:rPr>
                        <a:t>3</a:t>
                      </a:r>
                      <a:endParaRPr lang="ru-RU" sz="1800">
                        <a:solidFill>
                          <a:srgbClr val="6600CC"/>
                        </a:solidFill>
                        <a:latin typeface="Calibri"/>
                        <a:ea typeface="Calibri"/>
                        <a:cs typeface="Times New Roman"/>
                      </a:endParaRPr>
                    </a:p>
                  </a:txBody>
                  <a:tcPr marL="68580" marR="68580" marT="0" marB="0"/>
                </a:tc>
                <a:tc>
                  <a:txBody>
                    <a:bodyPr/>
                    <a:lstStyle/>
                    <a:p>
                      <a:pPr>
                        <a:lnSpc>
                          <a:spcPct val="115000"/>
                        </a:lnSpc>
                        <a:spcAft>
                          <a:spcPts val="0"/>
                        </a:spcAft>
                      </a:pPr>
                      <a:r>
                        <a:rPr lang="ru-RU" sz="1800" u="sng" spc="5" dirty="0">
                          <a:solidFill>
                            <a:srgbClr val="6600CC"/>
                          </a:solidFill>
                          <a:latin typeface="Times New Roman"/>
                          <a:ea typeface="Calibri"/>
                          <a:cs typeface="Times New Roman"/>
                        </a:rPr>
                        <a:t>Закаливание</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1.Ходьба босиком</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2.Облегченная одежда</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3.Мытье рук</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4.Топание в тазу</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5.Обливание рук и ног</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6.Организация питания:</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соки</a:t>
                      </a:r>
                      <a:endParaRPr lang="ru-RU" sz="1800" dirty="0">
                        <a:solidFill>
                          <a:srgbClr val="6600CC"/>
                        </a:solidFill>
                        <a:latin typeface="Calibri"/>
                        <a:ea typeface="Calibri"/>
                        <a:cs typeface="Times New Roman"/>
                      </a:endParaRPr>
                    </a:p>
                    <a:p>
                      <a:pPr>
                        <a:lnSpc>
                          <a:spcPct val="115000"/>
                        </a:lnSpc>
                        <a:spcAft>
                          <a:spcPts val="0"/>
                        </a:spcAft>
                      </a:pPr>
                      <a:r>
                        <a:rPr lang="ru-RU" sz="1800" spc="5" dirty="0" err="1">
                          <a:solidFill>
                            <a:srgbClr val="6600CC"/>
                          </a:solidFill>
                          <a:latin typeface="Times New Roman"/>
                          <a:ea typeface="Calibri"/>
                          <a:cs typeface="Times New Roman"/>
                        </a:rPr>
                        <a:t>бутилированная</a:t>
                      </a:r>
                      <a:r>
                        <a:rPr lang="ru-RU" sz="1800" spc="5" dirty="0">
                          <a:solidFill>
                            <a:srgbClr val="6600CC"/>
                          </a:solidFill>
                          <a:latin typeface="Times New Roman"/>
                          <a:ea typeface="Calibri"/>
                          <a:cs typeface="Times New Roman"/>
                        </a:rPr>
                        <a:t> вода</a:t>
                      </a:r>
                      <a:endParaRPr lang="ru-RU" sz="1800" dirty="0">
                        <a:solidFill>
                          <a:srgbClr val="6600CC"/>
                        </a:solidFill>
                        <a:latin typeface="Calibri"/>
                        <a:ea typeface="Calibri"/>
                        <a:cs typeface="Times New Roman"/>
                      </a:endParaRPr>
                    </a:p>
                  </a:txBody>
                  <a:tcPr marL="68580" marR="68580" marT="0" marB="0"/>
                </a:tc>
                <a:tc>
                  <a:txBody>
                    <a:bodyPr/>
                    <a:lstStyle/>
                    <a:p>
                      <a:pPr>
                        <a:lnSpc>
                          <a:spcPct val="115000"/>
                        </a:lnSpc>
                        <a:spcAft>
                          <a:spcPts val="0"/>
                        </a:spcAft>
                      </a:pPr>
                      <a:endParaRPr lang="ru-RU" sz="1800" spc="5" dirty="0">
                        <a:solidFill>
                          <a:srgbClr val="6600CC"/>
                        </a:solidFill>
                        <a:latin typeface="Times New Roman"/>
                        <a:ea typeface="Calibri"/>
                        <a:cs typeface="Times New Roman"/>
                      </a:endParaRPr>
                    </a:p>
                    <a:p>
                      <a:pPr>
                        <a:lnSpc>
                          <a:spcPct val="115000"/>
                        </a:lnSpc>
                        <a:spcAft>
                          <a:spcPts val="0"/>
                        </a:spcAft>
                      </a:pPr>
                      <a:endParaRPr lang="ru-RU" sz="1800" spc="5" dirty="0" smtClean="0">
                        <a:solidFill>
                          <a:srgbClr val="6600CC"/>
                        </a:solidFill>
                        <a:latin typeface="Times New Roman"/>
                        <a:ea typeface="Calibri"/>
                        <a:cs typeface="Times New Roman"/>
                      </a:endParaRPr>
                    </a:p>
                    <a:p>
                      <a:pPr>
                        <a:lnSpc>
                          <a:spcPct val="115000"/>
                        </a:lnSpc>
                        <a:spcAft>
                          <a:spcPts val="0"/>
                        </a:spcAft>
                      </a:pPr>
                      <a:endParaRPr lang="ru-RU" sz="1800" spc="5" dirty="0" smtClean="0">
                        <a:solidFill>
                          <a:srgbClr val="6600CC"/>
                        </a:solidFill>
                        <a:latin typeface="Times New Roman"/>
                        <a:ea typeface="Calibri"/>
                        <a:cs typeface="Times New Roman"/>
                      </a:endParaRPr>
                    </a:p>
                    <a:p>
                      <a:pPr>
                        <a:lnSpc>
                          <a:spcPct val="115000"/>
                        </a:lnSpc>
                        <a:spcAft>
                          <a:spcPts val="0"/>
                        </a:spcAft>
                      </a:pPr>
                      <a:endParaRPr lang="ru-RU" sz="1800" spc="5" dirty="0" smtClean="0">
                        <a:solidFill>
                          <a:srgbClr val="6600CC"/>
                        </a:solidFill>
                        <a:latin typeface="Times New Roman"/>
                        <a:ea typeface="Calibri"/>
                        <a:cs typeface="Times New Roman"/>
                      </a:endParaRPr>
                    </a:p>
                    <a:p>
                      <a:pPr>
                        <a:lnSpc>
                          <a:spcPct val="115000"/>
                        </a:lnSpc>
                        <a:spcAft>
                          <a:spcPts val="0"/>
                        </a:spcAft>
                      </a:pPr>
                      <a:endParaRPr lang="ru-RU" sz="1800" spc="5" dirty="0" smtClean="0">
                        <a:solidFill>
                          <a:srgbClr val="6600CC"/>
                        </a:solidFill>
                        <a:latin typeface="Times New Roman"/>
                        <a:ea typeface="Calibri"/>
                        <a:cs typeface="Times New Roman"/>
                      </a:endParaRPr>
                    </a:p>
                    <a:p>
                      <a:pPr>
                        <a:lnSpc>
                          <a:spcPct val="115000"/>
                        </a:lnSpc>
                        <a:spcAft>
                          <a:spcPts val="0"/>
                        </a:spcAft>
                      </a:pPr>
                      <a:endParaRPr lang="ru-RU" sz="1800" spc="5" dirty="0" smtClean="0">
                        <a:solidFill>
                          <a:srgbClr val="6600CC"/>
                        </a:solidFill>
                        <a:latin typeface="Times New Roman"/>
                        <a:ea typeface="Calibri"/>
                        <a:cs typeface="Times New Roman"/>
                      </a:endParaRPr>
                    </a:p>
                    <a:p>
                      <a:pPr>
                        <a:lnSpc>
                          <a:spcPct val="115000"/>
                        </a:lnSpc>
                        <a:spcAft>
                          <a:spcPts val="0"/>
                        </a:spcAft>
                      </a:pPr>
                      <a:r>
                        <a:rPr lang="ru-RU" sz="1800" spc="5" dirty="0" smtClean="0">
                          <a:solidFill>
                            <a:srgbClr val="6600CC"/>
                          </a:solidFill>
                          <a:latin typeface="Times New Roman"/>
                          <a:ea typeface="Calibri"/>
                          <a:cs typeface="Times New Roman"/>
                        </a:rPr>
                        <a:t>8.30</a:t>
                      </a:r>
                      <a:r>
                        <a:rPr lang="ru-RU" sz="1800" spc="5" dirty="0">
                          <a:solidFill>
                            <a:srgbClr val="6600CC"/>
                          </a:solidFill>
                          <a:latin typeface="Times New Roman"/>
                          <a:ea typeface="Calibri"/>
                          <a:cs typeface="Times New Roman"/>
                        </a:rPr>
                        <a:t>, 11.55</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10.20</a:t>
                      </a:r>
                      <a:endParaRPr lang="ru-RU" sz="1800" dirty="0">
                        <a:solidFill>
                          <a:srgbClr val="6600CC"/>
                        </a:solidFill>
                        <a:latin typeface="Calibri"/>
                        <a:ea typeface="Calibri"/>
                        <a:cs typeface="Times New Roman"/>
                      </a:endParaRPr>
                    </a:p>
                  </a:txBody>
                  <a:tcPr marL="68580" marR="68580" marT="0" marB="0"/>
                </a:tc>
                <a:tc>
                  <a:txBody>
                    <a:bodyPr/>
                    <a:lstStyle/>
                    <a:p>
                      <a:pPr>
                        <a:lnSpc>
                          <a:spcPct val="115000"/>
                        </a:lnSpc>
                        <a:spcAft>
                          <a:spcPts val="0"/>
                        </a:spcAft>
                      </a:pPr>
                      <a:endParaRPr lang="ru-RU" sz="1800" spc="5" dirty="0">
                        <a:solidFill>
                          <a:srgbClr val="6600CC"/>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800" spc="5" dirty="0">
                        <a:solidFill>
                          <a:srgbClr val="6600CC"/>
                        </a:solidFill>
                        <a:latin typeface="Times New Roman"/>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ежедневно</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в течение</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дня</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перед сном</a:t>
                      </a:r>
                      <a:endParaRPr lang="ru-RU" sz="1800" dirty="0">
                        <a:solidFill>
                          <a:srgbClr val="6600CC"/>
                        </a:solidFill>
                        <a:latin typeface="Calibri"/>
                        <a:ea typeface="Calibri"/>
                        <a:cs typeface="Times New Roman"/>
                      </a:endParaRPr>
                    </a:p>
                    <a:p>
                      <a:pPr>
                        <a:lnSpc>
                          <a:spcPct val="115000"/>
                        </a:lnSpc>
                        <a:spcAft>
                          <a:spcPts val="0"/>
                        </a:spcAft>
                      </a:pPr>
                      <a:r>
                        <a:rPr lang="ru-RU" sz="1800" spc="5" dirty="0">
                          <a:solidFill>
                            <a:srgbClr val="6600CC"/>
                          </a:solidFill>
                          <a:latin typeface="Times New Roman"/>
                          <a:ea typeface="Calibri"/>
                          <a:cs typeface="Times New Roman"/>
                        </a:rPr>
                        <a:t>ежедневно</a:t>
                      </a:r>
                      <a:endParaRPr lang="ru-RU" sz="1800" dirty="0">
                        <a:solidFill>
                          <a:srgbClr val="6600CC"/>
                        </a:solidFill>
                        <a:latin typeface="Calibri"/>
                        <a:ea typeface="Calibri"/>
                        <a:cs typeface="Times New Roman"/>
                      </a:endParaRPr>
                    </a:p>
                    <a:p>
                      <a:pPr>
                        <a:lnSpc>
                          <a:spcPct val="115000"/>
                        </a:lnSpc>
                        <a:spcAft>
                          <a:spcPts val="0"/>
                        </a:spcAft>
                      </a:pPr>
                      <a:endParaRPr lang="ru-RU" sz="1800" spc="5" dirty="0" smtClean="0">
                        <a:solidFill>
                          <a:srgbClr val="6600CC"/>
                        </a:solidFill>
                        <a:latin typeface="Times New Roman"/>
                        <a:ea typeface="Calibri"/>
                        <a:cs typeface="Times New Roman"/>
                      </a:endParaRPr>
                    </a:p>
                    <a:p>
                      <a:pPr>
                        <a:lnSpc>
                          <a:spcPct val="115000"/>
                        </a:lnSpc>
                        <a:spcAft>
                          <a:spcPts val="0"/>
                        </a:spcAft>
                      </a:pPr>
                      <a:endParaRPr lang="ru-RU" sz="1800" spc="5" dirty="0" smtClean="0">
                        <a:solidFill>
                          <a:srgbClr val="6600CC"/>
                        </a:solidFill>
                        <a:latin typeface="Times New Roman"/>
                        <a:ea typeface="Calibri"/>
                        <a:cs typeface="Times New Roman"/>
                      </a:endParaRPr>
                    </a:p>
                    <a:p>
                      <a:pPr>
                        <a:lnSpc>
                          <a:spcPct val="115000"/>
                        </a:lnSpc>
                        <a:spcAft>
                          <a:spcPts val="0"/>
                        </a:spcAft>
                      </a:pPr>
                      <a:r>
                        <a:rPr lang="ru-RU" sz="1800" spc="5" dirty="0" smtClean="0">
                          <a:solidFill>
                            <a:srgbClr val="6600CC"/>
                          </a:solidFill>
                          <a:latin typeface="Times New Roman"/>
                          <a:ea typeface="Calibri"/>
                          <a:cs typeface="Times New Roman"/>
                        </a:rPr>
                        <a:t>в </a:t>
                      </a:r>
                      <a:r>
                        <a:rPr lang="ru-RU" sz="1800" spc="5" dirty="0">
                          <a:solidFill>
                            <a:srgbClr val="6600CC"/>
                          </a:solidFill>
                          <a:latin typeface="Times New Roman"/>
                          <a:ea typeface="Calibri"/>
                          <a:cs typeface="Times New Roman"/>
                        </a:rPr>
                        <a:t>течение дня</a:t>
                      </a:r>
                      <a:endParaRPr lang="ru-RU" sz="1800" dirty="0">
                        <a:solidFill>
                          <a:srgbClr val="6600CC"/>
                        </a:solidFill>
                        <a:latin typeface="Calibri"/>
                        <a:ea typeface="Calibri"/>
                        <a:cs typeface="Times New Roman"/>
                      </a:endParaRPr>
                    </a:p>
                  </a:txBody>
                  <a:tcPr marL="68580" marR="68580" marT="0" marB="0"/>
                </a:tc>
              </a:tr>
            </a:tbl>
          </a:graphicData>
        </a:graphic>
      </p:graphicFrame>
      <p:pic>
        <p:nvPicPr>
          <p:cNvPr id="6" name="Рисунок 5"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3" name="Рисунок 2" descr="https://img0.liveinternet.ru/images/attach/d/1/131/839/131839992_2215d689cb55.png"/>
          <p:cNvPicPr/>
          <p:nvPr/>
        </p:nvPicPr>
        <p:blipFill>
          <a:blip r:embed="rId3" cstate="print"/>
          <a:srcRect/>
          <a:stretch>
            <a:fillRect/>
          </a:stretch>
        </p:blipFill>
        <p:spPr bwMode="auto">
          <a:xfrm>
            <a:off x="214282" y="5357826"/>
            <a:ext cx="1500198" cy="1376364"/>
          </a:xfrm>
          <a:prstGeom prst="rect">
            <a:avLst/>
          </a:prstGeom>
          <a:noFill/>
          <a:ln w="9525">
            <a:noFill/>
            <a:miter lim="800000"/>
            <a:headEnd/>
            <a:tailEnd/>
          </a:ln>
        </p:spPr>
      </p:pic>
      <p:sp>
        <p:nvSpPr>
          <p:cNvPr id="4" name="TextBox 3"/>
          <p:cNvSpPr txBox="1"/>
          <p:nvPr/>
        </p:nvSpPr>
        <p:spPr>
          <a:xfrm>
            <a:off x="214282" y="0"/>
            <a:ext cx="8786874" cy="6124754"/>
          </a:xfrm>
          <a:prstGeom prst="rect">
            <a:avLst/>
          </a:prstGeom>
          <a:noFill/>
        </p:spPr>
        <p:txBody>
          <a:bodyPr wrap="square" rtlCol="0">
            <a:spAutoFit/>
          </a:bodyPr>
          <a:lstStyle/>
          <a:p>
            <a:pPr algn="ctr"/>
            <a:r>
              <a:rPr lang="ru-RU" sz="2200" b="1" u="sng" dirty="0">
                <a:solidFill>
                  <a:srgbClr val="6600CC"/>
                </a:solidFill>
                <a:latin typeface="Times New Roman" pitchFamily="18" charset="0"/>
                <a:cs typeface="Times New Roman" pitchFamily="18" charset="0"/>
              </a:rPr>
              <a:t>Этапы и сроки реализации </a:t>
            </a:r>
            <a:r>
              <a:rPr lang="ru-RU" sz="2200" b="1" u="sng" dirty="0" smtClean="0">
                <a:solidFill>
                  <a:srgbClr val="6600CC"/>
                </a:solidFill>
                <a:latin typeface="Times New Roman" pitchFamily="18" charset="0"/>
                <a:cs typeface="Times New Roman" pitchFamily="18" charset="0"/>
              </a:rPr>
              <a:t>программы</a:t>
            </a:r>
            <a:endParaRPr lang="ru-RU" sz="2200" u="sng" dirty="0">
              <a:solidFill>
                <a:srgbClr val="6600CC"/>
              </a:solidFill>
              <a:latin typeface="Times New Roman" pitchFamily="18" charset="0"/>
              <a:cs typeface="Times New Roman" pitchFamily="18" charset="0"/>
            </a:endParaRPr>
          </a:p>
          <a:p>
            <a:r>
              <a:rPr lang="en-US" sz="2200" b="1" u="sng" dirty="0">
                <a:solidFill>
                  <a:srgbClr val="6600CC"/>
                </a:solidFill>
                <a:latin typeface="Times New Roman" pitchFamily="18" charset="0"/>
                <a:cs typeface="Times New Roman" pitchFamily="18" charset="0"/>
              </a:rPr>
              <a:t>I</a:t>
            </a:r>
            <a:r>
              <a:rPr lang="ru-RU" sz="2200" b="1" u="sng" dirty="0">
                <a:solidFill>
                  <a:srgbClr val="6600CC"/>
                </a:solidFill>
                <a:latin typeface="Times New Roman" pitchFamily="18" charset="0"/>
                <a:cs typeface="Times New Roman" pitchFamily="18" charset="0"/>
              </a:rPr>
              <a:t> этап. Подготовительный</a:t>
            </a:r>
            <a:r>
              <a:rPr lang="ru-RU" sz="2200" u="sng" dirty="0">
                <a:solidFill>
                  <a:srgbClr val="6600CC"/>
                </a:solidFill>
                <a:latin typeface="Times New Roman" pitchFamily="18" charset="0"/>
                <a:cs typeface="Times New Roman" pitchFamily="18" charset="0"/>
              </a:rPr>
              <a:t> – апрель- май</a:t>
            </a:r>
            <a:endParaRPr lang="ru-RU" sz="2200" dirty="0">
              <a:solidFill>
                <a:srgbClr val="6600CC"/>
              </a:solidFill>
              <a:latin typeface="Times New Roman" pitchFamily="18" charset="0"/>
              <a:cs typeface="Times New Roman" pitchFamily="18" charset="0"/>
            </a:endParaRPr>
          </a:p>
          <a:p>
            <a:pPr lvl="0"/>
            <a:r>
              <a:rPr lang="ru-RU" sz="2200" dirty="0" smtClean="0">
                <a:solidFill>
                  <a:srgbClr val="6600CC"/>
                </a:solidFill>
                <a:latin typeface="Times New Roman" pitchFamily="18" charset="0"/>
                <a:cs typeface="Times New Roman" pitchFamily="18" charset="0"/>
              </a:rPr>
              <a:t>- проведение совещаний при заведующем и заместителе заведующего по воспитательной работе по подготовке учреждения к летнему сезону;</a:t>
            </a:r>
          </a:p>
          <a:p>
            <a:pPr lvl="0"/>
            <a:r>
              <a:rPr lang="ru-RU" sz="2200" dirty="0" smtClean="0">
                <a:solidFill>
                  <a:srgbClr val="6600CC"/>
                </a:solidFill>
                <a:latin typeface="Times New Roman" pitchFamily="18" charset="0"/>
                <a:cs typeface="Times New Roman" pitchFamily="18" charset="0"/>
              </a:rPr>
              <a:t>- издание приказа по саду на летний оздоровительный период;</a:t>
            </a:r>
          </a:p>
          <a:p>
            <a:pPr lvl="0"/>
            <a:r>
              <a:rPr lang="ru-RU" sz="2200" dirty="0" smtClean="0">
                <a:solidFill>
                  <a:srgbClr val="6600CC"/>
                </a:solidFill>
                <a:latin typeface="Times New Roman" pitchFamily="18" charset="0"/>
                <a:cs typeface="Times New Roman" pitchFamily="18" charset="0"/>
              </a:rPr>
              <a:t>- разработка программы летнего  лагеря «Улыбка»</a:t>
            </a:r>
          </a:p>
          <a:p>
            <a:pPr lvl="0"/>
            <a:r>
              <a:rPr lang="ru-RU" sz="2200" dirty="0" smtClean="0">
                <a:solidFill>
                  <a:srgbClr val="6600CC"/>
                </a:solidFill>
                <a:latin typeface="Times New Roman" pitchFamily="18" charset="0"/>
                <a:cs typeface="Times New Roman" pitchFamily="18" charset="0"/>
              </a:rPr>
              <a:t>- подготовка методического материала для работников лагеря;</a:t>
            </a:r>
          </a:p>
          <a:p>
            <a:pPr lvl="0"/>
            <a:r>
              <a:rPr lang="ru-RU" sz="2200" dirty="0" smtClean="0">
                <a:solidFill>
                  <a:srgbClr val="6600CC"/>
                </a:solidFill>
                <a:latin typeface="Times New Roman" pitchFamily="18" charset="0"/>
                <a:cs typeface="Times New Roman" pitchFamily="18" charset="0"/>
              </a:rPr>
              <a:t>- отбор кадров для работы в  летнем оздоровительном лагере; </a:t>
            </a:r>
          </a:p>
          <a:p>
            <a:pPr lvl="0"/>
            <a:r>
              <a:rPr lang="ru-RU" sz="2200" dirty="0" smtClean="0">
                <a:solidFill>
                  <a:srgbClr val="6600CC"/>
                </a:solidFill>
                <a:latin typeface="Times New Roman" pitchFamily="18" charset="0"/>
                <a:cs typeface="Times New Roman" pitchFamily="18" charset="0"/>
              </a:rPr>
              <a:t>- составление необходимой документации для деятельности лагеря (план-сетка, положение, должностные обязанности, инструкции т.д.)</a:t>
            </a:r>
          </a:p>
          <a:p>
            <a:r>
              <a:rPr lang="en-US" sz="2200" b="1" u="sng" dirty="0" smtClean="0">
                <a:solidFill>
                  <a:srgbClr val="6600CC"/>
                </a:solidFill>
                <a:latin typeface="Times New Roman" pitchFamily="18" charset="0"/>
                <a:cs typeface="Times New Roman" pitchFamily="18" charset="0"/>
              </a:rPr>
              <a:t>II</a:t>
            </a:r>
            <a:r>
              <a:rPr lang="ru-RU" sz="2200" b="1" u="sng" dirty="0" smtClean="0">
                <a:solidFill>
                  <a:srgbClr val="6600CC"/>
                </a:solidFill>
                <a:latin typeface="Times New Roman" pitchFamily="18" charset="0"/>
                <a:cs typeface="Times New Roman" pitchFamily="18" charset="0"/>
              </a:rPr>
              <a:t> </a:t>
            </a:r>
            <a:r>
              <a:rPr lang="ru-RU" sz="2200" b="1" u="sng" dirty="0">
                <a:solidFill>
                  <a:srgbClr val="6600CC"/>
                </a:solidFill>
                <a:latin typeface="Times New Roman" pitchFamily="18" charset="0"/>
                <a:cs typeface="Times New Roman" pitchFamily="18" charset="0"/>
              </a:rPr>
              <a:t>этап. Основной</a:t>
            </a:r>
            <a:r>
              <a:rPr lang="ru-RU" sz="2200" u="sng" dirty="0">
                <a:solidFill>
                  <a:srgbClr val="6600CC"/>
                </a:solidFill>
                <a:latin typeface="Times New Roman" pitchFamily="18" charset="0"/>
                <a:cs typeface="Times New Roman" pitchFamily="18" charset="0"/>
              </a:rPr>
              <a:t>– июль</a:t>
            </a:r>
            <a:endParaRPr lang="ru-RU" sz="2200" dirty="0">
              <a:solidFill>
                <a:srgbClr val="6600CC"/>
              </a:solidFill>
              <a:latin typeface="Times New Roman" pitchFamily="18" charset="0"/>
              <a:cs typeface="Times New Roman" pitchFamily="18" charset="0"/>
            </a:endParaRPr>
          </a:p>
          <a:p>
            <a:r>
              <a:rPr lang="ru-RU" sz="2200" dirty="0">
                <a:solidFill>
                  <a:srgbClr val="6600CC"/>
                </a:solidFill>
                <a:latin typeface="Times New Roman" pitchFamily="18" charset="0"/>
                <a:cs typeface="Times New Roman" pitchFamily="18" charset="0"/>
              </a:rPr>
              <a:t>      Основной деятельностью этого этапа </a:t>
            </a:r>
            <a:r>
              <a:rPr lang="ru-RU" sz="2200" dirty="0" smtClean="0">
                <a:solidFill>
                  <a:srgbClr val="6600CC"/>
                </a:solidFill>
                <a:latin typeface="Times New Roman" pitchFamily="18" charset="0"/>
                <a:cs typeface="Times New Roman" pitchFamily="18" charset="0"/>
              </a:rPr>
              <a:t>является: реализация </a:t>
            </a:r>
            <a:r>
              <a:rPr lang="ru-RU" sz="2200" dirty="0">
                <a:solidFill>
                  <a:srgbClr val="6600CC"/>
                </a:solidFill>
                <a:latin typeface="Times New Roman" pitchFamily="18" charset="0"/>
                <a:cs typeface="Times New Roman" pitchFamily="18" charset="0"/>
              </a:rPr>
              <a:t>основной идеи смены;</a:t>
            </a:r>
          </a:p>
          <a:p>
            <a:pPr lvl="0"/>
            <a:r>
              <a:rPr lang="ru-RU" sz="2200" dirty="0">
                <a:solidFill>
                  <a:srgbClr val="6600CC"/>
                </a:solidFill>
                <a:latin typeface="Times New Roman" pitchFamily="18" charset="0"/>
                <a:cs typeface="Times New Roman" pitchFamily="18" charset="0"/>
              </a:rPr>
              <a:t>вовлечение детей в различные виды коллективно- творческих дел</a:t>
            </a:r>
            <a:r>
              <a:rPr lang="ru-RU" sz="2200" dirty="0" smtClean="0">
                <a:solidFill>
                  <a:srgbClr val="6600CC"/>
                </a:solidFill>
                <a:latin typeface="Times New Roman" pitchFamily="18" charset="0"/>
                <a:cs typeface="Times New Roman" pitchFamily="18" charset="0"/>
              </a:rPr>
              <a:t>.</a:t>
            </a:r>
            <a:endParaRPr lang="ru-RU" sz="2200" dirty="0">
              <a:solidFill>
                <a:srgbClr val="6600CC"/>
              </a:solidFill>
              <a:latin typeface="Times New Roman" pitchFamily="18" charset="0"/>
              <a:cs typeface="Times New Roman" pitchFamily="18" charset="0"/>
            </a:endParaRPr>
          </a:p>
          <a:p>
            <a:r>
              <a:rPr lang="en-US" sz="2200" u="sng" dirty="0">
                <a:solidFill>
                  <a:srgbClr val="6600CC"/>
                </a:solidFill>
                <a:latin typeface="Times New Roman" pitchFamily="18" charset="0"/>
                <a:cs typeface="Times New Roman" pitchFamily="18" charset="0"/>
              </a:rPr>
              <a:t>I</a:t>
            </a:r>
            <a:r>
              <a:rPr lang="be-BY" sz="2200" b="1" u="sng" dirty="0">
                <a:solidFill>
                  <a:srgbClr val="6600CC"/>
                </a:solidFill>
                <a:latin typeface="Times New Roman" pitchFamily="18" charset="0"/>
                <a:cs typeface="Times New Roman" pitchFamily="18" charset="0"/>
              </a:rPr>
              <a:t>ІІ</a:t>
            </a:r>
            <a:r>
              <a:rPr lang="ru-RU" sz="2200" b="1" u="sng" dirty="0">
                <a:solidFill>
                  <a:srgbClr val="6600CC"/>
                </a:solidFill>
                <a:latin typeface="Times New Roman" pitchFamily="18" charset="0"/>
                <a:cs typeface="Times New Roman" pitchFamily="18" charset="0"/>
              </a:rPr>
              <a:t> этап. Аналитический </a:t>
            </a:r>
            <a:r>
              <a:rPr lang="ru-RU" sz="2200" u="sng" dirty="0">
                <a:solidFill>
                  <a:srgbClr val="6600CC"/>
                </a:solidFill>
                <a:latin typeface="Times New Roman" pitchFamily="18" charset="0"/>
                <a:cs typeface="Times New Roman" pitchFamily="18" charset="0"/>
              </a:rPr>
              <a:t>– июль</a:t>
            </a:r>
            <a:endParaRPr lang="ru-RU" sz="2200" dirty="0">
              <a:solidFill>
                <a:srgbClr val="6600CC"/>
              </a:solidFill>
              <a:latin typeface="Times New Roman" pitchFamily="18" charset="0"/>
              <a:cs typeface="Times New Roman" pitchFamily="18" charset="0"/>
            </a:endParaRPr>
          </a:p>
          <a:p>
            <a:r>
              <a:rPr lang="ru-RU" sz="2200" dirty="0" smtClean="0">
                <a:solidFill>
                  <a:srgbClr val="6600CC"/>
                </a:solidFill>
                <a:latin typeface="Times New Roman" pitchFamily="18" charset="0"/>
                <a:cs typeface="Times New Roman" pitchFamily="18" charset="0"/>
              </a:rPr>
              <a:t>      Основной </a:t>
            </a:r>
            <a:r>
              <a:rPr lang="ru-RU" sz="2200" dirty="0">
                <a:solidFill>
                  <a:srgbClr val="6600CC"/>
                </a:solidFill>
                <a:latin typeface="Times New Roman" pitchFamily="18" charset="0"/>
                <a:cs typeface="Times New Roman" pitchFamily="18" charset="0"/>
              </a:rPr>
              <a:t>идеей этого этапа </a:t>
            </a:r>
            <a:r>
              <a:rPr lang="ru-RU" sz="2200" dirty="0" smtClean="0">
                <a:solidFill>
                  <a:srgbClr val="6600CC"/>
                </a:solidFill>
                <a:latin typeface="Times New Roman" pitchFamily="18" charset="0"/>
                <a:cs typeface="Times New Roman" pitchFamily="18" charset="0"/>
              </a:rPr>
              <a:t>является: подведение </a:t>
            </a:r>
            <a:r>
              <a:rPr lang="ru-RU" sz="2200" dirty="0">
                <a:solidFill>
                  <a:srgbClr val="6600CC"/>
                </a:solidFill>
                <a:latin typeface="Times New Roman" pitchFamily="18" charset="0"/>
                <a:cs typeface="Times New Roman" pitchFamily="18" charset="0"/>
              </a:rPr>
              <a:t>итогов </a:t>
            </a:r>
            <a:r>
              <a:rPr lang="ru-RU" sz="2200" dirty="0" smtClean="0">
                <a:solidFill>
                  <a:srgbClr val="6600CC"/>
                </a:solidFill>
                <a:latin typeface="Times New Roman" pitchFamily="18" charset="0"/>
                <a:cs typeface="Times New Roman" pitchFamily="18" charset="0"/>
              </a:rPr>
              <a:t>смены; рефлексия; обобщение </a:t>
            </a:r>
            <a:r>
              <a:rPr lang="ru-RU" sz="2200" dirty="0">
                <a:solidFill>
                  <a:srgbClr val="6600CC"/>
                </a:solidFill>
                <a:latin typeface="Times New Roman" pitchFamily="18" charset="0"/>
                <a:cs typeface="Times New Roman" pitchFamily="18" charset="0"/>
              </a:rPr>
              <a:t>опыта.</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3" name="Рисунок 2"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sp>
        <p:nvSpPr>
          <p:cNvPr id="4" name="TextBox 3"/>
          <p:cNvSpPr txBox="1"/>
          <p:nvPr/>
        </p:nvSpPr>
        <p:spPr>
          <a:xfrm>
            <a:off x="428596" y="357166"/>
            <a:ext cx="8501122" cy="6155531"/>
          </a:xfrm>
          <a:prstGeom prst="rect">
            <a:avLst/>
          </a:prstGeom>
          <a:noFill/>
        </p:spPr>
        <p:txBody>
          <a:bodyPr wrap="square" rtlCol="0">
            <a:spAutoFit/>
          </a:bodyPr>
          <a:lstStyle/>
          <a:p>
            <a:pPr algn="ctr"/>
            <a:r>
              <a:rPr lang="ru-RU" sz="2400" b="1" u="sng" dirty="0">
                <a:solidFill>
                  <a:srgbClr val="6600CC"/>
                </a:solidFill>
                <a:latin typeface="Times New Roman" pitchFamily="18" charset="0"/>
                <a:cs typeface="Times New Roman" pitchFamily="18" charset="0"/>
              </a:rPr>
              <a:t>Механизм реализации </a:t>
            </a:r>
            <a:r>
              <a:rPr lang="ru-RU" sz="2400" b="1" u="sng" dirty="0" smtClean="0">
                <a:solidFill>
                  <a:srgbClr val="6600CC"/>
                </a:solidFill>
                <a:latin typeface="Times New Roman" pitchFamily="18" charset="0"/>
                <a:cs typeface="Times New Roman" pitchFamily="18" charset="0"/>
              </a:rPr>
              <a:t>программы</a:t>
            </a:r>
          </a:p>
          <a:p>
            <a:r>
              <a:rPr lang="ru-RU" sz="2200" b="1" dirty="0" smtClean="0">
                <a:solidFill>
                  <a:srgbClr val="6600CC"/>
                </a:solidFill>
                <a:latin typeface="Times New Roman" pitchFamily="18" charset="0"/>
                <a:cs typeface="Times New Roman" pitchFamily="18" charset="0"/>
              </a:rPr>
              <a:t>      Работа </a:t>
            </a:r>
            <a:r>
              <a:rPr lang="ru-RU" sz="2200" b="1" dirty="0">
                <a:solidFill>
                  <a:srgbClr val="6600CC"/>
                </a:solidFill>
                <a:latin typeface="Times New Roman" pitchFamily="18" charset="0"/>
                <a:cs typeface="Times New Roman" pitchFamily="18" charset="0"/>
              </a:rPr>
              <a:t>лагеря строится  в одну смену в июле  -  18 рабочих дней.</a:t>
            </a:r>
          </a:p>
          <a:p>
            <a:r>
              <a:rPr lang="ru-RU" sz="2200" b="1" dirty="0">
                <a:solidFill>
                  <a:srgbClr val="6600CC"/>
                </a:solidFill>
                <a:latin typeface="Times New Roman" pitchFamily="18" charset="0"/>
                <a:cs typeface="Times New Roman" pitchFamily="18" charset="0"/>
              </a:rPr>
              <a:t>     Воспитательный процесс с детьми осуществляет воспитатель и специалисты (инструктор по физической культуре, музыкальный руководитель).</a:t>
            </a:r>
          </a:p>
          <a:p>
            <a:r>
              <a:rPr lang="ru-RU" sz="2200" b="1" dirty="0">
                <a:solidFill>
                  <a:srgbClr val="6600CC"/>
                </a:solidFill>
                <a:latin typeface="Times New Roman" pitchFamily="18" charset="0"/>
                <a:cs typeface="Times New Roman" pitchFamily="18" charset="0"/>
              </a:rPr>
              <a:t>     Медицинский осмотр и контроль проводят старшая медицинская сестра, работающая в детском саду. </a:t>
            </a:r>
          </a:p>
          <a:p>
            <a:r>
              <a:rPr lang="ru-RU" sz="2200" b="1" dirty="0">
                <a:solidFill>
                  <a:srgbClr val="6600CC"/>
                </a:solidFill>
                <a:latin typeface="Times New Roman" pitchFamily="18" charset="0"/>
                <a:cs typeface="Times New Roman" pitchFamily="18" charset="0"/>
              </a:rPr>
              <a:t>     Режим работы лагеря устанавливается в соответствии с возможностями и условиями ДОУ с 7.30 до 12.30 ч и включает трехразовое питание  в ДОУ.</a:t>
            </a:r>
          </a:p>
          <a:p>
            <a:r>
              <a:rPr lang="ru-RU" sz="2200" b="1" dirty="0">
                <a:solidFill>
                  <a:srgbClr val="6600CC"/>
                </a:solidFill>
                <a:latin typeface="Times New Roman" pitchFamily="18" charset="0"/>
                <a:cs typeface="Times New Roman" pitchFamily="18" charset="0"/>
              </a:rPr>
              <a:t>     Режим дня строится с учетом возраста детей, состояния их здоровья, двигательной активности и климатических особенностей. </a:t>
            </a:r>
          </a:p>
          <a:p>
            <a:r>
              <a:rPr lang="ru-RU" sz="2200" b="1" dirty="0">
                <a:solidFill>
                  <a:srgbClr val="6600CC"/>
                </a:solidFill>
                <a:latin typeface="Times New Roman" pitchFamily="18" charset="0"/>
                <a:cs typeface="Times New Roman" pitchFamily="18" charset="0"/>
              </a:rPr>
              <a:t>     Для достижения оздоровительного эффекта в режиме предусматриваются максимальное пребывание</a:t>
            </a:r>
            <a:r>
              <a:rPr lang="ru-RU" sz="2200" b="1" baseline="-25000" dirty="0">
                <a:solidFill>
                  <a:srgbClr val="6600CC"/>
                </a:solidFill>
                <a:latin typeface="Times New Roman" pitchFamily="18" charset="0"/>
                <a:cs typeface="Times New Roman" pitchFamily="18" charset="0"/>
              </a:rPr>
              <a:t> </a:t>
            </a:r>
            <a:r>
              <a:rPr lang="ru-RU" sz="2200" b="1" dirty="0">
                <a:solidFill>
                  <a:srgbClr val="6600CC"/>
                </a:solidFill>
                <a:latin typeface="Times New Roman" pitchFamily="18" charset="0"/>
                <a:cs typeface="Times New Roman" pitchFamily="18" charset="0"/>
              </a:rPr>
              <a:t> детей на открытом  воздухе, разнообразные виды деятельности.</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71462"/>
            <a:ext cx="9144000" cy="6929462"/>
          </a:xfrm>
          <a:prstGeom prst="rect">
            <a:avLst/>
          </a:prstGeom>
          <a:noFill/>
        </p:spPr>
      </p:pic>
      <p:sp>
        <p:nvSpPr>
          <p:cNvPr id="20" name="TextBox 19"/>
          <p:cNvSpPr txBox="1"/>
          <p:nvPr/>
        </p:nvSpPr>
        <p:spPr>
          <a:xfrm>
            <a:off x="428596" y="428604"/>
            <a:ext cx="8358214" cy="6401753"/>
          </a:xfrm>
          <a:prstGeom prst="rect">
            <a:avLst/>
          </a:prstGeom>
          <a:noFill/>
        </p:spPr>
        <p:txBody>
          <a:bodyPr wrap="square" rtlCol="0">
            <a:spAutoFit/>
          </a:bodyPr>
          <a:lstStyle/>
          <a:p>
            <a:pPr algn="ctr"/>
            <a:r>
              <a:rPr lang="ru-RU" sz="2200" b="1" u="sng" dirty="0">
                <a:solidFill>
                  <a:srgbClr val="6600CC"/>
                </a:solidFill>
                <a:latin typeface="Times New Roman" pitchFamily="18" charset="0"/>
                <a:cs typeface="Times New Roman" pitchFamily="18" charset="0"/>
              </a:rPr>
              <a:t>Организация взаимодействия летнего лагеря с дневным пребыванием детей </a:t>
            </a:r>
            <a:r>
              <a:rPr lang="ru-RU" sz="2200" b="1" u="sng" dirty="0" smtClean="0">
                <a:solidFill>
                  <a:srgbClr val="6600CC"/>
                </a:solidFill>
                <a:latin typeface="Times New Roman" pitchFamily="18" charset="0"/>
                <a:cs typeface="Times New Roman" pitchFamily="18" charset="0"/>
              </a:rPr>
              <a:t>«</a:t>
            </a:r>
            <a:r>
              <a:rPr lang="ru-RU" sz="2200" b="1" u="sng" dirty="0">
                <a:solidFill>
                  <a:srgbClr val="6600CC"/>
                </a:solidFill>
                <a:latin typeface="Times New Roman" pitchFamily="18" charset="0"/>
                <a:cs typeface="Times New Roman" pitchFamily="18" charset="0"/>
              </a:rPr>
              <a:t>Улыбка» с социумом</a:t>
            </a:r>
            <a:endParaRPr lang="ru-RU" sz="2200" u="sng" dirty="0">
              <a:solidFill>
                <a:srgbClr val="6600CC"/>
              </a:solidFill>
              <a:latin typeface="Times New Roman" pitchFamily="18" charset="0"/>
              <a:cs typeface="Times New Roman" pitchFamily="18" charset="0"/>
            </a:endParaRPr>
          </a:p>
          <a:p>
            <a:endParaRPr lang="ru-RU" sz="2200" u="sng" dirty="0">
              <a:solidFill>
                <a:srgbClr val="6600CC"/>
              </a:solidFill>
              <a:latin typeface="Times New Roman" pitchFamily="18" charset="0"/>
              <a:cs typeface="Times New Roman" pitchFamily="18" charset="0"/>
            </a:endParaRPr>
          </a:p>
          <a:p>
            <a:r>
              <a:rPr lang="ru-RU" sz="2200" dirty="0" smtClean="0">
                <a:solidFill>
                  <a:srgbClr val="6600CC"/>
                </a:solidFill>
                <a:latin typeface="Times New Roman" pitchFamily="18" charset="0"/>
                <a:cs typeface="Times New Roman" pitchFamily="18" charset="0"/>
              </a:rPr>
              <a:t/>
            </a:r>
            <a:br>
              <a:rPr lang="ru-RU" sz="2200" dirty="0" smtClean="0">
                <a:solidFill>
                  <a:srgbClr val="6600CC"/>
                </a:solidFill>
                <a:latin typeface="Times New Roman" pitchFamily="18" charset="0"/>
                <a:cs typeface="Times New Roman" pitchFamily="18" charset="0"/>
              </a:rPr>
            </a:br>
            <a:r>
              <a:rPr lang="ru-RU" sz="2200" b="1" dirty="0" err="1">
                <a:solidFill>
                  <a:srgbClr val="6600CC"/>
                </a:solidFill>
                <a:latin typeface="Times New Roman" pitchFamily="18" charset="0"/>
                <a:cs typeface="Times New Roman" pitchFamily="18" charset="0"/>
              </a:rPr>
              <a:t>Культурно-досуговый</a:t>
            </a:r>
            <a:r>
              <a:rPr lang="ru-RU" sz="2200" b="1" dirty="0">
                <a:solidFill>
                  <a:srgbClr val="6600CC"/>
                </a:solidFill>
                <a:latin typeface="Times New Roman" pitchFamily="18" charset="0"/>
                <a:cs typeface="Times New Roman" pitchFamily="18" charset="0"/>
              </a:rPr>
              <a:t> </a:t>
            </a:r>
            <a:r>
              <a:rPr lang="ru-RU" sz="2200" b="1" dirty="0" smtClean="0">
                <a:solidFill>
                  <a:srgbClr val="6600CC"/>
                </a:solidFill>
                <a:latin typeface="Times New Roman" pitchFamily="18" charset="0"/>
                <a:cs typeface="Times New Roman" pitchFamily="18" charset="0"/>
              </a:rPr>
              <a:t>                                Социальное агентство </a:t>
            </a:r>
          </a:p>
          <a:p>
            <a:r>
              <a:rPr lang="ru-RU" sz="2200" b="1" dirty="0" smtClean="0">
                <a:solidFill>
                  <a:srgbClr val="6600CC"/>
                </a:solidFill>
                <a:latin typeface="Times New Roman" pitchFamily="18" charset="0"/>
                <a:cs typeface="Times New Roman" pitchFamily="18" charset="0"/>
              </a:rPr>
              <a:t>              центр                                                        молодежи</a:t>
            </a:r>
            <a:endParaRPr lang="ru-RU" sz="2200" b="1" dirty="0">
              <a:solidFill>
                <a:srgbClr val="6600CC"/>
              </a:solidFill>
              <a:latin typeface="Times New Roman" pitchFamily="18" charset="0"/>
              <a:cs typeface="Times New Roman" pitchFamily="18" charset="0"/>
            </a:endParaRPr>
          </a:p>
          <a:p>
            <a:r>
              <a:rPr lang="ru-RU" sz="2200" b="1" dirty="0">
                <a:solidFill>
                  <a:srgbClr val="6600CC"/>
                </a:solidFill>
                <a:latin typeface="Times New Roman" pitchFamily="18" charset="0"/>
                <a:cs typeface="Times New Roman" pitchFamily="18" charset="0"/>
              </a:rPr>
              <a:t>                                                        </a:t>
            </a:r>
            <a:endParaRPr lang="ru-RU" sz="2200" b="1" dirty="0" smtClean="0">
              <a:solidFill>
                <a:srgbClr val="6600CC"/>
              </a:solidFill>
              <a:latin typeface="Times New Roman" pitchFamily="18" charset="0"/>
              <a:cs typeface="Times New Roman" pitchFamily="18" charset="0"/>
            </a:endParaRPr>
          </a:p>
          <a:p>
            <a:r>
              <a:rPr lang="ru-RU" sz="2200" b="1" dirty="0" smtClean="0">
                <a:solidFill>
                  <a:srgbClr val="6600CC"/>
                </a:solidFill>
                <a:latin typeface="Times New Roman" pitchFamily="18" charset="0"/>
                <a:cs typeface="Times New Roman" pitchFamily="18" charset="0"/>
              </a:rPr>
              <a:t>                                                      </a:t>
            </a:r>
          </a:p>
          <a:p>
            <a:r>
              <a:rPr lang="ru-RU" sz="2200" b="1" dirty="0" smtClean="0">
                <a:solidFill>
                  <a:srgbClr val="6600CC"/>
                </a:solidFill>
                <a:latin typeface="Times New Roman" pitchFamily="18" charset="0"/>
                <a:cs typeface="Times New Roman" pitchFamily="18" charset="0"/>
              </a:rPr>
              <a:t>           </a:t>
            </a:r>
            <a:endParaRPr lang="ru-RU" sz="2200" b="1" dirty="0">
              <a:solidFill>
                <a:srgbClr val="6600CC"/>
              </a:solidFill>
              <a:latin typeface="Times New Roman" pitchFamily="18" charset="0"/>
              <a:cs typeface="Times New Roman" pitchFamily="18" charset="0"/>
            </a:endParaRPr>
          </a:p>
          <a:p>
            <a:r>
              <a:rPr lang="ru-RU" sz="2200" b="1" dirty="0">
                <a:solidFill>
                  <a:srgbClr val="6600CC"/>
                </a:solidFill>
                <a:latin typeface="Times New Roman" pitchFamily="18" charset="0"/>
                <a:cs typeface="Times New Roman" pitchFamily="18" charset="0"/>
              </a:rPr>
              <a:t>                                   </a:t>
            </a:r>
            <a:r>
              <a:rPr lang="ru-RU" sz="2200" b="1" dirty="0" smtClean="0">
                <a:solidFill>
                  <a:srgbClr val="6600CC"/>
                </a:solidFill>
                <a:latin typeface="Times New Roman" pitchFamily="18" charset="0"/>
                <a:cs typeface="Times New Roman" pitchFamily="18" charset="0"/>
              </a:rPr>
              <a:t>Летний оздоровительный </a:t>
            </a:r>
          </a:p>
          <a:p>
            <a:pPr algn="ctr"/>
            <a:r>
              <a:rPr lang="ru-RU" sz="2200" b="1" dirty="0">
                <a:solidFill>
                  <a:srgbClr val="6600CC"/>
                </a:solidFill>
                <a:latin typeface="Times New Roman" pitchFamily="18" charset="0"/>
                <a:cs typeface="Times New Roman" pitchFamily="18" charset="0"/>
              </a:rPr>
              <a:t> </a:t>
            </a:r>
            <a:r>
              <a:rPr lang="ru-RU" sz="2200" b="1" dirty="0" smtClean="0">
                <a:solidFill>
                  <a:srgbClr val="6600CC"/>
                </a:solidFill>
                <a:latin typeface="Times New Roman" pitchFamily="18" charset="0"/>
                <a:cs typeface="Times New Roman" pitchFamily="18" charset="0"/>
              </a:rPr>
              <a:t>   лагерь «Улыбка»</a:t>
            </a:r>
          </a:p>
          <a:p>
            <a:pPr algn="ctr"/>
            <a:endParaRPr lang="ru-RU" sz="2200" b="1" dirty="0" smtClean="0">
              <a:solidFill>
                <a:srgbClr val="6600CC"/>
              </a:solidFill>
              <a:latin typeface="Times New Roman" pitchFamily="18" charset="0"/>
              <a:cs typeface="Times New Roman" pitchFamily="18" charset="0"/>
            </a:endParaRPr>
          </a:p>
          <a:p>
            <a:pPr algn="ctr"/>
            <a:endParaRPr lang="ru-RU" sz="2200" b="1" dirty="0" smtClean="0">
              <a:solidFill>
                <a:srgbClr val="6600CC"/>
              </a:solidFill>
              <a:latin typeface="Times New Roman" pitchFamily="18" charset="0"/>
              <a:cs typeface="Times New Roman" pitchFamily="18" charset="0"/>
            </a:endParaRPr>
          </a:p>
          <a:p>
            <a:pPr algn="ctr"/>
            <a:endParaRPr lang="ru-RU" sz="2200" b="1" dirty="0" smtClean="0">
              <a:solidFill>
                <a:srgbClr val="6600CC"/>
              </a:solidFill>
              <a:latin typeface="Times New Roman" pitchFamily="18" charset="0"/>
              <a:cs typeface="Times New Roman" pitchFamily="18" charset="0"/>
            </a:endParaRPr>
          </a:p>
          <a:p>
            <a:r>
              <a:rPr lang="ru-RU" sz="2200" b="1" dirty="0" smtClean="0">
                <a:solidFill>
                  <a:srgbClr val="6600CC"/>
                </a:solidFill>
                <a:latin typeface="Times New Roman" pitchFamily="18" charset="0"/>
                <a:cs typeface="Times New Roman" pitchFamily="18" charset="0"/>
              </a:rPr>
              <a:t>Районный </a:t>
            </a:r>
            <a:r>
              <a:rPr lang="ru-RU" sz="2200" b="1" dirty="0">
                <a:solidFill>
                  <a:srgbClr val="6600CC"/>
                </a:solidFill>
                <a:latin typeface="Times New Roman" pitchFamily="18" charset="0"/>
                <a:cs typeface="Times New Roman" pitchFamily="18" charset="0"/>
              </a:rPr>
              <a:t>краеведческий                       </a:t>
            </a:r>
            <a:r>
              <a:rPr lang="ru-RU" sz="2200" b="1" dirty="0" smtClean="0">
                <a:solidFill>
                  <a:srgbClr val="6600CC"/>
                </a:solidFill>
                <a:latin typeface="Times New Roman" pitchFamily="18" charset="0"/>
                <a:cs typeface="Times New Roman" pitchFamily="18" charset="0"/>
              </a:rPr>
              <a:t>         Районная </a:t>
            </a:r>
            <a:r>
              <a:rPr lang="ru-RU" sz="2200" b="1" dirty="0">
                <a:solidFill>
                  <a:srgbClr val="6600CC"/>
                </a:solidFill>
                <a:latin typeface="Times New Roman" pitchFamily="18" charset="0"/>
                <a:cs typeface="Times New Roman" pitchFamily="18" charset="0"/>
              </a:rPr>
              <a:t>детская  </a:t>
            </a:r>
          </a:p>
          <a:p>
            <a:r>
              <a:rPr lang="ru-RU" sz="2200" b="1" dirty="0">
                <a:solidFill>
                  <a:srgbClr val="6600CC"/>
                </a:solidFill>
                <a:latin typeface="Times New Roman" pitchFamily="18" charset="0"/>
                <a:cs typeface="Times New Roman" pitchFamily="18" charset="0"/>
              </a:rPr>
              <a:t>                музей                                                      </a:t>
            </a:r>
            <a:r>
              <a:rPr lang="ru-RU" sz="2200" b="1" dirty="0" smtClean="0">
                <a:solidFill>
                  <a:srgbClr val="6600CC"/>
                </a:solidFill>
                <a:latin typeface="Times New Roman" pitchFamily="18" charset="0"/>
                <a:cs typeface="Times New Roman" pitchFamily="18" charset="0"/>
              </a:rPr>
              <a:t>библиотека</a:t>
            </a:r>
            <a:endParaRPr lang="ru-RU" sz="2200" b="1" dirty="0">
              <a:solidFill>
                <a:srgbClr val="6600CC"/>
              </a:solidFill>
              <a:latin typeface="Times New Roman" pitchFamily="18" charset="0"/>
              <a:cs typeface="Times New Roman" pitchFamily="18" charset="0"/>
            </a:endParaRPr>
          </a:p>
          <a:p>
            <a:r>
              <a:rPr lang="ru-RU" sz="2200" dirty="0">
                <a:solidFill>
                  <a:srgbClr val="6600CC"/>
                </a:solidFill>
                <a:latin typeface="Times New Roman" pitchFamily="18" charset="0"/>
                <a:cs typeface="Times New Roman" pitchFamily="18" charset="0"/>
              </a:rPr>
              <a:t> </a:t>
            </a:r>
          </a:p>
          <a:p>
            <a:r>
              <a:rPr lang="ru-RU" dirty="0"/>
              <a:t> </a:t>
            </a:r>
          </a:p>
          <a:p>
            <a:endParaRPr lang="ru-RU" dirty="0"/>
          </a:p>
        </p:txBody>
      </p:sp>
      <p:sp>
        <p:nvSpPr>
          <p:cNvPr id="21" name="Овал 20"/>
          <p:cNvSpPr/>
          <p:nvPr/>
        </p:nvSpPr>
        <p:spPr>
          <a:xfrm>
            <a:off x="357158" y="1500174"/>
            <a:ext cx="3071834" cy="1214446"/>
          </a:xfrm>
          <a:prstGeom prst="ellipse">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22" name="Овал 21"/>
          <p:cNvSpPr/>
          <p:nvPr/>
        </p:nvSpPr>
        <p:spPr>
          <a:xfrm>
            <a:off x="428596" y="4857760"/>
            <a:ext cx="3500462" cy="1071570"/>
          </a:xfrm>
          <a:prstGeom prst="ellipse">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23" name="Овал 22"/>
          <p:cNvSpPr/>
          <p:nvPr/>
        </p:nvSpPr>
        <p:spPr>
          <a:xfrm>
            <a:off x="5214942" y="1571612"/>
            <a:ext cx="3071834" cy="1143008"/>
          </a:xfrm>
          <a:prstGeom prst="ellipse">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24" name="Овал 23"/>
          <p:cNvSpPr/>
          <p:nvPr/>
        </p:nvSpPr>
        <p:spPr>
          <a:xfrm>
            <a:off x="2643174" y="3214686"/>
            <a:ext cx="3857652" cy="1143008"/>
          </a:xfrm>
          <a:prstGeom prst="ellipse">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5" name="Овал 24"/>
          <p:cNvSpPr/>
          <p:nvPr/>
        </p:nvSpPr>
        <p:spPr>
          <a:xfrm>
            <a:off x="5429256" y="4929198"/>
            <a:ext cx="3000396" cy="1143008"/>
          </a:xfrm>
          <a:prstGeom prst="ellipse">
            <a:avLst/>
          </a:prstGeom>
          <a:no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cxnSp>
        <p:nvCxnSpPr>
          <p:cNvPr id="27" name="Прямая со стрелкой 26"/>
          <p:cNvCxnSpPr/>
          <p:nvPr/>
        </p:nvCxnSpPr>
        <p:spPr>
          <a:xfrm rot="10800000">
            <a:off x="2928926" y="2643182"/>
            <a:ext cx="1143008" cy="50006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9" name="Прямая со стрелкой 28"/>
          <p:cNvCxnSpPr/>
          <p:nvPr/>
        </p:nvCxnSpPr>
        <p:spPr>
          <a:xfrm flipV="1">
            <a:off x="5214942" y="2714620"/>
            <a:ext cx="857256" cy="42862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1" name="Прямая со стрелкой 30"/>
          <p:cNvCxnSpPr/>
          <p:nvPr/>
        </p:nvCxnSpPr>
        <p:spPr>
          <a:xfrm>
            <a:off x="5643570" y="4429132"/>
            <a:ext cx="928694" cy="42862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5" name="Прямая со стрелкой 34"/>
          <p:cNvCxnSpPr/>
          <p:nvPr/>
        </p:nvCxnSpPr>
        <p:spPr>
          <a:xfrm rot="10800000" flipV="1">
            <a:off x="2500298" y="4357694"/>
            <a:ext cx="1000132" cy="42862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pic>
        <p:nvPicPr>
          <p:cNvPr id="3" name="Рисунок 2" descr="https://img0.liveinternet.ru/images/attach/d/1/131/839/131839992_2215d689cb55.png"/>
          <p:cNvPicPr/>
          <p:nvPr/>
        </p:nvPicPr>
        <p:blipFill>
          <a:blip r:embed="rId3" cstate="print"/>
          <a:srcRect/>
          <a:stretch>
            <a:fillRect/>
          </a:stretch>
        </p:blipFill>
        <p:spPr bwMode="auto">
          <a:xfrm>
            <a:off x="0" y="5481636"/>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Рисунок 3"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sp>
        <p:nvSpPr>
          <p:cNvPr id="6" name="TextBox 5"/>
          <p:cNvSpPr txBox="1"/>
          <p:nvPr/>
        </p:nvSpPr>
        <p:spPr>
          <a:xfrm>
            <a:off x="1000100" y="1214422"/>
            <a:ext cx="7072362" cy="2954655"/>
          </a:xfrm>
          <a:prstGeom prst="rect">
            <a:avLst/>
          </a:prstGeom>
          <a:noFill/>
        </p:spPr>
        <p:txBody>
          <a:bodyPr wrap="square" rtlCol="0">
            <a:spAutoFit/>
          </a:bodyPr>
          <a:lstStyle/>
          <a:p>
            <a:pPr algn="ctr"/>
            <a:r>
              <a:rPr lang="ru-RU" sz="2400" b="1" u="sng" dirty="0">
                <a:solidFill>
                  <a:srgbClr val="6600CC"/>
                </a:solidFill>
                <a:latin typeface="Times New Roman" pitchFamily="18" charset="0"/>
                <a:cs typeface="Times New Roman" pitchFamily="18" charset="0"/>
              </a:rPr>
              <a:t>Взаимодействие с семьями воспитанников</a:t>
            </a:r>
            <a:endParaRPr lang="ru-RU" sz="2400" u="sng" dirty="0">
              <a:solidFill>
                <a:srgbClr val="6600CC"/>
              </a:solidFill>
              <a:latin typeface="Times New Roman" pitchFamily="18" charset="0"/>
              <a:cs typeface="Times New Roman" pitchFamily="18" charset="0"/>
            </a:endParaRPr>
          </a:p>
          <a:p>
            <a:endParaRPr lang="ru-RU" sz="2400" dirty="0" smtClean="0">
              <a:solidFill>
                <a:srgbClr val="6600CC"/>
              </a:solidFill>
              <a:latin typeface="Times New Roman" pitchFamily="18" charset="0"/>
              <a:cs typeface="Times New Roman" pitchFamily="18" charset="0"/>
            </a:endParaRPr>
          </a:p>
          <a:p>
            <a:r>
              <a:rPr lang="ru-RU" sz="2400" b="1" dirty="0" smtClean="0">
                <a:solidFill>
                  <a:srgbClr val="6600CC"/>
                </a:solidFill>
                <a:latin typeface="Times New Roman" pitchFamily="18" charset="0"/>
                <a:cs typeface="Times New Roman" pitchFamily="18" charset="0"/>
              </a:rPr>
              <a:t>Взаимодействие </a:t>
            </a:r>
            <a:r>
              <a:rPr lang="ru-RU" sz="2400" b="1" dirty="0">
                <a:solidFill>
                  <a:srgbClr val="6600CC"/>
                </a:solidFill>
                <a:latin typeface="Times New Roman" pitchFamily="18" charset="0"/>
                <a:cs typeface="Times New Roman" pitchFamily="18" charset="0"/>
              </a:rPr>
              <a:t>с родителями воспитанников строится на взаимопонимании, открытости по отношению к семье, доброжелательном общении, сотрудничестве, диалоге между родителями и педагогами.</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285720" y="214290"/>
            <a:ext cx="8572560" cy="984885"/>
          </a:xfrm>
          <a:prstGeom prst="rect">
            <a:avLst/>
          </a:prstGeom>
          <a:noFill/>
        </p:spPr>
        <p:txBody>
          <a:bodyPr wrap="square" rtlCol="0">
            <a:spAutoFit/>
          </a:bodyPr>
          <a:lstStyle/>
          <a:p>
            <a:pPr algn="ctr"/>
            <a:r>
              <a:rPr lang="ru-RU" sz="2000" b="1" dirty="0">
                <a:solidFill>
                  <a:srgbClr val="6600CC"/>
                </a:solidFill>
                <a:latin typeface="Times New Roman" pitchFamily="18" charset="0"/>
                <a:cs typeface="Times New Roman" pitchFamily="18" charset="0"/>
              </a:rPr>
              <a:t>Показатели эффективности реализации программы</a:t>
            </a:r>
            <a:br>
              <a:rPr lang="ru-RU" sz="2000" b="1" dirty="0">
                <a:solidFill>
                  <a:srgbClr val="6600CC"/>
                </a:solidFill>
                <a:latin typeface="Times New Roman" pitchFamily="18" charset="0"/>
                <a:cs typeface="Times New Roman" pitchFamily="18" charset="0"/>
              </a:rPr>
            </a:br>
            <a:r>
              <a:rPr lang="ru-RU" sz="2000" b="1" dirty="0">
                <a:solidFill>
                  <a:srgbClr val="6600CC"/>
                </a:solidFill>
                <a:latin typeface="Times New Roman" pitchFamily="18" charset="0"/>
                <a:cs typeface="Times New Roman" pitchFamily="18" charset="0"/>
              </a:rPr>
              <a:t>Система контроля за реализацией программы</a:t>
            </a:r>
            <a:endParaRPr lang="ru-RU" sz="2000" dirty="0" smtClean="0">
              <a:solidFill>
                <a:srgbClr val="6600CC"/>
              </a:solidFill>
              <a:latin typeface="Times New Roman" pitchFamily="18" charset="0"/>
              <a:cs typeface="Times New Roman" pitchFamily="18" charset="0"/>
            </a:endParaRPr>
          </a:p>
          <a:p>
            <a:endParaRPr lang="ru-RU" dirty="0"/>
          </a:p>
        </p:txBody>
      </p:sp>
      <p:graphicFrame>
        <p:nvGraphicFramePr>
          <p:cNvPr id="7" name="Таблица 6"/>
          <p:cNvGraphicFramePr>
            <a:graphicFrameLocks noGrp="1"/>
          </p:cNvGraphicFramePr>
          <p:nvPr/>
        </p:nvGraphicFramePr>
        <p:xfrm>
          <a:off x="285720" y="928670"/>
          <a:ext cx="8715436" cy="5958840"/>
        </p:xfrm>
        <a:graphic>
          <a:graphicData uri="http://schemas.openxmlformats.org/drawingml/2006/table">
            <a:tbl>
              <a:tblPr firstRow="1" bandRow="1">
                <a:tableStyleId>{00A15C55-8517-42AA-B614-E9B94910E393}</a:tableStyleId>
              </a:tblPr>
              <a:tblGrid>
                <a:gridCol w="642942"/>
                <a:gridCol w="3714776"/>
                <a:gridCol w="2178859"/>
                <a:gridCol w="2178859"/>
              </a:tblGrid>
              <a:tr h="370840">
                <a:tc>
                  <a:txBody>
                    <a:bodyPr/>
                    <a:lstStyle/>
                    <a:p>
                      <a:pPr algn="ctr">
                        <a:lnSpc>
                          <a:spcPct val="115000"/>
                        </a:lnSpc>
                      </a:pPr>
                      <a:r>
                        <a:rPr lang="ru-RU" sz="2000" b="1" dirty="0">
                          <a:latin typeface="Times New Roman"/>
                          <a:ea typeface="Times New Roman"/>
                        </a:rPr>
                        <a:t>№ </a:t>
                      </a:r>
                      <a:r>
                        <a:rPr lang="ru-RU" sz="2000" b="1" dirty="0" err="1">
                          <a:latin typeface="Times New Roman"/>
                          <a:ea typeface="Times New Roman"/>
                        </a:rPr>
                        <a:t>п</a:t>
                      </a:r>
                      <a:r>
                        <a:rPr lang="ru-RU" sz="2000" b="1" dirty="0">
                          <a:latin typeface="Times New Roman"/>
                          <a:ea typeface="Times New Roman"/>
                        </a:rPr>
                        <a:t>/</a:t>
                      </a:r>
                      <a:r>
                        <a:rPr lang="ru-RU" sz="2000" b="1" dirty="0" err="1">
                          <a:latin typeface="Times New Roman"/>
                          <a:ea typeface="Times New Roman"/>
                        </a:rPr>
                        <a:t>п</a:t>
                      </a:r>
                      <a:endParaRPr lang="ru-RU" sz="2000" dirty="0">
                        <a:latin typeface="Calibri"/>
                        <a:ea typeface="Times New Roman"/>
                      </a:endParaRPr>
                    </a:p>
                  </a:txBody>
                  <a:tcPr marL="68580" marR="68580" marT="0" marB="0"/>
                </a:tc>
                <a:tc>
                  <a:txBody>
                    <a:bodyPr/>
                    <a:lstStyle/>
                    <a:p>
                      <a:pPr algn="ctr">
                        <a:lnSpc>
                          <a:spcPct val="115000"/>
                        </a:lnSpc>
                      </a:pPr>
                      <a:r>
                        <a:rPr lang="ru-RU" sz="2000" b="1" dirty="0">
                          <a:latin typeface="Times New Roman"/>
                          <a:ea typeface="Times New Roman"/>
                        </a:rPr>
                        <a:t>Мероприятие</a:t>
                      </a:r>
                      <a:endParaRPr lang="ru-RU" sz="2000" dirty="0">
                        <a:latin typeface="Calibri"/>
                        <a:ea typeface="Times New Roman"/>
                      </a:endParaRPr>
                    </a:p>
                  </a:txBody>
                  <a:tcPr marL="68580" marR="68580" marT="0" marB="0"/>
                </a:tc>
                <a:tc>
                  <a:txBody>
                    <a:bodyPr/>
                    <a:lstStyle/>
                    <a:p>
                      <a:pPr algn="ctr">
                        <a:lnSpc>
                          <a:spcPct val="115000"/>
                        </a:lnSpc>
                      </a:pPr>
                      <a:r>
                        <a:rPr lang="ru-RU" sz="2000" b="1">
                          <a:latin typeface="Times New Roman"/>
                          <a:ea typeface="Times New Roman"/>
                        </a:rPr>
                        <a:t>Срок проведения</a:t>
                      </a:r>
                      <a:endParaRPr lang="ru-RU" sz="2000">
                        <a:latin typeface="Calibri"/>
                        <a:ea typeface="Times New Roman"/>
                      </a:endParaRPr>
                    </a:p>
                  </a:txBody>
                  <a:tcPr marL="68580" marR="68580" marT="0" marB="0"/>
                </a:tc>
                <a:tc>
                  <a:txBody>
                    <a:bodyPr/>
                    <a:lstStyle/>
                    <a:p>
                      <a:pPr algn="ctr">
                        <a:lnSpc>
                          <a:spcPct val="115000"/>
                        </a:lnSpc>
                      </a:pPr>
                      <a:r>
                        <a:rPr lang="ru-RU" sz="2000" b="1">
                          <a:latin typeface="Times New Roman"/>
                          <a:ea typeface="Times New Roman"/>
                        </a:rPr>
                        <a:t>Ответственные</a:t>
                      </a:r>
                      <a:endParaRPr lang="ru-RU" sz="2000">
                        <a:latin typeface="Calibri"/>
                        <a:ea typeface="Times New Roman"/>
                      </a:endParaRPr>
                    </a:p>
                  </a:txBody>
                  <a:tcPr marL="68580" marR="68580" marT="0" marB="0"/>
                </a:tc>
              </a:tr>
              <a:tr h="370840">
                <a:tc>
                  <a:txBody>
                    <a:bodyPr/>
                    <a:lstStyle/>
                    <a:p>
                      <a:pPr algn="just">
                        <a:lnSpc>
                          <a:spcPct val="115000"/>
                        </a:lnSpc>
                        <a:spcAft>
                          <a:spcPts val="0"/>
                        </a:spcAft>
                      </a:pPr>
                      <a:r>
                        <a:rPr lang="ru-RU" sz="2000" dirty="0">
                          <a:solidFill>
                            <a:srgbClr val="6600CC"/>
                          </a:solidFill>
                          <a:latin typeface="Times New Roman"/>
                          <a:ea typeface="Times New Roman"/>
                        </a:rPr>
                        <a:t>1.</a:t>
                      </a:r>
                      <a:endParaRPr lang="ru-RU" sz="2000" dirty="0">
                        <a:solidFill>
                          <a:srgbClr val="6600CC"/>
                        </a:solidFill>
                        <a:latin typeface="Calibri"/>
                        <a:ea typeface="Times New Roman"/>
                      </a:endParaRPr>
                    </a:p>
                  </a:txBody>
                  <a:tcPr marL="68580" marR="68580" marT="0" marB="0"/>
                </a:tc>
                <a:tc>
                  <a:txBody>
                    <a:bodyPr/>
                    <a:lstStyle/>
                    <a:p>
                      <a:pPr>
                        <a:lnSpc>
                          <a:spcPct val="115000"/>
                        </a:lnSpc>
                        <a:spcAft>
                          <a:spcPts val="0"/>
                        </a:spcAft>
                      </a:pPr>
                      <a:r>
                        <a:rPr lang="ru-RU" sz="2000" dirty="0">
                          <a:solidFill>
                            <a:srgbClr val="6600CC"/>
                          </a:solidFill>
                          <a:latin typeface="Times New Roman"/>
                          <a:ea typeface="Times New Roman"/>
                        </a:rPr>
                        <a:t>Опрос родителей на выявление пожеланий по организации деятельности детского лагеря.</a:t>
                      </a:r>
                      <a:endParaRPr lang="ru-RU" sz="2000" dirty="0">
                        <a:solidFill>
                          <a:srgbClr val="6600CC"/>
                        </a:solidFill>
                        <a:latin typeface="Calibri"/>
                        <a:ea typeface="Times New Roman"/>
                      </a:endParaRPr>
                    </a:p>
                  </a:txBody>
                  <a:tcPr marL="68580" marR="68580" marT="0" marB="0"/>
                </a:tc>
                <a:tc>
                  <a:txBody>
                    <a:bodyPr/>
                    <a:lstStyle/>
                    <a:p>
                      <a:pPr>
                        <a:lnSpc>
                          <a:spcPct val="115000"/>
                        </a:lnSpc>
                        <a:spcAft>
                          <a:spcPts val="0"/>
                        </a:spcAft>
                      </a:pPr>
                      <a:r>
                        <a:rPr lang="ru-RU" sz="2000">
                          <a:solidFill>
                            <a:srgbClr val="6600CC"/>
                          </a:solidFill>
                          <a:latin typeface="Times New Roman"/>
                          <a:ea typeface="Times New Roman"/>
                        </a:rPr>
                        <a:t>Апрель</a:t>
                      </a:r>
                      <a:endParaRPr lang="ru-RU" sz="2000">
                        <a:solidFill>
                          <a:srgbClr val="6600CC"/>
                        </a:solidFill>
                        <a:latin typeface="Calibri"/>
                        <a:ea typeface="Times New Roman"/>
                      </a:endParaRPr>
                    </a:p>
                  </a:txBody>
                  <a:tcPr marL="68580" marR="68580" marT="0" marB="0"/>
                </a:tc>
                <a:tc>
                  <a:txBody>
                    <a:bodyPr/>
                    <a:lstStyle/>
                    <a:p>
                      <a:pPr>
                        <a:lnSpc>
                          <a:spcPct val="115000"/>
                        </a:lnSpc>
                        <a:spcAft>
                          <a:spcPts val="0"/>
                        </a:spcAft>
                      </a:pPr>
                      <a:r>
                        <a:rPr lang="ru-RU" sz="2000">
                          <a:solidFill>
                            <a:srgbClr val="6600CC"/>
                          </a:solidFill>
                          <a:latin typeface="Times New Roman"/>
                          <a:ea typeface="Times New Roman"/>
                        </a:rPr>
                        <a:t>Начальник лагеря, воспитатели</a:t>
                      </a:r>
                      <a:endParaRPr lang="ru-RU" sz="2000">
                        <a:solidFill>
                          <a:srgbClr val="6600CC"/>
                        </a:solidFill>
                        <a:latin typeface="Calibri"/>
                        <a:ea typeface="Times New Roman"/>
                      </a:endParaRPr>
                    </a:p>
                  </a:txBody>
                  <a:tcPr marL="68580" marR="68580" marT="0" marB="0"/>
                </a:tc>
              </a:tr>
              <a:tr h="370840">
                <a:tc>
                  <a:txBody>
                    <a:bodyPr/>
                    <a:lstStyle/>
                    <a:p>
                      <a:pPr algn="just">
                        <a:lnSpc>
                          <a:spcPct val="115000"/>
                        </a:lnSpc>
                        <a:spcAft>
                          <a:spcPts val="0"/>
                        </a:spcAft>
                      </a:pPr>
                      <a:r>
                        <a:rPr lang="ru-RU" sz="2000">
                          <a:solidFill>
                            <a:srgbClr val="6600CC"/>
                          </a:solidFill>
                          <a:latin typeface="Times New Roman"/>
                          <a:ea typeface="Times New Roman"/>
                        </a:rPr>
                        <a:t>2.</a:t>
                      </a:r>
                      <a:endParaRPr lang="ru-RU" sz="2000">
                        <a:solidFill>
                          <a:srgbClr val="6600CC"/>
                        </a:solidFill>
                        <a:latin typeface="Calibri"/>
                        <a:ea typeface="Times New Roman"/>
                      </a:endParaRPr>
                    </a:p>
                  </a:txBody>
                  <a:tcPr marL="68580" marR="68580" marT="0" marB="0"/>
                </a:tc>
                <a:tc>
                  <a:txBody>
                    <a:bodyPr/>
                    <a:lstStyle/>
                    <a:p>
                      <a:pPr>
                        <a:lnSpc>
                          <a:spcPct val="115000"/>
                        </a:lnSpc>
                        <a:spcAft>
                          <a:spcPts val="0"/>
                        </a:spcAft>
                      </a:pPr>
                      <a:r>
                        <a:rPr lang="ru-RU" sz="2000" dirty="0">
                          <a:solidFill>
                            <a:srgbClr val="6600CC"/>
                          </a:solidFill>
                          <a:latin typeface="Times New Roman"/>
                          <a:ea typeface="Times New Roman"/>
                        </a:rPr>
                        <a:t>Анкетирование детей в организационный период с целью выявлениях их интересов, мотивов пребывания в лагере.</a:t>
                      </a:r>
                      <a:endParaRPr lang="ru-RU" sz="2000" dirty="0">
                        <a:solidFill>
                          <a:srgbClr val="6600CC"/>
                        </a:solidFill>
                        <a:latin typeface="Calibri"/>
                        <a:ea typeface="Times New Roman"/>
                      </a:endParaRPr>
                    </a:p>
                  </a:txBody>
                  <a:tcPr marL="68580" marR="68580" marT="0" marB="0"/>
                </a:tc>
                <a:tc>
                  <a:txBody>
                    <a:bodyPr/>
                    <a:lstStyle/>
                    <a:p>
                      <a:pPr>
                        <a:lnSpc>
                          <a:spcPct val="115000"/>
                        </a:lnSpc>
                      </a:pPr>
                      <a:r>
                        <a:rPr lang="ru-RU" sz="2000" dirty="0">
                          <a:solidFill>
                            <a:srgbClr val="6600CC"/>
                          </a:solidFill>
                          <a:latin typeface="Times New Roman"/>
                          <a:ea typeface="Times New Roman"/>
                        </a:rPr>
                        <a:t>1 день смены</a:t>
                      </a:r>
                      <a:endParaRPr lang="ru-RU" sz="2000" dirty="0">
                        <a:solidFill>
                          <a:srgbClr val="6600CC"/>
                        </a:solidFill>
                        <a:latin typeface="Calibri"/>
                        <a:ea typeface="Times New Roman"/>
                      </a:endParaRPr>
                    </a:p>
                  </a:txBody>
                  <a:tcPr marL="68580" marR="68580" marT="0" marB="0"/>
                </a:tc>
                <a:tc>
                  <a:txBody>
                    <a:bodyPr/>
                    <a:lstStyle/>
                    <a:p>
                      <a:pPr>
                        <a:lnSpc>
                          <a:spcPct val="115000"/>
                        </a:lnSpc>
                      </a:pPr>
                      <a:r>
                        <a:rPr lang="ru-RU" sz="2000">
                          <a:solidFill>
                            <a:srgbClr val="6600CC"/>
                          </a:solidFill>
                          <a:latin typeface="Times New Roman"/>
                          <a:ea typeface="Times New Roman"/>
                        </a:rPr>
                        <a:t>Педагог-психолог.</a:t>
                      </a:r>
                      <a:endParaRPr lang="ru-RU" sz="2000">
                        <a:solidFill>
                          <a:srgbClr val="6600CC"/>
                        </a:solidFill>
                        <a:latin typeface="Calibri"/>
                        <a:ea typeface="Times New Roman"/>
                      </a:endParaRPr>
                    </a:p>
                  </a:txBody>
                  <a:tcPr marL="68580" marR="68580" marT="0" marB="0"/>
                </a:tc>
              </a:tr>
              <a:tr h="370840">
                <a:tc>
                  <a:txBody>
                    <a:bodyPr/>
                    <a:lstStyle/>
                    <a:p>
                      <a:pPr algn="just">
                        <a:lnSpc>
                          <a:spcPct val="115000"/>
                        </a:lnSpc>
                      </a:pPr>
                      <a:r>
                        <a:rPr lang="ru-RU" sz="2000">
                          <a:solidFill>
                            <a:srgbClr val="6600CC"/>
                          </a:solidFill>
                          <a:latin typeface="Times New Roman"/>
                          <a:ea typeface="Times New Roman"/>
                        </a:rPr>
                        <a:t>3.</a:t>
                      </a:r>
                      <a:endParaRPr lang="ru-RU" sz="2000">
                        <a:solidFill>
                          <a:srgbClr val="6600CC"/>
                        </a:solidFill>
                        <a:latin typeface="Calibri"/>
                        <a:ea typeface="Times New Roman"/>
                      </a:endParaRPr>
                    </a:p>
                  </a:txBody>
                  <a:tcPr marL="68580" marR="68580" marT="0" marB="0"/>
                </a:tc>
                <a:tc>
                  <a:txBody>
                    <a:bodyPr/>
                    <a:lstStyle/>
                    <a:p>
                      <a:pPr>
                        <a:lnSpc>
                          <a:spcPct val="115000"/>
                        </a:lnSpc>
                      </a:pPr>
                      <a:r>
                        <a:rPr lang="ru-RU" sz="2000" dirty="0">
                          <a:solidFill>
                            <a:srgbClr val="6600CC"/>
                          </a:solidFill>
                          <a:latin typeface="Times New Roman"/>
                          <a:ea typeface="Times New Roman"/>
                        </a:rPr>
                        <a:t>Ежедневное отслеживание настроения детей, удовлетворенности проведенными мероприятиями.</a:t>
                      </a:r>
                      <a:endParaRPr lang="ru-RU" sz="2000" dirty="0">
                        <a:solidFill>
                          <a:srgbClr val="6600CC"/>
                        </a:solidFill>
                        <a:latin typeface="Calibri"/>
                        <a:ea typeface="Times New Roman"/>
                      </a:endParaRPr>
                    </a:p>
                  </a:txBody>
                  <a:tcPr marL="68580" marR="68580" marT="0" marB="0"/>
                </a:tc>
                <a:tc>
                  <a:txBody>
                    <a:bodyPr/>
                    <a:lstStyle/>
                    <a:p>
                      <a:pPr>
                        <a:lnSpc>
                          <a:spcPct val="115000"/>
                        </a:lnSpc>
                      </a:pPr>
                      <a:r>
                        <a:rPr lang="ru-RU" sz="2000" dirty="0">
                          <a:solidFill>
                            <a:srgbClr val="6600CC"/>
                          </a:solidFill>
                          <a:latin typeface="Times New Roman"/>
                          <a:ea typeface="Times New Roman"/>
                        </a:rPr>
                        <a:t>В течение смены</a:t>
                      </a:r>
                      <a:endParaRPr lang="ru-RU" sz="2000" dirty="0">
                        <a:solidFill>
                          <a:srgbClr val="6600CC"/>
                        </a:solidFill>
                        <a:latin typeface="Calibri"/>
                        <a:ea typeface="Times New Roman"/>
                      </a:endParaRPr>
                    </a:p>
                  </a:txBody>
                  <a:tcPr marL="68580" marR="68580" marT="0" marB="0"/>
                </a:tc>
                <a:tc>
                  <a:txBody>
                    <a:bodyPr/>
                    <a:lstStyle/>
                    <a:p>
                      <a:pPr>
                        <a:lnSpc>
                          <a:spcPct val="115000"/>
                        </a:lnSpc>
                      </a:pPr>
                      <a:r>
                        <a:rPr lang="ru-RU" sz="2000" dirty="0">
                          <a:solidFill>
                            <a:srgbClr val="6600CC"/>
                          </a:solidFill>
                          <a:latin typeface="Times New Roman"/>
                          <a:ea typeface="Times New Roman"/>
                        </a:rPr>
                        <a:t>Начальник лагеря,  воспитатели</a:t>
                      </a:r>
                      <a:endParaRPr lang="ru-RU" sz="2000" dirty="0">
                        <a:solidFill>
                          <a:srgbClr val="6600CC"/>
                        </a:solidFill>
                        <a:latin typeface="Calibri"/>
                        <a:ea typeface="Times New Roman"/>
                      </a:endParaRPr>
                    </a:p>
                  </a:txBody>
                  <a:tcPr marL="68580" marR="68580" marT="0" marB="0"/>
                </a:tc>
              </a:tr>
              <a:tr h="370840">
                <a:tc>
                  <a:txBody>
                    <a:bodyPr/>
                    <a:lstStyle/>
                    <a:p>
                      <a:pPr algn="just">
                        <a:lnSpc>
                          <a:spcPct val="115000"/>
                        </a:lnSpc>
                      </a:pPr>
                      <a:r>
                        <a:rPr lang="ru-RU" sz="2000">
                          <a:solidFill>
                            <a:srgbClr val="6600CC"/>
                          </a:solidFill>
                          <a:latin typeface="Times New Roman"/>
                          <a:ea typeface="Times New Roman"/>
                        </a:rPr>
                        <a:t>4.</a:t>
                      </a:r>
                      <a:endParaRPr lang="ru-RU" sz="2000">
                        <a:solidFill>
                          <a:srgbClr val="6600CC"/>
                        </a:solidFill>
                        <a:latin typeface="Calibri"/>
                        <a:ea typeface="Times New Roman"/>
                      </a:endParaRPr>
                    </a:p>
                  </a:txBody>
                  <a:tcPr marL="68580" marR="68580" marT="0" marB="0"/>
                </a:tc>
                <a:tc>
                  <a:txBody>
                    <a:bodyPr/>
                    <a:lstStyle/>
                    <a:p>
                      <a:pPr>
                        <a:lnSpc>
                          <a:spcPct val="115000"/>
                        </a:lnSpc>
                      </a:pPr>
                      <a:r>
                        <a:rPr lang="ru-RU" sz="2000" dirty="0">
                          <a:solidFill>
                            <a:srgbClr val="6600CC"/>
                          </a:solidFill>
                          <a:latin typeface="Times New Roman"/>
                          <a:ea typeface="Times New Roman"/>
                        </a:rPr>
                        <a:t>Анкетирование детей в конце смены, позволяющее выявить оправдание ожиданий.</a:t>
                      </a:r>
                      <a:endParaRPr lang="ru-RU" sz="2000" dirty="0">
                        <a:solidFill>
                          <a:srgbClr val="6600CC"/>
                        </a:solidFill>
                        <a:latin typeface="Calibri"/>
                        <a:ea typeface="Times New Roman"/>
                      </a:endParaRPr>
                    </a:p>
                  </a:txBody>
                  <a:tcPr marL="68580" marR="68580" marT="0" marB="0"/>
                </a:tc>
                <a:tc>
                  <a:txBody>
                    <a:bodyPr/>
                    <a:lstStyle/>
                    <a:p>
                      <a:pPr>
                        <a:lnSpc>
                          <a:spcPct val="115000"/>
                        </a:lnSpc>
                      </a:pPr>
                      <a:r>
                        <a:rPr lang="ru-RU" sz="2000" dirty="0">
                          <a:solidFill>
                            <a:srgbClr val="6600CC"/>
                          </a:solidFill>
                          <a:latin typeface="Times New Roman"/>
                          <a:ea typeface="Times New Roman"/>
                        </a:rPr>
                        <a:t>Последний день смены</a:t>
                      </a:r>
                      <a:endParaRPr lang="ru-RU" sz="2000" dirty="0">
                        <a:solidFill>
                          <a:srgbClr val="6600CC"/>
                        </a:solidFill>
                        <a:latin typeface="Calibri"/>
                        <a:ea typeface="Times New Roman"/>
                      </a:endParaRPr>
                    </a:p>
                  </a:txBody>
                  <a:tcPr marL="68580" marR="68580" marT="0" marB="0"/>
                </a:tc>
                <a:tc>
                  <a:txBody>
                    <a:bodyPr/>
                    <a:lstStyle/>
                    <a:p>
                      <a:pPr>
                        <a:lnSpc>
                          <a:spcPct val="115000"/>
                        </a:lnSpc>
                      </a:pPr>
                      <a:r>
                        <a:rPr lang="ru-RU" sz="2000" dirty="0">
                          <a:solidFill>
                            <a:srgbClr val="6600CC"/>
                          </a:solidFill>
                          <a:latin typeface="Times New Roman"/>
                          <a:ea typeface="Times New Roman"/>
                        </a:rPr>
                        <a:t>Педагог-психолог</a:t>
                      </a:r>
                      <a:endParaRPr lang="ru-RU" sz="2000" dirty="0">
                        <a:solidFill>
                          <a:srgbClr val="6600CC"/>
                        </a:solidFill>
                        <a:latin typeface="Calibri"/>
                        <a:ea typeface="Times New Roman"/>
                      </a:endParaRPr>
                    </a:p>
                  </a:txBody>
                  <a:tcPr marL="68580" marR="68580" marT="0" marB="0"/>
                </a:tc>
              </a:tr>
            </a:tbl>
          </a:graphicData>
        </a:graphic>
      </p:graphicFrame>
      <p:pic>
        <p:nvPicPr>
          <p:cNvPr id="5" name="Рисунок 4" descr="https://img0.liveinternet.ru/images/attach/d/1/131/839/131839992_2215d689cb55.png"/>
          <p:cNvPicPr/>
          <p:nvPr/>
        </p:nvPicPr>
        <p:blipFill>
          <a:blip r:embed="rId3" cstate="print"/>
          <a:srcRect/>
          <a:stretch>
            <a:fillRect/>
          </a:stretch>
        </p:blipFill>
        <p:spPr bwMode="auto">
          <a:xfrm>
            <a:off x="-142908" y="5481636"/>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Рисунок 3"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sp>
        <p:nvSpPr>
          <p:cNvPr id="5" name="TextBox 4"/>
          <p:cNvSpPr txBox="1"/>
          <p:nvPr/>
        </p:nvSpPr>
        <p:spPr>
          <a:xfrm>
            <a:off x="1785918" y="714356"/>
            <a:ext cx="5357850" cy="5078313"/>
          </a:xfrm>
          <a:prstGeom prst="rect">
            <a:avLst/>
          </a:prstGeom>
          <a:noFill/>
        </p:spPr>
        <p:txBody>
          <a:bodyPr wrap="square" rtlCol="0">
            <a:spAutoFit/>
          </a:bodyPr>
          <a:lstStyle/>
          <a:p>
            <a:r>
              <a:rPr lang="ru-RU" b="1" dirty="0" smtClean="0"/>
              <a:t> </a:t>
            </a:r>
            <a:endParaRPr lang="ru-RU" dirty="0" smtClean="0"/>
          </a:p>
          <a:p>
            <a:pPr algn="ctr"/>
            <a:r>
              <a:rPr lang="ru-RU" sz="2400" b="1" dirty="0" smtClean="0">
                <a:solidFill>
                  <a:srgbClr val="6600CC"/>
                </a:solidFill>
                <a:latin typeface="Times New Roman" pitchFamily="18" charset="0"/>
                <a:cs typeface="Times New Roman" pitchFamily="18" charset="0"/>
              </a:rPr>
              <a:t>   Оценка настроения</a:t>
            </a:r>
          </a:p>
          <a:p>
            <a:pPr algn="ctr"/>
            <a:endParaRPr lang="ru-RU" sz="2400" dirty="0" smtClean="0">
              <a:solidFill>
                <a:srgbClr val="6600CC"/>
              </a:solidFill>
              <a:latin typeface="Times New Roman" pitchFamily="18" charset="0"/>
              <a:cs typeface="Times New Roman" pitchFamily="18" charset="0"/>
            </a:endParaRPr>
          </a:p>
          <a:p>
            <a:pPr algn="ctr"/>
            <a:r>
              <a:rPr lang="ru-RU" sz="2400" dirty="0" smtClean="0">
                <a:solidFill>
                  <a:srgbClr val="6600CC"/>
                </a:solidFill>
                <a:latin typeface="Times New Roman" pitchFamily="18" charset="0"/>
                <a:cs typeface="Times New Roman" pitchFamily="18" charset="0"/>
              </a:rPr>
              <a:t> – классный день!</a:t>
            </a:r>
          </a:p>
          <a:p>
            <a:pPr algn="ctr"/>
            <a:r>
              <a:rPr lang="ru-RU" sz="2400" dirty="0" smtClean="0">
                <a:solidFill>
                  <a:srgbClr val="6600CC"/>
                </a:solidFill>
                <a:latin typeface="Times New Roman" pitchFamily="18" charset="0"/>
                <a:cs typeface="Times New Roman" pitchFamily="18" charset="0"/>
              </a:rPr>
              <a:t>          </a:t>
            </a:r>
          </a:p>
          <a:p>
            <a:pPr algn="ctr"/>
            <a:r>
              <a:rPr lang="ru-RU" sz="2400" dirty="0" smtClean="0">
                <a:solidFill>
                  <a:srgbClr val="6600CC"/>
                </a:solidFill>
                <a:latin typeface="Times New Roman" pitchFamily="18" charset="0"/>
                <a:cs typeface="Times New Roman" pitchFamily="18" charset="0"/>
              </a:rPr>
              <a:t>           – очень хороший день! </a:t>
            </a:r>
          </a:p>
          <a:p>
            <a:pPr algn="ctr"/>
            <a:r>
              <a:rPr lang="ru-RU" sz="2400" dirty="0" smtClean="0">
                <a:solidFill>
                  <a:srgbClr val="6600CC"/>
                </a:solidFill>
                <a:latin typeface="Times New Roman" pitchFamily="18" charset="0"/>
                <a:cs typeface="Times New Roman" pitchFamily="18" charset="0"/>
              </a:rPr>
              <a:t>             </a:t>
            </a:r>
          </a:p>
          <a:p>
            <a:pPr algn="ctr"/>
            <a:r>
              <a:rPr lang="ru-RU" sz="2400" dirty="0" smtClean="0">
                <a:solidFill>
                  <a:srgbClr val="6600CC"/>
                </a:solidFill>
                <a:latin typeface="Times New Roman" pitchFamily="18" charset="0"/>
                <a:cs typeface="Times New Roman" pitchFamily="18" charset="0"/>
              </a:rPr>
              <a:t>– день как день!</a:t>
            </a:r>
          </a:p>
          <a:p>
            <a:pPr algn="ctr"/>
            <a:r>
              <a:rPr lang="ru-RU" sz="2400" dirty="0" smtClean="0">
                <a:solidFill>
                  <a:srgbClr val="6600CC"/>
                </a:solidFill>
                <a:latin typeface="Times New Roman" pitchFamily="18" charset="0"/>
                <a:cs typeface="Times New Roman" pitchFamily="18" charset="0"/>
              </a:rPr>
              <a:t>           </a:t>
            </a:r>
          </a:p>
          <a:p>
            <a:pPr algn="ctr"/>
            <a:r>
              <a:rPr lang="ru-RU" sz="2400" dirty="0" smtClean="0">
                <a:solidFill>
                  <a:srgbClr val="6600CC"/>
                </a:solidFill>
                <a:latin typeface="Times New Roman" pitchFamily="18" charset="0"/>
                <a:cs typeface="Times New Roman" pitchFamily="18" charset="0"/>
              </a:rPr>
              <a:t>           – могло быть и лучше!</a:t>
            </a:r>
          </a:p>
          <a:p>
            <a:pPr algn="ctr"/>
            <a:endParaRPr lang="ru-RU" sz="2400" dirty="0" smtClean="0">
              <a:solidFill>
                <a:srgbClr val="6600CC"/>
              </a:solidFill>
              <a:latin typeface="Times New Roman" pitchFamily="18" charset="0"/>
              <a:cs typeface="Times New Roman" pitchFamily="18" charset="0"/>
            </a:endParaRPr>
          </a:p>
          <a:p>
            <a:pPr algn="ctr"/>
            <a:r>
              <a:rPr lang="ru-RU" sz="2400" dirty="0" smtClean="0">
                <a:solidFill>
                  <a:srgbClr val="6600CC"/>
                </a:solidFill>
                <a:latin typeface="Times New Roman" pitchFamily="18" charset="0"/>
                <a:cs typeface="Times New Roman" pitchFamily="18" charset="0"/>
              </a:rPr>
              <a:t>           - ничего интересного!</a:t>
            </a:r>
          </a:p>
          <a:p>
            <a:pPr algn="ctr"/>
            <a:r>
              <a:rPr lang="ru-RU" sz="2400" b="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endParaRPr lang="ru-RU" dirty="0"/>
          </a:p>
        </p:txBody>
      </p:sp>
      <p:pic>
        <p:nvPicPr>
          <p:cNvPr id="7" name="Рисунок 6" descr="https://funpick.ru/wp-content/uploads/2018/04/4c9667xyi.jpg"/>
          <p:cNvPicPr/>
          <p:nvPr/>
        </p:nvPicPr>
        <p:blipFill>
          <a:blip r:embed="rId4" cstate="print"/>
          <a:srcRect/>
          <a:stretch>
            <a:fillRect/>
          </a:stretch>
        </p:blipFill>
        <p:spPr bwMode="auto">
          <a:xfrm>
            <a:off x="2143108" y="1714488"/>
            <a:ext cx="935321" cy="540000"/>
          </a:xfrm>
          <a:prstGeom prst="rect">
            <a:avLst/>
          </a:prstGeom>
          <a:noFill/>
          <a:ln w="9525">
            <a:noFill/>
            <a:miter lim="800000"/>
            <a:headEnd/>
            <a:tailEnd/>
          </a:ln>
        </p:spPr>
      </p:pic>
      <p:pic>
        <p:nvPicPr>
          <p:cNvPr id="8" name="Рисунок 7" descr="http://itd1.mycdn.me/image?id=866055059291&amp;t=20&amp;plc=WEB&amp;tkn=*gtC5Xkr1iHlf2cjdYj5aU9u5tEc"/>
          <p:cNvPicPr/>
          <p:nvPr/>
        </p:nvPicPr>
        <p:blipFill>
          <a:blip r:embed="rId5" cstate="print"/>
          <a:srcRect l="37738" r="42604" b="76241"/>
          <a:stretch>
            <a:fillRect/>
          </a:stretch>
        </p:blipFill>
        <p:spPr bwMode="auto">
          <a:xfrm>
            <a:off x="2285984" y="2428868"/>
            <a:ext cx="558000" cy="540000"/>
          </a:xfrm>
          <a:prstGeom prst="rect">
            <a:avLst/>
          </a:prstGeom>
          <a:noFill/>
          <a:ln w="9525">
            <a:noFill/>
            <a:miter lim="800000"/>
            <a:headEnd/>
            <a:tailEnd/>
          </a:ln>
        </p:spPr>
      </p:pic>
      <p:pic>
        <p:nvPicPr>
          <p:cNvPr id="9" name="Рисунок 8" descr="http://itd1.mycdn.me/image?id=866055059291&amp;t=20&amp;plc=WEB&amp;tkn=*gtC5Xkr1iHlf2cjdYj5aU9u5tEc"/>
          <p:cNvPicPr/>
          <p:nvPr/>
        </p:nvPicPr>
        <p:blipFill>
          <a:blip r:embed="rId5" cstate="print"/>
          <a:srcRect l="9315" r="70554" b="76063"/>
          <a:stretch>
            <a:fillRect/>
          </a:stretch>
        </p:blipFill>
        <p:spPr bwMode="auto">
          <a:xfrm>
            <a:off x="2285984" y="3143248"/>
            <a:ext cx="558621" cy="540000"/>
          </a:xfrm>
          <a:prstGeom prst="rect">
            <a:avLst/>
          </a:prstGeom>
          <a:noFill/>
          <a:ln w="9525">
            <a:noFill/>
            <a:miter lim="800000"/>
            <a:headEnd/>
            <a:tailEnd/>
          </a:ln>
        </p:spPr>
      </p:pic>
      <p:pic>
        <p:nvPicPr>
          <p:cNvPr id="10" name="Рисунок 9" descr="ÐÐ°ÑÑÐ¸Ð½ÐºÐ¸ ÑÐ¼Ð°Ð¹Ð»Ð¸ÐºÐ¸ Ð¿Ð¾ ÑÐ¼Ð¾ÑÐ¸ÑÐ¼ Ð´Ð»Ñ Ð´ÐµÑÑÐºÐ¾Ð³Ð¾ ÑÐ°Ð´Ð°"/>
          <p:cNvPicPr/>
          <p:nvPr/>
        </p:nvPicPr>
        <p:blipFill>
          <a:blip r:embed="rId6" cstate="print"/>
          <a:srcRect l="75817" t="51676" r="964" b="2793"/>
          <a:stretch>
            <a:fillRect/>
          </a:stretch>
        </p:blipFill>
        <p:spPr bwMode="auto">
          <a:xfrm>
            <a:off x="2285984" y="3929066"/>
            <a:ext cx="540000" cy="540000"/>
          </a:xfrm>
          <a:prstGeom prst="rect">
            <a:avLst/>
          </a:prstGeom>
          <a:noFill/>
          <a:ln w="9525">
            <a:noFill/>
            <a:miter lim="800000"/>
            <a:headEnd/>
            <a:tailEnd/>
          </a:ln>
        </p:spPr>
      </p:pic>
      <p:pic>
        <p:nvPicPr>
          <p:cNvPr id="11" name="Рисунок 10" descr="http://itd1.mycdn.me/image?id=866055059291&amp;t=20&amp;plc=WEB&amp;tkn=*gtC5Xkr1iHlf2cjdYj5aU9u5tEc"/>
          <p:cNvPicPr/>
          <p:nvPr/>
        </p:nvPicPr>
        <p:blipFill>
          <a:blip r:embed="rId5" cstate="print"/>
          <a:srcRect l="37594" t="48582" r="43466" b="28014"/>
          <a:stretch>
            <a:fillRect/>
          </a:stretch>
        </p:blipFill>
        <p:spPr bwMode="auto">
          <a:xfrm>
            <a:off x="2285984" y="4643446"/>
            <a:ext cx="540000" cy="54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5" name="Рисунок 4" descr="https://img0.liveinternet.ru/images/attach/d/1/131/839/131839992_2215d689cb55.png"/>
          <p:cNvPicPr/>
          <p:nvPr/>
        </p:nvPicPr>
        <p:blipFill>
          <a:blip r:embed="rId3" cstate="print"/>
          <a:srcRect/>
          <a:stretch>
            <a:fillRect/>
          </a:stretch>
        </p:blipFill>
        <p:spPr bwMode="auto">
          <a:xfrm>
            <a:off x="428596" y="4857760"/>
            <a:ext cx="1500198" cy="1376364"/>
          </a:xfrm>
          <a:prstGeom prst="rect">
            <a:avLst/>
          </a:prstGeom>
          <a:noFill/>
          <a:ln w="9525">
            <a:noFill/>
            <a:miter lim="800000"/>
            <a:headEnd/>
            <a:tailEnd/>
          </a:ln>
        </p:spPr>
      </p:pic>
      <p:sp>
        <p:nvSpPr>
          <p:cNvPr id="6" name="TextBox 5"/>
          <p:cNvSpPr txBox="1"/>
          <p:nvPr/>
        </p:nvSpPr>
        <p:spPr>
          <a:xfrm>
            <a:off x="357158" y="214290"/>
            <a:ext cx="8501122" cy="6124754"/>
          </a:xfrm>
          <a:prstGeom prst="rect">
            <a:avLst/>
          </a:prstGeom>
          <a:noFill/>
        </p:spPr>
        <p:txBody>
          <a:bodyPr wrap="square" rtlCol="0">
            <a:spAutoFit/>
          </a:bodyPr>
          <a:lstStyle/>
          <a:p>
            <a:r>
              <a:rPr lang="ru-RU" sz="2200" b="1" u="sng" dirty="0" smtClean="0">
                <a:solidFill>
                  <a:srgbClr val="6600CC"/>
                </a:solidFill>
                <a:latin typeface="Times New Roman" pitchFamily="18" charset="0"/>
                <a:cs typeface="Times New Roman" pitchFamily="18" charset="0"/>
              </a:rPr>
              <a:t>Параметры для оценки педагогов:</a:t>
            </a:r>
            <a:endParaRPr lang="ru-RU" sz="2200" u="sng" dirty="0" smtClean="0">
              <a:solidFill>
                <a:srgbClr val="6600CC"/>
              </a:solidFill>
              <a:latin typeface="Times New Roman" pitchFamily="18" charset="0"/>
              <a:cs typeface="Times New Roman" pitchFamily="18" charset="0"/>
            </a:endParaRPr>
          </a:p>
          <a:p>
            <a:pPr lvl="0"/>
            <a:r>
              <a:rPr lang="ru-RU" sz="2200" dirty="0" smtClean="0">
                <a:solidFill>
                  <a:srgbClr val="6600CC"/>
                </a:solidFill>
                <a:latin typeface="Times New Roman" pitchFamily="18" charset="0"/>
                <a:cs typeface="Times New Roman" pitchFamily="18" charset="0"/>
              </a:rPr>
              <a:t>Организация работы.</a:t>
            </a:r>
          </a:p>
          <a:p>
            <a:pPr lvl="0"/>
            <a:r>
              <a:rPr lang="ru-RU" sz="2200" dirty="0" smtClean="0">
                <a:solidFill>
                  <a:srgbClr val="6600CC"/>
                </a:solidFill>
                <a:latin typeface="Times New Roman" pitchFamily="18" charset="0"/>
                <a:cs typeface="Times New Roman" pitchFamily="18" charset="0"/>
              </a:rPr>
              <a:t>Содержательная насыщенность.</a:t>
            </a:r>
          </a:p>
          <a:p>
            <a:pPr lvl="0"/>
            <a:r>
              <a:rPr lang="ru-RU" sz="2200" dirty="0" smtClean="0">
                <a:solidFill>
                  <a:srgbClr val="6600CC"/>
                </a:solidFill>
                <a:latin typeface="Times New Roman" pitchFamily="18" charset="0"/>
                <a:cs typeface="Times New Roman" pitchFamily="18" charset="0"/>
              </a:rPr>
              <a:t>Эмоциональность.</a:t>
            </a:r>
          </a:p>
          <a:p>
            <a:pPr lvl="0"/>
            <a:r>
              <a:rPr lang="ru-RU" sz="2200" dirty="0" smtClean="0">
                <a:solidFill>
                  <a:srgbClr val="6600CC"/>
                </a:solidFill>
                <a:latin typeface="Times New Roman" pitchFamily="18" charset="0"/>
                <a:cs typeface="Times New Roman" pitchFamily="18" charset="0"/>
              </a:rPr>
              <a:t>Включённость детей.</a:t>
            </a:r>
          </a:p>
          <a:p>
            <a:pPr lvl="0"/>
            <a:r>
              <a:rPr lang="ru-RU" sz="2200" dirty="0" smtClean="0">
                <a:solidFill>
                  <a:srgbClr val="6600CC"/>
                </a:solidFill>
                <a:latin typeface="Times New Roman" pitchFamily="18" charset="0"/>
                <a:cs typeface="Times New Roman" pitchFamily="18" charset="0"/>
              </a:rPr>
              <a:t>Качество.</a:t>
            </a:r>
          </a:p>
          <a:p>
            <a:r>
              <a:rPr lang="ru-RU" sz="2200" b="1" u="sng" dirty="0" smtClean="0">
                <a:solidFill>
                  <a:srgbClr val="6600CC"/>
                </a:solidFill>
                <a:latin typeface="Times New Roman" pitchFamily="18" charset="0"/>
                <a:cs typeface="Times New Roman" pitchFamily="18" charset="0"/>
              </a:rPr>
              <a:t>Параметры для оценки детей:</a:t>
            </a:r>
            <a:endParaRPr lang="ru-RU" sz="2200" u="sng" dirty="0" smtClean="0">
              <a:solidFill>
                <a:srgbClr val="6600CC"/>
              </a:solidFill>
              <a:latin typeface="Times New Roman" pitchFamily="18" charset="0"/>
              <a:cs typeface="Times New Roman" pitchFamily="18" charset="0"/>
            </a:endParaRPr>
          </a:p>
          <a:p>
            <a:pPr lvl="0"/>
            <a:r>
              <a:rPr lang="ru-RU" sz="2200" dirty="0" smtClean="0">
                <a:solidFill>
                  <a:srgbClr val="6600CC"/>
                </a:solidFill>
                <a:latin typeface="Times New Roman" pitchFamily="18" charset="0"/>
                <a:cs typeface="Times New Roman" pitchFamily="18" charset="0"/>
              </a:rPr>
              <a:t>Важно.</a:t>
            </a:r>
          </a:p>
          <a:p>
            <a:pPr lvl="0"/>
            <a:r>
              <a:rPr lang="ru-RU" sz="2200" dirty="0" smtClean="0">
                <a:solidFill>
                  <a:srgbClr val="6600CC"/>
                </a:solidFill>
                <a:latin typeface="Times New Roman" pitchFamily="18" charset="0"/>
                <a:cs typeface="Times New Roman" pitchFamily="18" charset="0"/>
              </a:rPr>
              <a:t>Интересно.</a:t>
            </a:r>
          </a:p>
          <a:p>
            <a:pPr lvl="0"/>
            <a:r>
              <a:rPr lang="ru-RU" sz="2200" dirty="0" smtClean="0">
                <a:solidFill>
                  <a:srgbClr val="6600CC"/>
                </a:solidFill>
                <a:latin typeface="Times New Roman" pitchFamily="18" charset="0"/>
                <a:cs typeface="Times New Roman" pitchFamily="18" charset="0"/>
              </a:rPr>
              <a:t>Дружно.</a:t>
            </a:r>
          </a:p>
          <a:p>
            <a:pPr lvl="0"/>
            <a:r>
              <a:rPr lang="ru-RU" sz="2200" dirty="0" smtClean="0">
                <a:solidFill>
                  <a:srgbClr val="6600CC"/>
                </a:solidFill>
                <a:latin typeface="Times New Roman" pitchFamily="18" charset="0"/>
                <a:cs typeface="Times New Roman" pitchFamily="18" charset="0"/>
              </a:rPr>
              <a:t>Полезно.</a:t>
            </a:r>
          </a:p>
          <a:p>
            <a:pPr lvl="0"/>
            <a:r>
              <a:rPr lang="ru-RU" sz="2200" dirty="0" smtClean="0">
                <a:solidFill>
                  <a:srgbClr val="6600CC"/>
                </a:solidFill>
                <a:latin typeface="Times New Roman" pitchFamily="18" charset="0"/>
                <a:cs typeface="Times New Roman" pitchFamily="18" charset="0"/>
              </a:rPr>
              <a:t>Впервые.</a:t>
            </a:r>
          </a:p>
          <a:p>
            <a:r>
              <a:rPr lang="ru-RU" sz="2200" dirty="0" smtClean="0">
                <a:solidFill>
                  <a:srgbClr val="6600CC"/>
                </a:solidFill>
                <a:latin typeface="Times New Roman" pitchFamily="18" charset="0"/>
                <a:cs typeface="Times New Roman" pitchFamily="18" charset="0"/>
              </a:rPr>
              <a:t>Если дело по всем параметрам прошло на «отлично» - красный цвет;</a:t>
            </a:r>
          </a:p>
          <a:p>
            <a:r>
              <a:rPr lang="ru-RU" sz="2200" dirty="0" smtClean="0">
                <a:solidFill>
                  <a:srgbClr val="6600CC"/>
                </a:solidFill>
                <a:latin typeface="Times New Roman" pitchFamily="18" charset="0"/>
                <a:cs typeface="Times New Roman" pitchFamily="18" charset="0"/>
              </a:rPr>
              <a:t>Если один или два параметра требуют более тщательного подхода к делу – зелёный цвет;</a:t>
            </a:r>
          </a:p>
          <a:p>
            <a:r>
              <a:rPr lang="ru-RU" sz="2200" dirty="0" smtClean="0">
                <a:solidFill>
                  <a:srgbClr val="6600CC"/>
                </a:solidFill>
                <a:latin typeface="Times New Roman" pitchFamily="18" charset="0"/>
                <a:cs typeface="Times New Roman" pitchFamily="18" charset="0"/>
              </a:rPr>
              <a:t>Если по большинству параметров требуется доработка или более тщательная подготовка – тёмно-синий цвет.</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376782" y="142852"/>
            <a:ext cx="8281434" cy="1107996"/>
          </a:xfrm>
          <a:prstGeom prst="rect">
            <a:avLst/>
          </a:prstGeom>
          <a:noFill/>
        </p:spPr>
        <p:txBody>
          <a:bodyPr wrap="none" rtlCol="0">
            <a:spAutoFit/>
          </a:bodyPr>
          <a:lstStyle/>
          <a:p>
            <a:pPr algn="ctr"/>
            <a:r>
              <a:rPr lang="ru-RU" sz="2400" b="1" dirty="0" smtClean="0">
                <a:solidFill>
                  <a:srgbClr val="6600CC"/>
                </a:solidFill>
                <a:latin typeface="Times New Roman" pitchFamily="18" charset="0"/>
                <a:cs typeface="Times New Roman" pitchFamily="18" charset="0"/>
              </a:rPr>
              <a:t>План работы летнего оздоровительного лагеря  «Улыбка»</a:t>
            </a:r>
            <a:endParaRPr lang="ru-RU" sz="2400" dirty="0" smtClean="0">
              <a:solidFill>
                <a:srgbClr val="6600CC"/>
              </a:solidFill>
              <a:latin typeface="Times New Roman" pitchFamily="18" charset="0"/>
              <a:cs typeface="Times New Roman" pitchFamily="18" charset="0"/>
            </a:endParaRPr>
          </a:p>
          <a:p>
            <a:pPr algn="ctr"/>
            <a:r>
              <a:rPr lang="ru-RU" sz="2400" b="1" dirty="0" smtClean="0">
                <a:solidFill>
                  <a:srgbClr val="6600CC"/>
                </a:solidFill>
                <a:latin typeface="Times New Roman" pitchFamily="18" charset="0"/>
                <a:cs typeface="Times New Roman" pitchFamily="18" charset="0"/>
              </a:rPr>
              <a:t>МДОУ «</a:t>
            </a:r>
            <a:r>
              <a:rPr lang="ru-RU" sz="2400" b="1" dirty="0" err="1" smtClean="0">
                <a:solidFill>
                  <a:srgbClr val="6600CC"/>
                </a:solidFill>
                <a:latin typeface="Times New Roman" pitchFamily="18" charset="0"/>
                <a:cs typeface="Times New Roman" pitchFamily="18" charset="0"/>
              </a:rPr>
              <a:t>Некоузский</a:t>
            </a:r>
            <a:r>
              <a:rPr lang="ru-RU" sz="2400" b="1" dirty="0" smtClean="0">
                <a:solidFill>
                  <a:srgbClr val="6600CC"/>
                </a:solidFill>
                <a:latin typeface="Times New Roman" pitchFamily="18" charset="0"/>
                <a:cs typeface="Times New Roman" pitchFamily="18" charset="0"/>
              </a:rPr>
              <a:t> детский сад №3»</a:t>
            </a:r>
            <a:endParaRPr lang="ru-RU" sz="2400" dirty="0" smtClean="0">
              <a:solidFill>
                <a:srgbClr val="6600CC"/>
              </a:solidFill>
              <a:latin typeface="Times New Roman" pitchFamily="18" charset="0"/>
              <a:cs typeface="Times New Roman" pitchFamily="18" charset="0"/>
            </a:endParaRPr>
          </a:p>
          <a:p>
            <a:endParaRPr lang="ru-RU" dirty="0">
              <a:solidFill>
                <a:srgbClr val="6600CC"/>
              </a:solidFill>
            </a:endParaRPr>
          </a:p>
        </p:txBody>
      </p:sp>
      <p:graphicFrame>
        <p:nvGraphicFramePr>
          <p:cNvPr id="7" name="Таблица 6"/>
          <p:cNvGraphicFramePr>
            <a:graphicFrameLocks noGrp="1"/>
          </p:cNvGraphicFramePr>
          <p:nvPr/>
        </p:nvGraphicFramePr>
        <p:xfrm>
          <a:off x="285688" y="1142984"/>
          <a:ext cx="8501156" cy="5235448"/>
        </p:xfrm>
        <a:graphic>
          <a:graphicData uri="http://schemas.openxmlformats.org/drawingml/2006/table">
            <a:tbl>
              <a:tblPr firstRow="1" bandRow="1">
                <a:tableStyleId>{C4B1156A-380E-4F78-BDF5-A606A8083BF9}</a:tableStyleId>
              </a:tblPr>
              <a:tblGrid>
                <a:gridCol w="1643106"/>
                <a:gridCol w="2607472"/>
                <a:gridCol w="2125289"/>
                <a:gridCol w="2125289"/>
              </a:tblGrid>
              <a:tr h="370840">
                <a:tc>
                  <a:txBody>
                    <a:bodyPr/>
                    <a:lstStyle/>
                    <a:p>
                      <a:pPr algn="ctr">
                        <a:lnSpc>
                          <a:spcPct val="115000"/>
                        </a:lnSpc>
                        <a:spcAft>
                          <a:spcPts val="0"/>
                        </a:spcAft>
                      </a:pPr>
                      <a:r>
                        <a:rPr lang="ru-RU" sz="1400" dirty="0">
                          <a:solidFill>
                            <a:srgbClr val="6600CC"/>
                          </a:solidFill>
                          <a:latin typeface="Times New Roman" pitchFamily="18" charset="0"/>
                          <a:cs typeface="Times New Roman" pitchFamily="18" charset="0"/>
                        </a:rPr>
                        <a:t>Дни смены</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400" dirty="0">
                          <a:solidFill>
                            <a:srgbClr val="6600CC"/>
                          </a:solidFill>
                          <a:latin typeface="Times New Roman" pitchFamily="18" charset="0"/>
                          <a:cs typeface="Times New Roman" pitchFamily="18" charset="0"/>
                        </a:rPr>
                        <a:t>Мероприятия</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400" dirty="0">
                          <a:solidFill>
                            <a:srgbClr val="6600CC"/>
                          </a:solidFill>
                          <a:latin typeface="Times New Roman" pitchFamily="18" charset="0"/>
                          <a:cs typeface="Times New Roman" pitchFamily="18" charset="0"/>
                        </a:rPr>
                        <a:t>Место проведения</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400" dirty="0">
                          <a:solidFill>
                            <a:srgbClr val="6600CC"/>
                          </a:solidFill>
                          <a:latin typeface="Times New Roman" pitchFamily="18" charset="0"/>
                          <a:cs typeface="Times New Roman" pitchFamily="18" charset="0"/>
                        </a:rPr>
                        <a:t>Ответственные</a:t>
                      </a:r>
                      <a:endParaRPr lang="ru-RU" sz="1100" dirty="0">
                        <a:solidFill>
                          <a:srgbClr val="6600CC"/>
                        </a:solidFill>
                        <a:latin typeface="Times New Roman" pitchFamily="18" charset="0"/>
                        <a:ea typeface="Calibri"/>
                        <a:cs typeface="Times New Roman" pitchFamily="18" charset="0"/>
                      </a:endParaRPr>
                    </a:p>
                  </a:txBody>
                  <a:tcPr marL="68580" marR="68580" marT="0" marB="0"/>
                </a:tc>
              </a:tr>
              <a:tr h="370840">
                <a:tc rowSpan="3">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1 –</a:t>
                      </a:r>
                      <a:r>
                        <a:rPr lang="ru-RU" sz="1600" dirty="0" err="1">
                          <a:solidFill>
                            <a:srgbClr val="6600CC"/>
                          </a:solidFill>
                          <a:latin typeface="Times New Roman" pitchFamily="18" charset="0"/>
                          <a:cs typeface="Times New Roman" pitchFamily="18" charset="0"/>
                        </a:rPr>
                        <a:t>й</a:t>
                      </a:r>
                      <a:r>
                        <a:rPr lang="ru-RU" sz="1600" dirty="0">
                          <a:solidFill>
                            <a:srgbClr val="6600CC"/>
                          </a:solidFill>
                          <a:latin typeface="Times New Roman" pitchFamily="18" charset="0"/>
                          <a:cs typeface="Times New Roman" pitchFamily="18" charset="0"/>
                        </a:rPr>
                        <a:t> день</a:t>
                      </a:r>
                    </a:p>
                    <a:p>
                      <a:pPr>
                        <a:lnSpc>
                          <a:spcPct val="115000"/>
                        </a:lnSpc>
                        <a:spcAft>
                          <a:spcPts val="0"/>
                        </a:spcAft>
                      </a:pPr>
                      <a:r>
                        <a:rPr lang="ru-RU" sz="1600" dirty="0">
                          <a:solidFill>
                            <a:srgbClr val="6600CC"/>
                          </a:solidFill>
                          <a:latin typeface="Times New Roman" pitchFamily="18" charset="0"/>
                          <a:cs typeface="Times New Roman" pitchFamily="18" charset="0"/>
                        </a:rPr>
                        <a:t>«День защиты детей»</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Открытие смены. Торжественная линейка.  Инструктаж с детьми по ТБ и о правилах поведения в лагере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Начальник лагеря</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Музыкальное развлечение «Праздник детства»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Музыкальный зал</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Музыкальный руководитель</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Рисование на асфальте </a:t>
                      </a:r>
                    </a:p>
                    <a:p>
                      <a:pPr>
                        <a:lnSpc>
                          <a:spcPct val="115000"/>
                        </a:lnSpc>
                        <a:spcAft>
                          <a:spcPts val="0"/>
                        </a:spcAft>
                      </a:pPr>
                      <a:r>
                        <a:rPr lang="ru-RU" sz="1600" dirty="0">
                          <a:solidFill>
                            <a:srgbClr val="6600CC"/>
                          </a:solidFill>
                          <a:latin typeface="Times New Roman" pitchFamily="18" charset="0"/>
                          <a:cs typeface="Times New Roman" pitchFamily="18" charset="0"/>
                        </a:rPr>
                        <a:t>«Мир вокруг нас»</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Участок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 </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rowSpan="4">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2 – </a:t>
                      </a:r>
                      <a:r>
                        <a:rPr lang="ru-RU" sz="1600" dirty="0" err="1">
                          <a:solidFill>
                            <a:srgbClr val="6600CC"/>
                          </a:solidFill>
                          <a:latin typeface="Times New Roman" pitchFamily="18" charset="0"/>
                          <a:cs typeface="Times New Roman" pitchFamily="18" charset="0"/>
                        </a:rPr>
                        <a:t>й</a:t>
                      </a:r>
                      <a:r>
                        <a:rPr lang="ru-RU" sz="1600" dirty="0">
                          <a:solidFill>
                            <a:srgbClr val="6600CC"/>
                          </a:solidFill>
                          <a:latin typeface="Times New Roman" pitchFamily="18" charset="0"/>
                          <a:cs typeface="Times New Roman" pitchFamily="18" charset="0"/>
                        </a:rPr>
                        <a:t> день</a:t>
                      </a:r>
                    </a:p>
                    <a:p>
                      <a:pPr>
                        <a:lnSpc>
                          <a:spcPct val="115000"/>
                        </a:lnSpc>
                        <a:spcAft>
                          <a:spcPts val="0"/>
                        </a:spcAft>
                      </a:pPr>
                      <a:r>
                        <a:rPr lang="ru-RU" sz="1600" dirty="0">
                          <a:solidFill>
                            <a:srgbClr val="6600CC"/>
                          </a:solidFill>
                          <a:latin typeface="Times New Roman" pitchFamily="18" charset="0"/>
                          <a:cs typeface="Times New Roman" pitchFamily="18" charset="0"/>
                        </a:rPr>
                        <a:t>«Здравствуй лето»</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Зарядка. Подвижные игры. Игры по интересам.</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Инструктор по физкультуре</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Развлечение «Здравствуй лето»</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marL="457200">
                        <a:spcAft>
                          <a:spcPts val="0"/>
                        </a:spcAft>
                      </a:pPr>
                      <a:r>
                        <a:rPr lang="ru-RU" sz="1600">
                          <a:solidFill>
                            <a:srgbClr val="6600CC"/>
                          </a:solidFill>
                          <a:latin typeface="Times New Roman" pitchFamily="18" charset="0"/>
                          <a:cs typeface="Times New Roman" pitchFamily="18" charset="0"/>
                        </a:rPr>
                        <a:t>Рисование «Летняя радость» (Выставка рисунков)</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Участок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 </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marL="457200">
                        <a:spcAft>
                          <a:spcPts val="0"/>
                        </a:spcAft>
                      </a:pPr>
                      <a:r>
                        <a:rPr lang="ru-RU" sz="1600">
                          <a:solidFill>
                            <a:srgbClr val="6600CC"/>
                          </a:solidFill>
                          <a:latin typeface="Times New Roman" pitchFamily="18" charset="0"/>
                          <a:cs typeface="Times New Roman" pitchFamily="18" charset="0"/>
                        </a:rPr>
                        <a:t>Акция «Наш чистый цветущий участок»</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Участок</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bl>
          </a:graphicData>
        </a:graphic>
      </p:graphicFrame>
      <p:pic>
        <p:nvPicPr>
          <p:cNvPr id="4" name="Рисунок 3" descr="https://convitexcartoon.files.wordpress.com/2015/03/mickey-mouse-02-by-convitex.png"/>
          <p:cNvPicPr/>
          <p:nvPr/>
        </p:nvPicPr>
        <p:blipFill>
          <a:blip r:embed="rId3" cstate="print"/>
          <a:srcRect/>
          <a:stretch>
            <a:fillRect/>
          </a:stretch>
        </p:blipFill>
        <p:spPr bwMode="auto">
          <a:xfrm>
            <a:off x="7858148" y="5357826"/>
            <a:ext cx="1143008" cy="1230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6" name="Таблица 5"/>
          <p:cNvGraphicFramePr>
            <a:graphicFrameLocks noGrp="1"/>
          </p:cNvGraphicFramePr>
          <p:nvPr/>
        </p:nvGraphicFramePr>
        <p:xfrm>
          <a:off x="428596" y="285728"/>
          <a:ext cx="8501156" cy="6069584"/>
        </p:xfrm>
        <a:graphic>
          <a:graphicData uri="http://schemas.openxmlformats.org/drawingml/2006/table">
            <a:tbl>
              <a:tblPr firstRow="1" bandRow="1">
                <a:tableStyleId>{C4B1156A-380E-4F78-BDF5-A606A8083BF9}</a:tableStyleId>
              </a:tblPr>
              <a:tblGrid>
                <a:gridCol w="1643106"/>
                <a:gridCol w="3214678"/>
                <a:gridCol w="1928826"/>
                <a:gridCol w="1714546"/>
              </a:tblGrid>
              <a:tr h="370840">
                <a:tc rowSpan="3">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3 – </a:t>
                      </a:r>
                      <a:r>
                        <a:rPr lang="ru-RU" sz="1600" b="0" dirty="0" err="1">
                          <a:solidFill>
                            <a:srgbClr val="6600CC"/>
                          </a:solidFill>
                          <a:latin typeface="Times New Roman" pitchFamily="18" charset="0"/>
                          <a:cs typeface="Times New Roman" pitchFamily="18" charset="0"/>
                        </a:rPr>
                        <a:t>й</a:t>
                      </a:r>
                      <a:r>
                        <a:rPr lang="ru-RU" sz="1600" b="0" dirty="0">
                          <a:solidFill>
                            <a:srgbClr val="6600CC"/>
                          </a:solidFill>
                          <a:latin typeface="Times New Roman" pitchFamily="18" charset="0"/>
                          <a:cs typeface="Times New Roman" pitchFamily="18" charset="0"/>
                        </a:rPr>
                        <a:t> день</a:t>
                      </a:r>
                    </a:p>
                    <a:p>
                      <a:pPr>
                        <a:lnSpc>
                          <a:spcPct val="115000"/>
                        </a:lnSpc>
                        <a:spcAft>
                          <a:spcPts val="0"/>
                        </a:spcAft>
                      </a:pPr>
                      <a:r>
                        <a:rPr lang="ru-RU" sz="1600" b="0" dirty="0">
                          <a:solidFill>
                            <a:srgbClr val="6600CC"/>
                          </a:solidFill>
                          <a:latin typeface="Times New Roman" pitchFamily="18" charset="0"/>
                          <a:cs typeface="Times New Roman" pitchFamily="18" charset="0"/>
                        </a:rPr>
                        <a:t>«День юмора и смеха»</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Зарядка. Подвижные игры.  Игры по интересам.</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Спортивная площадка</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Инструктор по физкультуре</a:t>
                      </a:r>
                      <a:endParaRPr lang="ru-RU" sz="1600" b="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Игротека «Разноцветное путешествие»</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Дом культуры</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Начальник лагеря</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«Слёт хохотушек и хохотунов»  – прослушивание шуточных песен, стихов, небылиц, перевертышей.</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Участок </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rowSpan="5">
                  <a:txBody>
                    <a:bodyPr/>
                    <a:lstStyle/>
                    <a:p>
                      <a:pPr>
                        <a:lnSpc>
                          <a:spcPct val="115000"/>
                        </a:lnSpc>
                        <a:spcAft>
                          <a:spcPts val="0"/>
                        </a:spcAft>
                      </a:pPr>
                      <a:r>
                        <a:rPr lang="ru-RU" sz="1600">
                          <a:solidFill>
                            <a:srgbClr val="6600CC"/>
                          </a:solidFill>
                          <a:latin typeface="Times New Roman" pitchFamily="18" charset="0"/>
                          <a:cs typeface="Times New Roman" pitchFamily="18" charset="0"/>
                        </a:rPr>
                        <a:t>4 – й день</a:t>
                      </a:r>
                    </a:p>
                    <a:p>
                      <a:pPr>
                        <a:lnSpc>
                          <a:spcPct val="115000"/>
                        </a:lnSpc>
                        <a:spcAft>
                          <a:spcPts val="0"/>
                        </a:spcAft>
                      </a:pPr>
                      <a:r>
                        <a:rPr lang="ru-RU" sz="1600">
                          <a:solidFill>
                            <a:srgbClr val="6600CC"/>
                          </a:solidFill>
                          <a:latin typeface="Times New Roman" pitchFamily="18" charset="0"/>
                          <a:cs typeface="Times New Roman" pitchFamily="18" charset="0"/>
                        </a:rPr>
                        <a:t>«День почемучки»</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Зарядка. Подвижные игры. Игры по интереса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Спортивная площадка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Инструктор по физкультуре</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Музыкальное развлечение «Музыкальные инструменты»</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Музыкальный зал</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Музыкальный руководитель</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Досуг «Что, где, когда» </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Детская библиотека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Начальник лагеря</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Игры - опыты с водой и песком «Сделай радугу»</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Участок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Посещение мини-музея книги</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Территория ДОУ</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rowSpan="2">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5 – </a:t>
                      </a:r>
                      <a:r>
                        <a:rPr lang="ru-RU" sz="1600" dirty="0" err="1">
                          <a:solidFill>
                            <a:srgbClr val="6600CC"/>
                          </a:solidFill>
                          <a:latin typeface="Times New Roman" pitchFamily="18" charset="0"/>
                          <a:cs typeface="Times New Roman" pitchFamily="18" charset="0"/>
                        </a:rPr>
                        <a:t>й</a:t>
                      </a:r>
                      <a:r>
                        <a:rPr lang="ru-RU" sz="1600" dirty="0">
                          <a:solidFill>
                            <a:srgbClr val="6600CC"/>
                          </a:solidFill>
                          <a:latin typeface="Times New Roman" pitchFamily="18" charset="0"/>
                          <a:cs typeface="Times New Roman" pitchFamily="18" charset="0"/>
                        </a:rPr>
                        <a:t> день</a:t>
                      </a:r>
                    </a:p>
                    <a:p>
                      <a:pPr>
                        <a:lnSpc>
                          <a:spcPct val="115000"/>
                        </a:lnSpc>
                        <a:spcAft>
                          <a:spcPts val="0"/>
                        </a:spcAft>
                      </a:pPr>
                      <a:r>
                        <a:rPr lang="ru-RU" sz="1600" dirty="0">
                          <a:solidFill>
                            <a:srgbClr val="6600CC"/>
                          </a:solidFill>
                          <a:latin typeface="Times New Roman" pitchFamily="18" charset="0"/>
                          <a:cs typeface="Times New Roman" pitchFamily="18" charset="0"/>
                        </a:rPr>
                        <a:t>«День здоровья»</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Зарядка. Подвижные игры.  Игры по интересам.</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Инструктор по физкультуре</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Спортивное развлечение «Будь здоров»</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a:txBody>
                    <a:bodyPr/>
                    <a:lstStyle/>
                    <a:p>
                      <a:pPr>
                        <a:lnSpc>
                          <a:spcPct val="115000"/>
                        </a:lnSpc>
                        <a:spcAft>
                          <a:spcPts val="0"/>
                        </a:spcAft>
                      </a:pP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Спортивные игры: футбол, волейбол, бадминтон.</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Стадион</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bl>
          </a:graphicData>
        </a:graphic>
      </p:graphicFrame>
      <p:pic>
        <p:nvPicPr>
          <p:cNvPr id="5" name="Рисунок 4" descr="https://img0.liveinternet.ru/images/attach/d/1/131/839/131839992_2215d689cb55.png"/>
          <p:cNvPicPr/>
          <p:nvPr/>
        </p:nvPicPr>
        <p:blipFill>
          <a:blip r:embed="rId3" cstate="print"/>
          <a:srcRect/>
          <a:stretch>
            <a:fillRect/>
          </a:stretch>
        </p:blipFill>
        <p:spPr bwMode="auto">
          <a:xfrm>
            <a:off x="0" y="5286388"/>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428596" y="428604"/>
            <a:ext cx="8286808" cy="6340197"/>
          </a:xfrm>
          <a:prstGeom prst="rect">
            <a:avLst/>
          </a:prstGeom>
          <a:noFill/>
        </p:spPr>
        <p:txBody>
          <a:bodyPr wrap="square" rtlCol="0">
            <a:spAutoFit/>
          </a:bodyPr>
          <a:lstStyle/>
          <a:p>
            <a:pPr algn="ctr"/>
            <a:r>
              <a:rPr lang="ru-RU" sz="2800" b="1" u="sng" dirty="0" smtClean="0">
                <a:solidFill>
                  <a:srgbClr val="6600CC"/>
                </a:solidFill>
                <a:latin typeface="Times New Roman" pitchFamily="18" charset="0"/>
                <a:cs typeface="Times New Roman" pitchFamily="18" charset="0"/>
              </a:rPr>
              <a:t>Актуальность</a:t>
            </a:r>
          </a:p>
          <a:p>
            <a:pPr algn="just"/>
            <a:endParaRPr lang="ru-RU" sz="2400" dirty="0" smtClean="0">
              <a:solidFill>
                <a:srgbClr val="6600CC"/>
              </a:solidFill>
              <a:latin typeface="Times New Roman" pitchFamily="18" charset="0"/>
              <a:cs typeface="Times New Roman" pitchFamily="18" charset="0"/>
            </a:endParaRPr>
          </a:p>
          <a:p>
            <a:pPr algn="just"/>
            <a:r>
              <a:rPr lang="ru-RU" sz="2400" b="1" dirty="0" smtClean="0">
                <a:solidFill>
                  <a:srgbClr val="6600CC"/>
                </a:solidFill>
                <a:latin typeface="Times New Roman" pitchFamily="18" charset="0"/>
                <a:cs typeface="Times New Roman" pitchFamily="18" charset="0"/>
              </a:rPr>
              <a:t>Лето </a:t>
            </a:r>
            <a:r>
              <a:rPr lang="ru-RU" sz="2400" b="1" dirty="0">
                <a:solidFill>
                  <a:srgbClr val="6600CC"/>
                </a:solidFill>
                <a:latin typeface="Times New Roman" pitchFamily="18" charset="0"/>
                <a:cs typeface="Times New Roman" pitchFamily="18" charset="0"/>
              </a:rPr>
              <a:t>- благоприятная пора для сохранения и укрепления здоровья детей, создания условий для их полноценного всестороннего, психического и физического развития. Л</a:t>
            </a:r>
            <a:r>
              <a:rPr lang="ru-RU" sz="2400" b="1" dirty="0" smtClean="0">
                <a:solidFill>
                  <a:srgbClr val="6600CC"/>
                </a:solidFill>
                <a:latin typeface="Times New Roman" pitchFamily="18" charset="0"/>
                <a:cs typeface="Times New Roman" pitchFamily="18" charset="0"/>
              </a:rPr>
              <a:t>етний </a:t>
            </a:r>
            <a:r>
              <a:rPr lang="ru-RU" sz="2400" b="1" dirty="0">
                <a:solidFill>
                  <a:srgbClr val="6600CC"/>
                </a:solidFill>
                <a:latin typeface="Times New Roman" pitchFamily="18" charset="0"/>
                <a:cs typeface="Times New Roman" pitchFamily="18" charset="0"/>
              </a:rPr>
              <a:t>период </a:t>
            </a:r>
            <a:r>
              <a:rPr lang="ru-RU" sz="2400" b="1" dirty="0" smtClean="0">
                <a:solidFill>
                  <a:srgbClr val="6600CC"/>
                </a:solidFill>
                <a:latin typeface="Times New Roman" pitchFamily="18" charset="0"/>
                <a:cs typeface="Times New Roman" pitchFamily="18" charset="0"/>
              </a:rPr>
              <a:t>целесообразно </a:t>
            </a:r>
            <a:r>
              <a:rPr lang="ru-RU" sz="2400" b="1" dirty="0">
                <a:solidFill>
                  <a:srgbClr val="6600CC"/>
                </a:solidFill>
                <a:latin typeface="Times New Roman" pitchFamily="18" charset="0"/>
                <a:cs typeface="Times New Roman" pitchFamily="18" charset="0"/>
              </a:rPr>
              <a:t>использовать для содержательного </a:t>
            </a:r>
            <a:r>
              <a:rPr lang="ru-RU" sz="2400" b="1" dirty="0" smtClean="0">
                <a:solidFill>
                  <a:srgbClr val="6600CC"/>
                </a:solidFill>
                <a:latin typeface="Times New Roman" pitchFamily="18" charset="0"/>
                <a:cs typeface="Times New Roman" pitchFamily="18" charset="0"/>
              </a:rPr>
              <a:t>отдыха детей. </a:t>
            </a:r>
            <a:r>
              <a:rPr lang="ru-RU" sz="2400" b="1" dirty="0">
                <a:solidFill>
                  <a:srgbClr val="6600CC"/>
                </a:solidFill>
                <a:latin typeface="Times New Roman" pitchFamily="18" charset="0"/>
                <a:cs typeface="Times New Roman" pitchFamily="18" charset="0"/>
              </a:rPr>
              <a:t>Но не все родители имеют возможность самостоятельно организовать своему ребенку  правильно организованный летний отдых. Поэтому ежегодно для детей подготовительной (выпускной) группы организуется летний оздоровительный лагерь на базе ДОУ. Чтобы обеспечить полноценный организованный отдых детей, т. е. сделать </a:t>
            </a:r>
            <a:r>
              <a:rPr lang="ru-RU" sz="2400" b="1" dirty="0" smtClean="0">
                <a:solidFill>
                  <a:srgbClr val="6600CC"/>
                </a:solidFill>
                <a:latin typeface="Times New Roman" pitchFamily="18" charset="0"/>
                <a:cs typeface="Times New Roman" pitchFamily="18" charset="0"/>
              </a:rPr>
              <a:t>его занимательным, </a:t>
            </a:r>
            <a:r>
              <a:rPr lang="ru-RU" sz="2400" b="1" dirty="0">
                <a:solidFill>
                  <a:srgbClr val="6600CC"/>
                </a:solidFill>
                <a:latin typeface="Times New Roman" pitchFamily="18" charset="0"/>
                <a:cs typeface="Times New Roman" pitchFamily="18" charset="0"/>
              </a:rPr>
              <a:t>насыщенным, полезным для физического и психологического здоровья, </a:t>
            </a:r>
            <a:r>
              <a:rPr lang="ru-RU" sz="2400" b="1" dirty="0" smtClean="0">
                <a:solidFill>
                  <a:srgbClr val="6600CC"/>
                </a:solidFill>
                <a:latin typeface="Times New Roman" pitchFamily="18" charset="0"/>
                <a:cs typeface="Times New Roman" pitchFamily="18" charset="0"/>
              </a:rPr>
              <a:t>разработана </a:t>
            </a:r>
            <a:r>
              <a:rPr lang="ru-RU" sz="2400" b="1" dirty="0">
                <a:solidFill>
                  <a:srgbClr val="6600CC"/>
                </a:solidFill>
                <a:latin typeface="Times New Roman" pitchFamily="18" charset="0"/>
                <a:cs typeface="Times New Roman" pitchFamily="18" charset="0"/>
              </a:rPr>
              <a:t>программа оздоровительного лагеря</a:t>
            </a:r>
            <a:r>
              <a:rPr lang="ru-RU" sz="2400" b="1" dirty="0" smtClean="0">
                <a:solidFill>
                  <a:srgbClr val="6600CC"/>
                </a:solidFill>
                <a:latin typeface="Times New Roman" pitchFamily="18" charset="0"/>
                <a:cs typeface="Times New Roman" pitchFamily="18" charset="0"/>
              </a:rPr>
              <a:t>.</a:t>
            </a:r>
            <a:endParaRPr lang="ru-RU" sz="2400" b="1" dirty="0">
              <a:solidFill>
                <a:srgbClr val="6600CC"/>
              </a:solidFill>
              <a:latin typeface="Times New Roman" pitchFamily="18" charset="0"/>
              <a:cs typeface="Times New Roman" pitchFamily="18" charset="0"/>
            </a:endParaRPr>
          </a:p>
          <a:p>
            <a:endParaRPr lang="ru-RU" dirty="0"/>
          </a:p>
        </p:txBody>
      </p:sp>
      <p:pic>
        <p:nvPicPr>
          <p:cNvPr id="9" name="Рисунок 8" descr="https://convitexcartoon.files.wordpress.com/2015/03/mickey-mouse-02-by-convitex.png"/>
          <p:cNvPicPr/>
          <p:nvPr/>
        </p:nvPicPr>
        <p:blipFill>
          <a:blip r:embed="rId3" cstate="print"/>
          <a:srcRect/>
          <a:stretch>
            <a:fillRect/>
          </a:stretch>
        </p:blipFill>
        <p:spPr bwMode="auto">
          <a:xfrm>
            <a:off x="7786710" y="5500702"/>
            <a:ext cx="1143008" cy="1230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5" name="Таблица 4"/>
          <p:cNvGraphicFramePr>
            <a:graphicFrameLocks noGrp="1"/>
          </p:cNvGraphicFramePr>
          <p:nvPr/>
        </p:nvGraphicFramePr>
        <p:xfrm>
          <a:off x="357158" y="142852"/>
          <a:ext cx="8501156" cy="6557264"/>
        </p:xfrm>
        <a:graphic>
          <a:graphicData uri="http://schemas.openxmlformats.org/drawingml/2006/table">
            <a:tbl>
              <a:tblPr firstRow="1" bandRow="1">
                <a:tableStyleId>{C4B1156A-380E-4F78-BDF5-A606A8083BF9}</a:tableStyleId>
              </a:tblPr>
              <a:tblGrid>
                <a:gridCol w="1500198"/>
                <a:gridCol w="2750380"/>
                <a:gridCol w="2393156"/>
                <a:gridCol w="1857422"/>
              </a:tblGrid>
              <a:tr h="370840">
                <a:tc rowSpan="4">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6 – </a:t>
                      </a:r>
                      <a:r>
                        <a:rPr lang="ru-RU" sz="1600" b="0" dirty="0" err="1">
                          <a:solidFill>
                            <a:srgbClr val="6600CC"/>
                          </a:solidFill>
                          <a:latin typeface="Times New Roman" pitchFamily="18" charset="0"/>
                          <a:cs typeface="Times New Roman" pitchFamily="18" charset="0"/>
                        </a:rPr>
                        <a:t>й</a:t>
                      </a:r>
                      <a:r>
                        <a:rPr lang="ru-RU" sz="1600" b="0" dirty="0">
                          <a:solidFill>
                            <a:srgbClr val="6600CC"/>
                          </a:solidFill>
                          <a:latin typeface="Times New Roman" pitchFamily="18" charset="0"/>
                          <a:cs typeface="Times New Roman" pitchFamily="18" charset="0"/>
                        </a:rPr>
                        <a:t> день</a:t>
                      </a:r>
                    </a:p>
                    <a:p>
                      <a:pPr>
                        <a:lnSpc>
                          <a:spcPct val="115000"/>
                        </a:lnSpc>
                        <a:spcAft>
                          <a:spcPts val="0"/>
                        </a:spcAft>
                      </a:pPr>
                      <a:r>
                        <a:rPr lang="ru-RU" sz="1600" b="0" spc="-50" dirty="0">
                          <a:solidFill>
                            <a:srgbClr val="6600CC"/>
                          </a:solidFill>
                          <a:latin typeface="Times New Roman" pitchFamily="18" charset="0"/>
                          <a:cs typeface="Times New Roman" pitchFamily="18" charset="0"/>
                        </a:rPr>
                        <a:t>«День игр и забав»</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Зарядка. Подвижные игры. Игры по интересам.</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Спортивная площадка</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Инструктор по физкультуре</a:t>
                      </a:r>
                      <a:endParaRPr lang="ru-RU" sz="1600" b="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Музыкальное развлечение «Вместе весело играть»</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Музыкальный зал</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Музыкальный руководитель </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Экскурсия в музей «Игрушки наших бабушек»</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Районный музей</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Начальник лагеря</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«Мой весёлый, звонкий мяч» игры с мячами, подвижные игры</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Спортивная площадка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rowSpan="4">
                  <a:txBody>
                    <a:bodyPr/>
                    <a:lstStyle/>
                    <a:p>
                      <a:pPr>
                        <a:lnSpc>
                          <a:spcPct val="115000"/>
                        </a:lnSpc>
                        <a:spcAft>
                          <a:spcPts val="0"/>
                        </a:spcAft>
                      </a:pPr>
                      <a:r>
                        <a:rPr lang="ru-RU" sz="1600">
                          <a:solidFill>
                            <a:srgbClr val="6600CC"/>
                          </a:solidFill>
                          <a:latin typeface="Times New Roman" pitchFamily="18" charset="0"/>
                          <a:cs typeface="Times New Roman" pitchFamily="18" charset="0"/>
                        </a:rPr>
                        <a:t>7-й день</a:t>
                      </a:r>
                    </a:p>
                    <a:p>
                      <a:pPr>
                        <a:lnSpc>
                          <a:spcPct val="115000"/>
                        </a:lnSpc>
                        <a:spcAft>
                          <a:spcPts val="0"/>
                        </a:spcAft>
                      </a:pPr>
                      <a:r>
                        <a:rPr lang="ru-RU" sz="1600">
                          <a:solidFill>
                            <a:srgbClr val="6600CC"/>
                          </a:solidFill>
                          <a:latin typeface="Times New Roman" pitchFamily="18" charset="0"/>
                          <a:cs typeface="Times New Roman" pitchFamily="18" charset="0"/>
                        </a:rPr>
                        <a:t>«День театра»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Зарядка. Подвижные игры. Игры по интересам.</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Инструктор по физкультуре</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Игротека «День рождения избушки»</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Дом культуры</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Начальник лагеря</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Кукольный театр « Теремок»</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Музыкальный зал</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 </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Акция «Книжная мастерская» (ремонт книг для малышей)</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Групповая комната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rowSpan="4">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8 –</a:t>
                      </a:r>
                      <a:r>
                        <a:rPr lang="ru-RU" sz="1600" dirty="0" err="1">
                          <a:solidFill>
                            <a:srgbClr val="6600CC"/>
                          </a:solidFill>
                          <a:latin typeface="Times New Roman" pitchFamily="18" charset="0"/>
                          <a:cs typeface="Times New Roman" pitchFamily="18" charset="0"/>
                        </a:rPr>
                        <a:t>й</a:t>
                      </a:r>
                      <a:r>
                        <a:rPr lang="ru-RU" sz="1600" dirty="0">
                          <a:solidFill>
                            <a:srgbClr val="6600CC"/>
                          </a:solidFill>
                          <a:latin typeface="Times New Roman" pitchFamily="18" charset="0"/>
                          <a:cs typeface="Times New Roman" pitchFamily="18" charset="0"/>
                        </a:rPr>
                        <a:t> день</a:t>
                      </a:r>
                    </a:p>
                    <a:p>
                      <a:pPr>
                        <a:lnSpc>
                          <a:spcPct val="115000"/>
                        </a:lnSpc>
                        <a:spcAft>
                          <a:spcPts val="0"/>
                        </a:spcAft>
                      </a:pPr>
                      <a:r>
                        <a:rPr lang="ru-RU" sz="1600" dirty="0">
                          <a:solidFill>
                            <a:srgbClr val="6600CC"/>
                          </a:solidFill>
                          <a:latin typeface="Times New Roman" pitchFamily="18" charset="0"/>
                          <a:cs typeface="Times New Roman" pitchFamily="18" charset="0"/>
                        </a:rPr>
                        <a:t>«День безопасности</a:t>
                      </a:r>
                      <a:r>
                        <a:rPr lang="ru-RU" sz="1600" spc="-150" dirty="0">
                          <a:solidFill>
                            <a:srgbClr val="6600CC"/>
                          </a:solidFill>
                          <a:latin typeface="Times New Roman" pitchFamily="18" charset="0"/>
                          <a:cs typeface="Times New Roman" pitchFamily="18" charset="0"/>
                        </a:rPr>
                        <a:t>»</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Зарядка. Подвижные игры.  Игры по интересам.</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Инструктор по физкультуре</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Встреча с инспектором ГБДД</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Спортивный зал</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Начальник лагеря</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Физкультурное развлечение «Берегись автомобиля»</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Спортивный зал</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marL="457200">
                        <a:spcAft>
                          <a:spcPts val="0"/>
                        </a:spcAft>
                      </a:pPr>
                      <a:r>
                        <a:rPr lang="ru-RU" sz="1600">
                          <a:solidFill>
                            <a:srgbClr val="6600CC"/>
                          </a:solidFill>
                          <a:latin typeface="Times New Roman" pitchFamily="18" charset="0"/>
                          <a:cs typeface="Times New Roman" pitchFamily="18" charset="0"/>
                        </a:rPr>
                        <a:t>Развлечение «Красный, желтый, зеленый»</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Детская библиотека </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Начальник лагеря </a:t>
                      </a:r>
                      <a:endParaRPr lang="ru-RU" sz="1600" dirty="0">
                        <a:solidFill>
                          <a:srgbClr val="6600CC"/>
                        </a:solidFill>
                        <a:latin typeface="Times New Roman" pitchFamily="18" charset="0"/>
                        <a:ea typeface="Calibri"/>
                        <a:cs typeface="Times New Roman" pitchFamily="18" charset="0"/>
                      </a:endParaRPr>
                    </a:p>
                  </a:txBody>
                  <a:tcPr marL="68580" marR="68580" marT="0" marB="0"/>
                </a:tc>
              </a:tr>
            </a:tbl>
          </a:graphicData>
        </a:graphic>
      </p:graphicFrame>
      <p:pic>
        <p:nvPicPr>
          <p:cNvPr id="4" name="Рисунок 3"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4" name="Таблица 3"/>
          <p:cNvGraphicFramePr>
            <a:graphicFrameLocks noGrp="1"/>
          </p:cNvGraphicFramePr>
          <p:nvPr/>
        </p:nvGraphicFramePr>
        <p:xfrm>
          <a:off x="357158" y="357166"/>
          <a:ext cx="8501156" cy="5262880"/>
        </p:xfrm>
        <a:graphic>
          <a:graphicData uri="http://schemas.openxmlformats.org/drawingml/2006/table">
            <a:tbl>
              <a:tblPr firstRow="1" bandRow="1">
                <a:tableStyleId>{C4B1156A-380E-4F78-BDF5-A606A8083BF9}</a:tableStyleId>
              </a:tblPr>
              <a:tblGrid>
                <a:gridCol w="1643106"/>
                <a:gridCol w="2607472"/>
                <a:gridCol w="2125289"/>
                <a:gridCol w="2125289"/>
              </a:tblGrid>
              <a:tr h="370840">
                <a:tc rowSpan="5">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9 – </a:t>
                      </a:r>
                      <a:r>
                        <a:rPr lang="ru-RU" sz="1600" b="0" dirty="0" err="1">
                          <a:solidFill>
                            <a:srgbClr val="6600CC"/>
                          </a:solidFill>
                          <a:latin typeface="Times New Roman" pitchFamily="18" charset="0"/>
                          <a:cs typeface="Times New Roman" pitchFamily="18" charset="0"/>
                        </a:rPr>
                        <a:t>й</a:t>
                      </a:r>
                      <a:r>
                        <a:rPr lang="ru-RU" sz="1600" b="0" dirty="0">
                          <a:solidFill>
                            <a:srgbClr val="6600CC"/>
                          </a:solidFill>
                          <a:latin typeface="Times New Roman" pitchFamily="18" charset="0"/>
                          <a:cs typeface="Times New Roman" pitchFamily="18" charset="0"/>
                        </a:rPr>
                        <a:t> день</a:t>
                      </a:r>
                    </a:p>
                    <a:p>
                      <a:pPr>
                        <a:lnSpc>
                          <a:spcPct val="115000"/>
                        </a:lnSpc>
                        <a:spcAft>
                          <a:spcPts val="0"/>
                        </a:spcAft>
                      </a:pPr>
                      <a:r>
                        <a:rPr lang="ru-RU" sz="1600" b="0" dirty="0">
                          <a:solidFill>
                            <a:srgbClr val="6600CC"/>
                          </a:solidFill>
                          <a:latin typeface="Times New Roman" pitchFamily="18" charset="0"/>
                          <a:cs typeface="Times New Roman" pitchFamily="18" charset="0"/>
                        </a:rPr>
                        <a:t>«Я люблю свою Россию»</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Зарядка. Подвижные игры. Игры по интересам.</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Спортивная площадка</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Инструктор по физкультуре</a:t>
                      </a:r>
                      <a:endParaRPr lang="ru-RU" sz="1600" b="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Рисование «Моя Россия!»</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Групповая комната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 </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Экскурсия в музей</a:t>
                      </a:r>
                    </a:p>
                    <a:p>
                      <a:pPr>
                        <a:lnSpc>
                          <a:spcPct val="115000"/>
                        </a:lnSpc>
                        <a:spcAft>
                          <a:spcPts val="0"/>
                        </a:spcAft>
                      </a:pPr>
                      <a:r>
                        <a:rPr lang="ru-RU" sz="1600" dirty="0">
                          <a:solidFill>
                            <a:srgbClr val="6600CC"/>
                          </a:solidFill>
                          <a:latin typeface="Times New Roman" pitchFamily="18" charset="0"/>
                          <a:cs typeface="Times New Roman" pitchFamily="18" charset="0"/>
                        </a:rPr>
                        <a:t>(выставка к дню Победы)</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Районный музей</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Начальник лагеря</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marL="457200">
                        <a:spcAft>
                          <a:spcPts val="0"/>
                        </a:spcAft>
                      </a:pPr>
                      <a:r>
                        <a:rPr lang="ru-RU" sz="1600" dirty="0">
                          <a:solidFill>
                            <a:srgbClr val="6600CC"/>
                          </a:solidFill>
                          <a:latin typeface="Times New Roman" pitchFamily="18" charset="0"/>
                          <a:cs typeface="Times New Roman" pitchFamily="18" charset="0"/>
                        </a:rPr>
                        <a:t>Оформление газеты «Города России»</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Групповая комната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marL="457200">
                        <a:spcAft>
                          <a:spcPts val="0"/>
                        </a:spcAft>
                      </a:pPr>
                      <a:r>
                        <a:rPr lang="ru-RU" sz="1600" dirty="0">
                          <a:solidFill>
                            <a:srgbClr val="6600CC"/>
                          </a:solidFill>
                          <a:latin typeface="Times New Roman" pitchFamily="18" charset="0"/>
                          <a:cs typeface="Times New Roman" pitchFamily="18" charset="0"/>
                        </a:rPr>
                        <a:t>Экскурсия в музей «Русская изба»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Музей</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rowSpan="3">
                  <a:txBody>
                    <a:bodyPr/>
                    <a:lstStyle/>
                    <a:p>
                      <a:pPr>
                        <a:lnSpc>
                          <a:spcPct val="115000"/>
                        </a:lnSpc>
                        <a:spcAft>
                          <a:spcPts val="0"/>
                        </a:spcAft>
                      </a:pPr>
                      <a:r>
                        <a:rPr lang="ru-RU" sz="1600">
                          <a:solidFill>
                            <a:srgbClr val="6600CC"/>
                          </a:solidFill>
                          <a:latin typeface="Times New Roman" pitchFamily="18" charset="0"/>
                          <a:cs typeface="Times New Roman" pitchFamily="18" charset="0"/>
                        </a:rPr>
                        <a:t>10 – й день</a:t>
                      </a:r>
                    </a:p>
                    <a:p>
                      <a:pPr>
                        <a:lnSpc>
                          <a:spcPct val="115000"/>
                        </a:lnSpc>
                        <a:spcAft>
                          <a:spcPts val="0"/>
                        </a:spcAft>
                      </a:pPr>
                      <a:r>
                        <a:rPr lang="ru-RU" sz="1600">
                          <a:solidFill>
                            <a:srgbClr val="6600CC"/>
                          </a:solidFill>
                          <a:latin typeface="Times New Roman" pitchFamily="18" charset="0"/>
                          <a:cs typeface="Times New Roman" pitchFamily="18" charset="0"/>
                        </a:rPr>
                        <a:t>«День путешественников»</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Зарядка. Подвижные игры.  Игры по интересам.</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Спортивная площадка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Инструктор по физкультуре</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Игра «Проложи маршрут»</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Детская библиотека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Начальник лагеря</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Игры бродилки, лабиринты</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Участок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Воспитатель </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rowSpan="3">
                  <a:txBody>
                    <a:bodyPr/>
                    <a:lstStyle/>
                    <a:p>
                      <a:pPr>
                        <a:lnSpc>
                          <a:spcPct val="115000"/>
                        </a:lnSpc>
                        <a:spcAft>
                          <a:spcPts val="0"/>
                        </a:spcAft>
                      </a:pPr>
                      <a:r>
                        <a:rPr lang="ru-RU" sz="1600">
                          <a:solidFill>
                            <a:srgbClr val="6600CC"/>
                          </a:solidFill>
                          <a:latin typeface="Times New Roman" pitchFamily="18" charset="0"/>
                          <a:cs typeface="Times New Roman" pitchFamily="18" charset="0"/>
                        </a:rPr>
                        <a:t>11-й день</a:t>
                      </a:r>
                    </a:p>
                    <a:p>
                      <a:pPr>
                        <a:lnSpc>
                          <a:spcPct val="115000"/>
                        </a:lnSpc>
                        <a:spcAft>
                          <a:spcPts val="0"/>
                        </a:spcAft>
                      </a:pPr>
                      <a:r>
                        <a:rPr lang="ru-RU" sz="1600">
                          <a:solidFill>
                            <a:srgbClr val="6600CC"/>
                          </a:solidFill>
                          <a:latin typeface="Times New Roman" pitchFamily="18" charset="0"/>
                          <a:cs typeface="Times New Roman" pitchFamily="18" charset="0"/>
                        </a:rPr>
                        <a:t>«Путешествие в страну игр»</a:t>
                      </a:r>
                    </a:p>
                    <a:p>
                      <a:pPr>
                        <a:lnSpc>
                          <a:spcPct val="115000"/>
                        </a:lnSpc>
                        <a:spcAft>
                          <a:spcPts val="0"/>
                        </a:spcAft>
                      </a:pPr>
                      <a:r>
                        <a:rPr lang="ru-RU" sz="1600">
                          <a:solidFill>
                            <a:srgbClr val="6600CC"/>
                          </a:solidFill>
                          <a:latin typeface="Times New Roman" pitchFamily="18" charset="0"/>
                          <a:cs typeface="Times New Roman" pitchFamily="18" charset="0"/>
                        </a:rPr>
                        <a:t> </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Зарядка. Подвижные игры. Игры по интересам.</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Инструктор по физкультуре</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Игровая программа «Путешествуем с музеем»</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Музыкальный зал (работник музея)</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Начальник лагеря</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«Дворовые игры»</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Участок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 </a:t>
                      </a:r>
                      <a:endParaRPr lang="ru-RU" sz="1600" dirty="0">
                        <a:solidFill>
                          <a:srgbClr val="6600CC"/>
                        </a:solidFill>
                        <a:latin typeface="Times New Roman" pitchFamily="18" charset="0"/>
                        <a:ea typeface="Calibri"/>
                        <a:cs typeface="Times New Roman" pitchFamily="18" charset="0"/>
                      </a:endParaRPr>
                    </a:p>
                  </a:txBody>
                  <a:tcPr marL="68580" marR="68580" marT="0" marB="0"/>
                </a:tc>
              </a:tr>
            </a:tbl>
          </a:graphicData>
        </a:graphic>
      </p:graphicFrame>
      <p:pic>
        <p:nvPicPr>
          <p:cNvPr id="5" name="Рисунок 4" descr="https://img0.liveinternet.ru/images/attach/d/1/131/839/131839992_2215d689cb55.png"/>
          <p:cNvPicPr/>
          <p:nvPr/>
        </p:nvPicPr>
        <p:blipFill>
          <a:blip r:embed="rId3" cstate="print"/>
          <a:srcRect/>
          <a:stretch>
            <a:fillRect/>
          </a:stretch>
        </p:blipFill>
        <p:spPr bwMode="auto">
          <a:xfrm>
            <a:off x="214282" y="5143512"/>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5" name="Таблица 4"/>
          <p:cNvGraphicFramePr>
            <a:graphicFrameLocks noGrp="1"/>
          </p:cNvGraphicFramePr>
          <p:nvPr/>
        </p:nvGraphicFramePr>
        <p:xfrm>
          <a:off x="285720" y="214290"/>
          <a:ext cx="8501156" cy="6264352"/>
        </p:xfrm>
        <a:graphic>
          <a:graphicData uri="http://schemas.openxmlformats.org/drawingml/2006/table">
            <a:tbl>
              <a:tblPr firstRow="1" bandRow="1">
                <a:tableStyleId>{C4B1156A-380E-4F78-BDF5-A606A8083BF9}</a:tableStyleId>
              </a:tblPr>
              <a:tblGrid>
                <a:gridCol w="1643106"/>
                <a:gridCol w="2607472"/>
                <a:gridCol w="2125289"/>
                <a:gridCol w="2125289"/>
              </a:tblGrid>
              <a:tr h="607784">
                <a:tc rowSpan="3">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12 – </a:t>
                      </a:r>
                      <a:r>
                        <a:rPr lang="ru-RU" sz="1600" b="0" dirty="0" err="1">
                          <a:solidFill>
                            <a:srgbClr val="6600CC"/>
                          </a:solidFill>
                          <a:latin typeface="Times New Roman" pitchFamily="18" charset="0"/>
                          <a:cs typeface="Times New Roman" pitchFamily="18" charset="0"/>
                        </a:rPr>
                        <a:t>й</a:t>
                      </a:r>
                      <a:r>
                        <a:rPr lang="ru-RU" sz="1600" b="0" dirty="0">
                          <a:solidFill>
                            <a:srgbClr val="6600CC"/>
                          </a:solidFill>
                          <a:latin typeface="Times New Roman" pitchFamily="18" charset="0"/>
                          <a:cs typeface="Times New Roman" pitchFamily="18" charset="0"/>
                        </a:rPr>
                        <a:t> день</a:t>
                      </a:r>
                    </a:p>
                    <a:p>
                      <a:pPr>
                        <a:lnSpc>
                          <a:spcPct val="115000"/>
                        </a:lnSpc>
                        <a:spcAft>
                          <a:spcPts val="0"/>
                        </a:spcAft>
                      </a:pPr>
                      <a:r>
                        <a:rPr lang="ru-RU" sz="1600" b="0" dirty="0">
                          <a:solidFill>
                            <a:srgbClr val="6600CC"/>
                          </a:solidFill>
                          <a:latin typeface="Times New Roman" pitchFamily="18" charset="0"/>
                          <a:cs typeface="Times New Roman" pitchFamily="18" charset="0"/>
                        </a:rPr>
                        <a:t>«День музыки»</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Зарядка. Подвижные игры. Игры по интересам.</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Спортивная площадка</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Инструктор по физкультуре</a:t>
                      </a:r>
                      <a:endParaRPr lang="ru-RU" sz="1600" b="0" dirty="0">
                        <a:solidFill>
                          <a:srgbClr val="6600CC"/>
                        </a:solidFill>
                        <a:latin typeface="Times New Roman" pitchFamily="18" charset="0"/>
                        <a:ea typeface="Calibri"/>
                        <a:cs typeface="Times New Roman" pitchFamily="18" charset="0"/>
                      </a:endParaRPr>
                    </a:p>
                  </a:txBody>
                  <a:tcPr marL="68580" marR="68580" marT="0" marB="0"/>
                </a:tc>
              </a:tr>
              <a:tr h="607784">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Игротека «В гостях у матрешки»</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Дом культуры</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Начальник лагеря</a:t>
                      </a:r>
                      <a:endParaRPr lang="ru-RU" sz="1600">
                        <a:solidFill>
                          <a:srgbClr val="6600CC"/>
                        </a:solidFill>
                        <a:latin typeface="Times New Roman" pitchFamily="18" charset="0"/>
                        <a:ea typeface="Calibri"/>
                        <a:cs typeface="Times New Roman" pitchFamily="18" charset="0"/>
                      </a:endParaRPr>
                    </a:p>
                  </a:txBody>
                  <a:tcPr marL="68580" marR="68580" marT="0" marB="0"/>
                </a:tc>
              </a:tr>
              <a:tr h="607784">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Музыкальное развлечение «Угадай мелодию»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Музыкальный зал</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 Музыкальный руководитель</a:t>
                      </a:r>
                      <a:endParaRPr lang="ru-RU" sz="1600">
                        <a:solidFill>
                          <a:srgbClr val="6600CC"/>
                        </a:solidFill>
                        <a:latin typeface="Times New Roman" pitchFamily="18" charset="0"/>
                        <a:ea typeface="Calibri"/>
                        <a:cs typeface="Times New Roman" pitchFamily="18" charset="0"/>
                      </a:endParaRPr>
                    </a:p>
                  </a:txBody>
                  <a:tcPr marL="68580" marR="68580" marT="0" marB="0"/>
                </a:tc>
              </a:tr>
              <a:tr h="607784">
                <a:tc rowSpan="4">
                  <a:txBody>
                    <a:bodyPr/>
                    <a:lstStyle/>
                    <a:p>
                      <a:pPr>
                        <a:lnSpc>
                          <a:spcPct val="115000"/>
                        </a:lnSpc>
                        <a:spcAft>
                          <a:spcPts val="0"/>
                        </a:spcAft>
                      </a:pPr>
                      <a:r>
                        <a:rPr lang="ru-RU" sz="1600">
                          <a:solidFill>
                            <a:srgbClr val="6600CC"/>
                          </a:solidFill>
                          <a:latin typeface="Times New Roman" pitchFamily="18" charset="0"/>
                          <a:cs typeface="Times New Roman" pitchFamily="18" charset="0"/>
                        </a:rPr>
                        <a:t>13- й день</a:t>
                      </a:r>
                    </a:p>
                    <a:p>
                      <a:pPr>
                        <a:lnSpc>
                          <a:spcPct val="115000"/>
                        </a:lnSpc>
                        <a:spcAft>
                          <a:spcPts val="0"/>
                        </a:spcAft>
                      </a:pPr>
                      <a:r>
                        <a:rPr lang="ru-RU" sz="1600">
                          <a:solidFill>
                            <a:srgbClr val="6600CC"/>
                          </a:solidFill>
                          <a:latin typeface="Times New Roman" pitchFamily="18" charset="0"/>
                          <a:cs typeface="Times New Roman" pitchFamily="18" charset="0"/>
                        </a:rPr>
                        <a:t>«Бал цветов»</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Зарядка. Подвижные игры.  Игры по интересам.</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Спортивная площадка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Инструктор по физкультуре</a:t>
                      </a:r>
                      <a:endParaRPr lang="ru-RU" sz="1600">
                        <a:solidFill>
                          <a:srgbClr val="6600CC"/>
                        </a:solidFill>
                        <a:latin typeface="Times New Roman" pitchFamily="18" charset="0"/>
                        <a:ea typeface="Calibri"/>
                        <a:cs typeface="Times New Roman" pitchFamily="18" charset="0"/>
                      </a:endParaRPr>
                    </a:p>
                  </a:txBody>
                  <a:tcPr marL="68580" marR="68580" marT="0" marB="0"/>
                </a:tc>
              </a:tr>
              <a:tr h="607784">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 мире цветов» </a:t>
                      </a:r>
                    </a:p>
                    <a:p>
                      <a:pPr>
                        <a:lnSpc>
                          <a:spcPct val="115000"/>
                        </a:lnSpc>
                        <a:spcAft>
                          <a:spcPts val="0"/>
                        </a:spcAft>
                      </a:pPr>
                      <a:r>
                        <a:rPr lang="ru-RU" sz="1600" dirty="0">
                          <a:solidFill>
                            <a:srgbClr val="6600CC"/>
                          </a:solidFill>
                          <a:latin typeface="Times New Roman" pitchFamily="18" charset="0"/>
                          <a:cs typeface="Times New Roman" pitchFamily="18" charset="0"/>
                        </a:rPr>
                        <a:t>(Презентация)</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Групповая комната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 </a:t>
                      </a:r>
                      <a:endParaRPr lang="ru-RU" sz="1600">
                        <a:solidFill>
                          <a:srgbClr val="6600CC"/>
                        </a:solidFill>
                        <a:latin typeface="Times New Roman" pitchFamily="18" charset="0"/>
                        <a:ea typeface="Calibri"/>
                        <a:cs typeface="Times New Roman" pitchFamily="18" charset="0"/>
                      </a:endParaRPr>
                    </a:p>
                  </a:txBody>
                  <a:tcPr marL="68580" marR="68580" marT="0" marB="0"/>
                </a:tc>
              </a:tr>
              <a:tr h="459298">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Развлечение «Праздник цветов»</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 </a:t>
                      </a:r>
                      <a:endParaRPr lang="ru-RU" sz="1600">
                        <a:solidFill>
                          <a:srgbClr val="6600CC"/>
                        </a:solidFill>
                        <a:latin typeface="Times New Roman" pitchFamily="18" charset="0"/>
                        <a:ea typeface="Calibri"/>
                        <a:cs typeface="Times New Roman" pitchFamily="18" charset="0"/>
                      </a:endParaRPr>
                    </a:p>
                  </a:txBody>
                  <a:tcPr marL="68580" marR="68580" marT="0" marB="0"/>
                </a:tc>
              </a:tr>
              <a:tr h="607784">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Мастерская Лета «Цветочная страна» (изготовление цветов)</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Групповая комната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 </a:t>
                      </a:r>
                      <a:endParaRPr lang="ru-RU" sz="1600">
                        <a:solidFill>
                          <a:srgbClr val="6600CC"/>
                        </a:solidFill>
                        <a:latin typeface="Times New Roman" pitchFamily="18" charset="0"/>
                        <a:ea typeface="Calibri"/>
                        <a:cs typeface="Times New Roman" pitchFamily="18" charset="0"/>
                      </a:endParaRPr>
                    </a:p>
                  </a:txBody>
                  <a:tcPr marL="68580" marR="68580" marT="0" marB="0"/>
                </a:tc>
              </a:tr>
              <a:tr h="607784">
                <a:tc rowSpan="3">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14 – </a:t>
                      </a:r>
                      <a:r>
                        <a:rPr lang="ru-RU" sz="1600" dirty="0" err="1">
                          <a:solidFill>
                            <a:srgbClr val="6600CC"/>
                          </a:solidFill>
                          <a:latin typeface="Times New Roman" pitchFamily="18" charset="0"/>
                          <a:cs typeface="Times New Roman" pitchFamily="18" charset="0"/>
                        </a:rPr>
                        <a:t>й</a:t>
                      </a:r>
                      <a:r>
                        <a:rPr lang="ru-RU" sz="1600" dirty="0">
                          <a:solidFill>
                            <a:srgbClr val="6600CC"/>
                          </a:solidFill>
                          <a:latin typeface="Times New Roman" pitchFamily="18" charset="0"/>
                          <a:cs typeface="Times New Roman" pitchFamily="18" charset="0"/>
                        </a:rPr>
                        <a:t> день</a:t>
                      </a:r>
                    </a:p>
                    <a:p>
                      <a:pPr>
                        <a:lnSpc>
                          <a:spcPct val="115000"/>
                        </a:lnSpc>
                        <a:spcAft>
                          <a:spcPts val="0"/>
                        </a:spcAft>
                      </a:pPr>
                      <a:r>
                        <a:rPr lang="ru-RU" sz="1600" dirty="0">
                          <a:solidFill>
                            <a:srgbClr val="6600CC"/>
                          </a:solidFill>
                          <a:latin typeface="Times New Roman" pitchFamily="18" charset="0"/>
                          <a:cs typeface="Times New Roman" pitchFamily="18" charset="0"/>
                        </a:rPr>
                        <a:t>«День спорта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Зарядка. Подвижные игры. Игры по интересам.</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Инструктор по физкультуре</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607784">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Развлечение «Мы - спорсмены»</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Инструктор по физкультуре</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607784">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 Спортивные игры, шашечный турнир </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Стадион</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bl>
          </a:graphicData>
        </a:graphic>
      </p:graphicFrame>
      <p:pic>
        <p:nvPicPr>
          <p:cNvPr id="4" name="Рисунок 3"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4" name="Таблица 3"/>
          <p:cNvGraphicFramePr>
            <a:graphicFrameLocks noGrp="1"/>
          </p:cNvGraphicFramePr>
          <p:nvPr/>
        </p:nvGraphicFramePr>
        <p:xfrm>
          <a:off x="357158" y="285728"/>
          <a:ext cx="8501156" cy="5218176"/>
        </p:xfrm>
        <a:graphic>
          <a:graphicData uri="http://schemas.openxmlformats.org/drawingml/2006/table">
            <a:tbl>
              <a:tblPr firstRow="1" bandRow="1">
                <a:tableStyleId>{C4B1156A-380E-4F78-BDF5-A606A8083BF9}</a:tableStyleId>
              </a:tblPr>
              <a:tblGrid>
                <a:gridCol w="1643106"/>
                <a:gridCol w="2607472"/>
                <a:gridCol w="2125289"/>
                <a:gridCol w="2125289"/>
              </a:tblGrid>
              <a:tr h="370840">
                <a:tc rowSpan="4">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15 – </a:t>
                      </a:r>
                      <a:r>
                        <a:rPr lang="ru-RU" sz="1600" b="0" dirty="0" err="1">
                          <a:solidFill>
                            <a:srgbClr val="6600CC"/>
                          </a:solidFill>
                          <a:latin typeface="Times New Roman" pitchFamily="18" charset="0"/>
                          <a:cs typeface="Times New Roman" pitchFamily="18" charset="0"/>
                        </a:rPr>
                        <a:t>й</a:t>
                      </a:r>
                      <a:r>
                        <a:rPr lang="ru-RU" sz="1600" b="0" dirty="0">
                          <a:solidFill>
                            <a:srgbClr val="6600CC"/>
                          </a:solidFill>
                          <a:latin typeface="Times New Roman" pitchFamily="18" charset="0"/>
                          <a:cs typeface="Times New Roman" pitchFamily="18" charset="0"/>
                        </a:rPr>
                        <a:t> день</a:t>
                      </a:r>
                    </a:p>
                    <a:p>
                      <a:pPr>
                        <a:lnSpc>
                          <a:spcPct val="115000"/>
                        </a:lnSpc>
                        <a:spcAft>
                          <a:spcPts val="0"/>
                        </a:spcAft>
                      </a:pPr>
                      <a:r>
                        <a:rPr lang="ru-RU" sz="1600" b="0" dirty="0">
                          <a:solidFill>
                            <a:srgbClr val="6600CC"/>
                          </a:solidFill>
                          <a:latin typeface="Times New Roman" pitchFamily="18" charset="0"/>
                          <a:cs typeface="Times New Roman" pitchFamily="18" charset="0"/>
                        </a:rPr>
                        <a:t>«</a:t>
                      </a:r>
                      <a:r>
                        <a:rPr lang="ru-RU" sz="1600" b="0" spc="-50" dirty="0">
                          <a:solidFill>
                            <a:srgbClr val="6600CC"/>
                          </a:solidFill>
                          <a:latin typeface="Times New Roman" pitchFamily="18" charset="0"/>
                          <a:cs typeface="Times New Roman" pitchFamily="18" charset="0"/>
                        </a:rPr>
                        <a:t>Зеленый день»</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Зарядка. Подвижные игры. Игры по интересам.</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Спортивная площадка</a:t>
                      </a:r>
                      <a:endParaRPr lang="ru-RU" sz="16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b="0" dirty="0">
                          <a:solidFill>
                            <a:srgbClr val="6600CC"/>
                          </a:solidFill>
                          <a:latin typeface="Times New Roman" pitchFamily="18" charset="0"/>
                          <a:cs typeface="Times New Roman" pitchFamily="18" charset="0"/>
                        </a:rPr>
                        <a:t>Инструктор по физкультуре</a:t>
                      </a:r>
                      <a:endParaRPr lang="ru-RU" sz="1600" b="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Развлечение «Встреча с дедушкой  Ау»</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Спортивная площадка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 </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Путешествие по экологической тропе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Парк </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 </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Акция  «Чистая площадка» (Сбор мусора на детской площадке в парке)</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Парк</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Воспитатели</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rowSpan="4">
                  <a:txBody>
                    <a:bodyPr/>
                    <a:lstStyle/>
                    <a:p>
                      <a:pPr>
                        <a:lnSpc>
                          <a:spcPct val="115000"/>
                        </a:lnSpc>
                        <a:spcAft>
                          <a:spcPts val="0"/>
                        </a:spcAft>
                      </a:pPr>
                      <a:r>
                        <a:rPr lang="ru-RU" sz="1600">
                          <a:solidFill>
                            <a:srgbClr val="6600CC"/>
                          </a:solidFill>
                          <a:latin typeface="Times New Roman" pitchFamily="18" charset="0"/>
                          <a:cs typeface="Times New Roman" pitchFamily="18" charset="0"/>
                        </a:rPr>
                        <a:t>16 – й день</a:t>
                      </a:r>
                    </a:p>
                    <a:p>
                      <a:pPr>
                        <a:lnSpc>
                          <a:spcPct val="115000"/>
                        </a:lnSpc>
                        <a:spcAft>
                          <a:spcPts val="0"/>
                        </a:spcAft>
                      </a:pPr>
                      <a:r>
                        <a:rPr lang="ru-RU" sz="1600">
                          <a:solidFill>
                            <a:srgbClr val="6600CC"/>
                          </a:solidFill>
                          <a:latin typeface="Times New Roman" pitchFamily="18" charset="0"/>
                          <a:cs typeface="Times New Roman" pitchFamily="18" charset="0"/>
                        </a:rPr>
                        <a:t>«День чистюль»</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Зарядка. Подвижные игры.  Игры по интересам.</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Спортивная площадка</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Инструктор по физкультуре</a:t>
                      </a:r>
                      <a:endParaRPr lang="ru-RU" sz="16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marL="457200">
                        <a:spcAft>
                          <a:spcPts val="0"/>
                        </a:spcAft>
                      </a:pPr>
                      <a:r>
                        <a:rPr lang="ru-RU" sz="1600">
                          <a:solidFill>
                            <a:srgbClr val="6600CC"/>
                          </a:solidFill>
                          <a:latin typeface="Times New Roman" pitchFamily="18" charset="0"/>
                          <a:cs typeface="Times New Roman" pitchFamily="18" charset="0"/>
                        </a:rPr>
                        <a:t>Развлечение «Не здесь ли живет гражданин Неумейка»</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Музыкальный зал</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Игровая программа</a:t>
                      </a:r>
                    </a:p>
                    <a:p>
                      <a:pPr>
                        <a:lnSpc>
                          <a:spcPct val="115000"/>
                        </a:lnSpc>
                        <a:spcAft>
                          <a:spcPts val="0"/>
                        </a:spcAft>
                      </a:pPr>
                      <a:r>
                        <a:rPr lang="ru-RU" sz="1600">
                          <a:solidFill>
                            <a:srgbClr val="6600CC"/>
                          </a:solidFill>
                          <a:latin typeface="Times New Roman" pitchFamily="18" charset="0"/>
                          <a:cs typeface="Times New Roman" pitchFamily="18" charset="0"/>
                        </a:rPr>
                        <a:t>«Солдатушки-бравы ребятушки»</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Районный музей</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Начальник лагеря</a:t>
                      </a:r>
                      <a:endParaRPr lang="ru-RU" sz="16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600">
                          <a:solidFill>
                            <a:srgbClr val="6600CC"/>
                          </a:solidFill>
                          <a:latin typeface="Times New Roman" pitchFamily="18" charset="0"/>
                          <a:cs typeface="Times New Roman" pitchFamily="18" charset="0"/>
                        </a:rPr>
                        <a:t>Загадки и отгадки о предметах гигиены</a:t>
                      </a:r>
                      <a:endParaRPr lang="ru-RU" sz="16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Участок </a:t>
                      </a:r>
                      <a:endParaRPr lang="ru-RU" sz="16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600" dirty="0">
                          <a:solidFill>
                            <a:srgbClr val="6600CC"/>
                          </a:solidFill>
                          <a:latin typeface="Times New Roman" pitchFamily="18" charset="0"/>
                          <a:cs typeface="Times New Roman" pitchFamily="18" charset="0"/>
                        </a:rPr>
                        <a:t>Воспитатели</a:t>
                      </a:r>
                      <a:endParaRPr lang="ru-RU" sz="1600" dirty="0">
                        <a:solidFill>
                          <a:srgbClr val="6600CC"/>
                        </a:solidFill>
                        <a:latin typeface="Times New Roman" pitchFamily="18" charset="0"/>
                        <a:ea typeface="Calibri"/>
                        <a:cs typeface="Times New Roman" pitchFamily="18" charset="0"/>
                      </a:endParaRPr>
                    </a:p>
                  </a:txBody>
                  <a:tcPr marL="68580" marR="68580" marT="0" marB="0"/>
                </a:tc>
              </a:tr>
            </a:tbl>
          </a:graphicData>
        </a:graphic>
      </p:graphicFrame>
      <p:pic>
        <p:nvPicPr>
          <p:cNvPr id="5" name="Рисунок 4" descr="https://img0.liveinternet.ru/images/attach/d/1/131/839/131839992_2215d689cb55.png"/>
          <p:cNvPicPr/>
          <p:nvPr/>
        </p:nvPicPr>
        <p:blipFill>
          <a:blip r:embed="rId3" cstate="print"/>
          <a:srcRect/>
          <a:stretch>
            <a:fillRect/>
          </a:stretch>
        </p:blipFill>
        <p:spPr bwMode="auto">
          <a:xfrm>
            <a:off x="428596" y="4857760"/>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Рисунок 3"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graphicFrame>
        <p:nvGraphicFramePr>
          <p:cNvPr id="5" name="Таблица 4"/>
          <p:cNvGraphicFramePr>
            <a:graphicFrameLocks noGrp="1"/>
          </p:cNvGraphicFramePr>
          <p:nvPr/>
        </p:nvGraphicFramePr>
        <p:xfrm>
          <a:off x="357158" y="357166"/>
          <a:ext cx="8501156" cy="4904740"/>
        </p:xfrm>
        <a:graphic>
          <a:graphicData uri="http://schemas.openxmlformats.org/drawingml/2006/table">
            <a:tbl>
              <a:tblPr firstRow="1" bandRow="1">
                <a:tableStyleId>{C4B1156A-380E-4F78-BDF5-A606A8083BF9}</a:tableStyleId>
              </a:tblPr>
              <a:tblGrid>
                <a:gridCol w="1643106"/>
                <a:gridCol w="2607472"/>
                <a:gridCol w="2125289"/>
                <a:gridCol w="2125289"/>
              </a:tblGrid>
              <a:tr h="370840">
                <a:tc rowSpan="5">
                  <a:txBody>
                    <a:bodyPr/>
                    <a:lstStyle/>
                    <a:p>
                      <a:pPr>
                        <a:lnSpc>
                          <a:spcPct val="115000"/>
                        </a:lnSpc>
                        <a:spcAft>
                          <a:spcPts val="0"/>
                        </a:spcAft>
                      </a:pPr>
                      <a:r>
                        <a:rPr lang="ru-RU" sz="1400" b="0" dirty="0">
                          <a:solidFill>
                            <a:srgbClr val="6600CC"/>
                          </a:solidFill>
                          <a:latin typeface="Times New Roman" pitchFamily="18" charset="0"/>
                          <a:cs typeface="Times New Roman" pitchFamily="18" charset="0"/>
                        </a:rPr>
                        <a:t>17 – </a:t>
                      </a:r>
                      <a:r>
                        <a:rPr lang="ru-RU" sz="1400" b="0" dirty="0" err="1">
                          <a:solidFill>
                            <a:srgbClr val="6600CC"/>
                          </a:solidFill>
                          <a:latin typeface="Times New Roman" pitchFamily="18" charset="0"/>
                          <a:cs typeface="Times New Roman" pitchFamily="18" charset="0"/>
                        </a:rPr>
                        <a:t>й</a:t>
                      </a:r>
                      <a:r>
                        <a:rPr lang="ru-RU" sz="1400" b="0" dirty="0">
                          <a:solidFill>
                            <a:srgbClr val="6600CC"/>
                          </a:solidFill>
                          <a:latin typeface="Times New Roman" pitchFamily="18" charset="0"/>
                          <a:cs typeface="Times New Roman" pitchFamily="18" charset="0"/>
                        </a:rPr>
                        <a:t> день</a:t>
                      </a:r>
                      <a:endParaRPr lang="ru-RU" sz="1100" b="0" dirty="0">
                        <a:solidFill>
                          <a:srgbClr val="6600CC"/>
                        </a:solidFill>
                        <a:latin typeface="Times New Roman" pitchFamily="18" charset="0"/>
                        <a:cs typeface="Times New Roman" pitchFamily="18" charset="0"/>
                      </a:endParaRPr>
                    </a:p>
                    <a:p>
                      <a:pPr>
                        <a:lnSpc>
                          <a:spcPct val="115000"/>
                        </a:lnSpc>
                        <a:spcAft>
                          <a:spcPts val="0"/>
                        </a:spcAft>
                      </a:pPr>
                      <a:r>
                        <a:rPr lang="ru-RU" sz="1400" b="0" dirty="0">
                          <a:solidFill>
                            <a:srgbClr val="6600CC"/>
                          </a:solidFill>
                          <a:latin typeface="Times New Roman" pitchFamily="18" charset="0"/>
                          <a:cs typeface="Times New Roman" pitchFamily="18" charset="0"/>
                        </a:rPr>
                        <a:t>«В гости к сказке»</a:t>
                      </a:r>
                      <a:endParaRPr lang="ru-RU" sz="11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b="0" dirty="0">
                          <a:solidFill>
                            <a:srgbClr val="6600CC"/>
                          </a:solidFill>
                          <a:latin typeface="Times New Roman" pitchFamily="18" charset="0"/>
                          <a:cs typeface="Times New Roman" pitchFamily="18" charset="0"/>
                        </a:rPr>
                        <a:t>Зарядка. Подвижные игры.  Игры по интересам.</a:t>
                      </a:r>
                      <a:endParaRPr lang="ru-RU" sz="11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b="0" dirty="0">
                          <a:solidFill>
                            <a:srgbClr val="6600CC"/>
                          </a:solidFill>
                          <a:latin typeface="Times New Roman" pitchFamily="18" charset="0"/>
                          <a:cs typeface="Times New Roman" pitchFamily="18" charset="0"/>
                        </a:rPr>
                        <a:t>Спортивная площадка</a:t>
                      </a:r>
                      <a:endParaRPr lang="ru-RU" sz="1100" b="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b="0" dirty="0">
                          <a:solidFill>
                            <a:srgbClr val="6600CC"/>
                          </a:solidFill>
                          <a:latin typeface="Times New Roman" pitchFamily="18" charset="0"/>
                          <a:cs typeface="Times New Roman" pitchFamily="18" charset="0"/>
                        </a:rPr>
                        <a:t>Инструктор по физкультуре</a:t>
                      </a:r>
                      <a:endParaRPr lang="ru-RU" sz="1100" b="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Игротека  «Прыг-скок»</a:t>
                      </a:r>
                      <a:endParaRPr lang="ru-RU" sz="11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Дом культуры</a:t>
                      </a:r>
                      <a:endParaRPr lang="ru-RU" sz="11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Начальник лагеря</a:t>
                      </a:r>
                      <a:endParaRPr lang="ru-RU" sz="11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400" dirty="0">
                          <a:solidFill>
                            <a:srgbClr val="6600CC"/>
                          </a:solidFill>
                          <a:latin typeface="Times New Roman" pitchFamily="18" charset="0"/>
                          <a:cs typeface="Times New Roman" pitchFamily="18" charset="0"/>
                        </a:rPr>
                        <a:t>Викторина по русским народным сказкам  «Там, на неведомых  дорожках»</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Групповая комната</a:t>
                      </a:r>
                      <a:endParaRPr lang="ru-RU" sz="11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Воспитатели</a:t>
                      </a:r>
                      <a:endParaRPr lang="ru-RU" sz="11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400" dirty="0">
                          <a:solidFill>
                            <a:srgbClr val="6600CC"/>
                          </a:solidFill>
                          <a:latin typeface="Times New Roman" pitchFamily="18" charset="0"/>
                          <a:cs typeface="Times New Roman" pitchFamily="18" charset="0"/>
                        </a:rPr>
                        <a:t>Творческая  мастерская  (изготовление   сказочных героев для малышей)</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Участок </a:t>
                      </a:r>
                      <a:endParaRPr lang="ru-RU" sz="11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Воспитатели </a:t>
                      </a:r>
                      <a:endParaRPr lang="ru-RU" sz="11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400" dirty="0">
                          <a:solidFill>
                            <a:srgbClr val="6600CC"/>
                          </a:solidFill>
                          <a:latin typeface="Times New Roman" pitchFamily="18" charset="0"/>
                          <a:cs typeface="Times New Roman" pitchFamily="18" charset="0"/>
                        </a:rPr>
                        <a:t>Посещение мини-музея «Здравствуй сказка»</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Территория ДОУ</a:t>
                      </a:r>
                      <a:endParaRPr lang="ru-RU" sz="11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Воспитаели</a:t>
                      </a:r>
                      <a:endParaRPr lang="ru-RU" sz="1100">
                        <a:solidFill>
                          <a:srgbClr val="6600CC"/>
                        </a:solidFill>
                        <a:latin typeface="Times New Roman" pitchFamily="18" charset="0"/>
                        <a:ea typeface="Calibri"/>
                        <a:cs typeface="Times New Roman" pitchFamily="18" charset="0"/>
                      </a:endParaRPr>
                    </a:p>
                  </a:txBody>
                  <a:tcPr marL="68580" marR="68580" marT="0" marB="0"/>
                </a:tc>
              </a:tr>
              <a:tr h="370840">
                <a:tc rowSpan="3">
                  <a:txBody>
                    <a:bodyPr/>
                    <a:lstStyle/>
                    <a:p>
                      <a:pPr>
                        <a:lnSpc>
                          <a:spcPct val="115000"/>
                        </a:lnSpc>
                        <a:spcAft>
                          <a:spcPts val="0"/>
                        </a:spcAft>
                      </a:pPr>
                      <a:r>
                        <a:rPr lang="ru-RU" sz="1400">
                          <a:solidFill>
                            <a:srgbClr val="6600CC"/>
                          </a:solidFill>
                          <a:latin typeface="Times New Roman" pitchFamily="18" charset="0"/>
                          <a:cs typeface="Times New Roman" pitchFamily="18" charset="0"/>
                        </a:rPr>
                        <a:t>18 – й день </a:t>
                      </a:r>
                      <a:endParaRPr lang="ru-RU" sz="1100">
                        <a:solidFill>
                          <a:srgbClr val="6600CC"/>
                        </a:solidFill>
                        <a:latin typeface="Times New Roman" pitchFamily="18" charset="0"/>
                        <a:cs typeface="Times New Roman" pitchFamily="18" charset="0"/>
                      </a:endParaRPr>
                    </a:p>
                    <a:p>
                      <a:pPr>
                        <a:lnSpc>
                          <a:spcPct val="115000"/>
                        </a:lnSpc>
                        <a:spcAft>
                          <a:spcPts val="0"/>
                        </a:spcAft>
                      </a:pPr>
                      <a:r>
                        <a:rPr lang="ru-RU" sz="1400">
                          <a:solidFill>
                            <a:srgbClr val="6600CC"/>
                          </a:solidFill>
                          <a:latin typeface="Times New Roman" pitchFamily="18" charset="0"/>
                          <a:cs typeface="Times New Roman" pitchFamily="18" charset="0"/>
                        </a:rPr>
                        <a:t>Закрытие лагеря «Дружба крепкая»</a:t>
                      </a:r>
                      <a:endParaRPr lang="ru-RU" sz="11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dirty="0">
                          <a:solidFill>
                            <a:srgbClr val="6600CC"/>
                          </a:solidFill>
                          <a:latin typeface="Times New Roman" pitchFamily="18" charset="0"/>
                          <a:cs typeface="Times New Roman" pitchFamily="18" charset="0"/>
                        </a:rPr>
                        <a:t>Зарядка. Подвижные игры. Игры по интересам.</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Спортивная площадка</a:t>
                      </a:r>
                      <a:endParaRPr lang="ru-RU" sz="11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Инструктор по физкультуре</a:t>
                      </a:r>
                      <a:endParaRPr lang="ru-RU" sz="110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marL="457200">
                        <a:spcAft>
                          <a:spcPts val="0"/>
                        </a:spcAft>
                      </a:pPr>
                      <a:r>
                        <a:rPr lang="ru-RU" sz="1400" dirty="0">
                          <a:solidFill>
                            <a:srgbClr val="6600CC"/>
                          </a:solidFill>
                          <a:latin typeface="Times New Roman" pitchFamily="18" charset="0"/>
                          <a:cs typeface="Times New Roman" pitchFamily="18" charset="0"/>
                        </a:rPr>
                        <a:t>Физкультурный досуг «Праздник друзей» Разрисовывание воздушных шаров.</a:t>
                      </a:r>
                      <a:endParaRPr lang="ru-RU" sz="12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dirty="0">
                          <a:solidFill>
                            <a:srgbClr val="6600CC"/>
                          </a:solidFill>
                          <a:latin typeface="Times New Roman" pitchFamily="18" charset="0"/>
                          <a:cs typeface="Times New Roman" pitchFamily="18" charset="0"/>
                        </a:rPr>
                        <a:t>Спортивная площадка</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dirty="0">
                          <a:solidFill>
                            <a:srgbClr val="6600CC"/>
                          </a:solidFill>
                          <a:latin typeface="Times New Roman" pitchFamily="18" charset="0"/>
                          <a:cs typeface="Times New Roman" pitchFamily="18" charset="0"/>
                        </a:rPr>
                        <a:t>Воспитатели</a:t>
                      </a:r>
                      <a:endParaRPr lang="ru-RU" sz="1100" dirty="0">
                        <a:solidFill>
                          <a:srgbClr val="6600CC"/>
                        </a:solidFill>
                        <a:latin typeface="Times New Roman" pitchFamily="18" charset="0"/>
                        <a:ea typeface="Calibri"/>
                        <a:cs typeface="Times New Roman" pitchFamily="18" charset="0"/>
                      </a:endParaRPr>
                    </a:p>
                  </a:txBody>
                  <a:tcPr marL="68580" marR="68580" marT="0" marB="0"/>
                </a:tc>
              </a:tr>
              <a:tr h="370840">
                <a:tc vMerge="1">
                  <a:txBody>
                    <a:bodyPr/>
                    <a:lstStyle/>
                    <a:p>
                      <a:endParaRPr lang="ru-RU"/>
                    </a:p>
                  </a:txBody>
                  <a:tcPr/>
                </a:tc>
                <a:tc>
                  <a:txBody>
                    <a:bodyPr/>
                    <a:lstStyle/>
                    <a:p>
                      <a:pPr>
                        <a:lnSpc>
                          <a:spcPct val="115000"/>
                        </a:lnSpc>
                        <a:spcAft>
                          <a:spcPts val="0"/>
                        </a:spcAft>
                      </a:pPr>
                      <a:r>
                        <a:rPr lang="ru-RU" sz="1400">
                          <a:solidFill>
                            <a:srgbClr val="6600CC"/>
                          </a:solidFill>
                          <a:latin typeface="Times New Roman" pitchFamily="18" charset="0"/>
                          <a:cs typeface="Times New Roman" pitchFamily="18" charset="0"/>
                        </a:rPr>
                        <a:t>Итоговая линейка, подведение итогов, беспроигрышная лотерея</a:t>
                      </a:r>
                      <a:endParaRPr lang="ru-RU" sz="11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dirty="0">
                          <a:solidFill>
                            <a:srgbClr val="6600CC"/>
                          </a:solidFill>
                          <a:latin typeface="Times New Roman" pitchFamily="18" charset="0"/>
                          <a:cs typeface="Times New Roman" pitchFamily="18" charset="0"/>
                        </a:rPr>
                        <a:t>Участок </a:t>
                      </a:r>
                      <a:endParaRPr lang="ru-RU" sz="11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1400" dirty="0">
                          <a:solidFill>
                            <a:srgbClr val="6600CC"/>
                          </a:solidFill>
                          <a:latin typeface="Times New Roman" pitchFamily="18" charset="0"/>
                          <a:cs typeface="Times New Roman" pitchFamily="18" charset="0"/>
                        </a:rPr>
                        <a:t>Воспитатели </a:t>
                      </a:r>
                      <a:endParaRPr lang="ru-RU" sz="1100" dirty="0">
                        <a:solidFill>
                          <a:srgbClr val="6600CC"/>
                        </a:solidFill>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5" name="Рисунок 4" descr="https://img0.liveinternet.ru/images/attach/d/1/131/839/131839992_2215d689cb55.png"/>
          <p:cNvPicPr/>
          <p:nvPr/>
        </p:nvPicPr>
        <p:blipFill>
          <a:blip r:embed="rId3" cstate="print"/>
          <a:srcRect/>
          <a:stretch>
            <a:fillRect/>
          </a:stretch>
        </p:blipFill>
        <p:spPr bwMode="auto">
          <a:xfrm>
            <a:off x="0" y="5481636"/>
            <a:ext cx="1500198" cy="1376364"/>
          </a:xfrm>
          <a:prstGeom prst="rect">
            <a:avLst/>
          </a:prstGeom>
          <a:noFill/>
          <a:ln w="9525">
            <a:noFill/>
            <a:miter lim="800000"/>
            <a:headEnd/>
            <a:tailEnd/>
          </a:ln>
        </p:spPr>
      </p:pic>
      <p:sp>
        <p:nvSpPr>
          <p:cNvPr id="6" name="TextBox 5"/>
          <p:cNvSpPr txBox="1"/>
          <p:nvPr/>
        </p:nvSpPr>
        <p:spPr>
          <a:xfrm>
            <a:off x="214282" y="142852"/>
            <a:ext cx="8643998" cy="6678751"/>
          </a:xfrm>
          <a:prstGeom prst="rect">
            <a:avLst/>
          </a:prstGeom>
          <a:noFill/>
        </p:spPr>
        <p:txBody>
          <a:bodyPr wrap="square" rtlCol="0">
            <a:spAutoFit/>
          </a:bodyPr>
          <a:lstStyle/>
          <a:p>
            <a:pPr algn="ctr"/>
            <a:r>
              <a:rPr lang="ru-RU" b="1" u="sng" dirty="0" smtClean="0">
                <a:solidFill>
                  <a:srgbClr val="6600CC"/>
                </a:solidFill>
                <a:latin typeface="Times New Roman" pitchFamily="18" charset="0"/>
                <a:cs typeface="Times New Roman" pitchFamily="18" charset="0"/>
              </a:rPr>
              <a:t>Список методической литературы</a:t>
            </a:r>
            <a:endParaRPr lang="ru-RU" dirty="0" smtClean="0">
              <a:solidFill>
                <a:srgbClr val="6600CC"/>
              </a:solidFill>
              <a:latin typeface="Times New Roman" pitchFamily="18" charset="0"/>
              <a:cs typeface="Times New Roman" pitchFamily="18" charset="0"/>
            </a:endParaRPr>
          </a:p>
          <a:p>
            <a:pPr lvl="0"/>
            <a:r>
              <a:rPr lang="ru-RU" sz="1400" dirty="0" smtClean="0">
                <a:solidFill>
                  <a:srgbClr val="6600CC"/>
                </a:solidFill>
                <a:latin typeface="Times New Roman" pitchFamily="18" charset="0"/>
                <a:cs typeface="Times New Roman" pitchFamily="18" charset="0"/>
              </a:rPr>
              <a:t>1. </a:t>
            </a:r>
            <a:r>
              <a:rPr lang="ru-RU" sz="1400" dirty="0" err="1" smtClean="0">
                <a:solidFill>
                  <a:srgbClr val="6600CC"/>
                </a:solidFill>
                <a:latin typeface="Times New Roman" pitchFamily="18" charset="0"/>
                <a:cs typeface="Times New Roman" pitchFamily="18" charset="0"/>
              </a:rPr>
              <a:t>Бабенкова</a:t>
            </a:r>
            <a:r>
              <a:rPr lang="ru-RU" sz="1400" dirty="0" smtClean="0">
                <a:solidFill>
                  <a:srgbClr val="6600CC"/>
                </a:solidFill>
                <a:latin typeface="Times New Roman" pitchFamily="18" charset="0"/>
                <a:cs typeface="Times New Roman" pitchFamily="18" charset="0"/>
              </a:rPr>
              <a:t> Е.А., </a:t>
            </a:r>
            <a:r>
              <a:rPr lang="ru-RU" sz="1400" dirty="0" err="1" smtClean="0">
                <a:solidFill>
                  <a:srgbClr val="6600CC"/>
                </a:solidFill>
                <a:latin typeface="Times New Roman" pitchFamily="18" charset="0"/>
                <a:cs typeface="Times New Roman" pitchFamily="18" charset="0"/>
              </a:rPr>
              <a:t>Параничева</a:t>
            </a:r>
            <a:r>
              <a:rPr lang="ru-RU" sz="1400" dirty="0" smtClean="0">
                <a:solidFill>
                  <a:srgbClr val="6600CC"/>
                </a:solidFill>
                <a:latin typeface="Times New Roman" pitchFamily="18" charset="0"/>
                <a:cs typeface="Times New Roman" pitchFamily="18" charset="0"/>
              </a:rPr>
              <a:t> Т.М. Растим здорового ребенка. Новые стандарты. – М.: УЦ «Перспектива», 2011.</a:t>
            </a:r>
          </a:p>
          <a:p>
            <a:pPr lvl="0"/>
            <a:r>
              <a:rPr lang="ru-RU" sz="1400" dirty="0" smtClean="0">
                <a:solidFill>
                  <a:srgbClr val="6600CC"/>
                </a:solidFill>
                <a:latin typeface="Times New Roman" pitchFamily="18" charset="0"/>
                <a:cs typeface="Times New Roman" pitchFamily="18" charset="0"/>
              </a:rPr>
              <a:t>2. </a:t>
            </a:r>
            <a:r>
              <a:rPr lang="ru-RU" sz="1400" dirty="0" err="1" smtClean="0">
                <a:solidFill>
                  <a:srgbClr val="6600CC"/>
                </a:solidFill>
                <a:latin typeface="Times New Roman" pitchFamily="18" charset="0"/>
                <a:cs typeface="Times New Roman" pitchFamily="18" charset="0"/>
              </a:rPr>
              <a:t>Барабанова</a:t>
            </a:r>
            <a:r>
              <a:rPr lang="ru-RU" sz="1400" dirty="0" smtClean="0">
                <a:solidFill>
                  <a:srgbClr val="6600CC"/>
                </a:solidFill>
                <a:latin typeface="Times New Roman" pitchFamily="18" charset="0"/>
                <a:cs typeface="Times New Roman" pitchFamily="18" charset="0"/>
              </a:rPr>
              <a:t>, И.Б. Планирование летней оздоровительной кампании в ДОУ//Справочник старшего воспитателя.- 2010. - №6. – С.12-20.</a:t>
            </a:r>
          </a:p>
          <a:p>
            <a:pPr lvl="0"/>
            <a:r>
              <a:rPr lang="ru-RU" sz="1400" dirty="0" smtClean="0">
                <a:solidFill>
                  <a:srgbClr val="6600CC"/>
                </a:solidFill>
                <a:latin typeface="Times New Roman" pitchFamily="18" charset="0"/>
                <a:cs typeface="Times New Roman" pitchFamily="18" charset="0"/>
              </a:rPr>
              <a:t>3. </a:t>
            </a:r>
            <a:r>
              <a:rPr lang="ru-RU" sz="1400" dirty="0" err="1" smtClean="0">
                <a:solidFill>
                  <a:srgbClr val="6600CC"/>
                </a:solidFill>
                <a:latin typeface="Times New Roman" pitchFamily="18" charset="0"/>
                <a:cs typeface="Times New Roman" pitchFamily="18" charset="0"/>
              </a:rPr>
              <a:t>Гаврючина</a:t>
            </a:r>
            <a:r>
              <a:rPr lang="ru-RU" sz="1400" dirty="0" smtClean="0">
                <a:solidFill>
                  <a:srgbClr val="6600CC"/>
                </a:solidFill>
                <a:latin typeface="Times New Roman" pitchFamily="18" charset="0"/>
                <a:cs typeface="Times New Roman" pitchFamily="18" charset="0"/>
              </a:rPr>
              <a:t> Л.В. </a:t>
            </a:r>
            <a:r>
              <a:rPr lang="ru-RU" sz="1400" dirty="0" err="1" smtClean="0">
                <a:solidFill>
                  <a:srgbClr val="6600CC"/>
                </a:solidFill>
                <a:latin typeface="Times New Roman" pitchFamily="18" charset="0"/>
                <a:cs typeface="Times New Roman" pitchFamily="18" charset="0"/>
              </a:rPr>
              <a:t>Здоровьесберегающие</a:t>
            </a:r>
            <a:r>
              <a:rPr lang="ru-RU" sz="1400" dirty="0" smtClean="0">
                <a:solidFill>
                  <a:srgbClr val="6600CC"/>
                </a:solidFill>
                <a:latin typeface="Times New Roman" pitchFamily="18" charset="0"/>
                <a:cs typeface="Times New Roman" pitchFamily="18" charset="0"/>
              </a:rPr>
              <a:t> технологии в ДОУ: Методическое пособие. – М.: ТЦ Сфера, 2008.</a:t>
            </a:r>
          </a:p>
          <a:p>
            <a:pPr lvl="0"/>
            <a:r>
              <a:rPr lang="ru-RU" sz="1400" dirty="0" smtClean="0">
                <a:solidFill>
                  <a:srgbClr val="6600CC"/>
                </a:solidFill>
                <a:latin typeface="Times New Roman" pitchFamily="18" charset="0"/>
                <a:cs typeface="Times New Roman" pitchFamily="18" charset="0"/>
              </a:rPr>
              <a:t>4. </a:t>
            </a:r>
            <a:r>
              <a:rPr lang="ru-RU" sz="1400" dirty="0" err="1" smtClean="0">
                <a:solidFill>
                  <a:srgbClr val="6600CC"/>
                </a:solidFill>
                <a:latin typeface="Times New Roman" pitchFamily="18" charset="0"/>
                <a:cs typeface="Times New Roman" pitchFamily="18" charset="0"/>
              </a:rPr>
              <a:t>Гоппе</a:t>
            </a:r>
            <a:r>
              <a:rPr lang="ru-RU" sz="1400" dirty="0" smtClean="0">
                <a:solidFill>
                  <a:srgbClr val="6600CC"/>
                </a:solidFill>
                <a:latin typeface="Times New Roman" pitchFamily="18" charset="0"/>
                <a:cs typeface="Times New Roman" pitchFamily="18" charset="0"/>
              </a:rPr>
              <a:t>, Л.А. Оздоровление детей в летний период//Практика управления ДОУ. – 2012. - №3. – С.59-67.</a:t>
            </a:r>
          </a:p>
          <a:p>
            <a:pPr lvl="0"/>
            <a:r>
              <a:rPr lang="ru-RU" sz="1400" dirty="0" smtClean="0">
                <a:solidFill>
                  <a:srgbClr val="6600CC"/>
                </a:solidFill>
                <a:latin typeface="Times New Roman" pitchFamily="18" charset="0"/>
                <a:cs typeface="Times New Roman" pitchFamily="18" charset="0"/>
              </a:rPr>
              <a:t>5. Горбатова М.С.  Оздоровительная работа в ДОУ. -  Волгоград,  Издательство: «Учитель»,  2013</a:t>
            </a:r>
          </a:p>
          <a:p>
            <a:pPr lvl="0"/>
            <a:r>
              <a:rPr lang="ru-RU" sz="1400" dirty="0" smtClean="0">
                <a:solidFill>
                  <a:srgbClr val="6600CC"/>
                </a:solidFill>
                <a:latin typeface="Times New Roman" pitchFamily="18" charset="0"/>
                <a:cs typeface="Times New Roman" pitchFamily="18" charset="0"/>
              </a:rPr>
              <a:t>6. </a:t>
            </a:r>
            <a:r>
              <a:rPr lang="ru-RU" sz="1400" dirty="0" err="1" smtClean="0">
                <a:solidFill>
                  <a:srgbClr val="6600CC"/>
                </a:solidFill>
                <a:latin typeface="Times New Roman" pitchFamily="18" charset="0"/>
                <a:cs typeface="Times New Roman" pitchFamily="18" charset="0"/>
              </a:rPr>
              <a:t>Житнякова</a:t>
            </a:r>
            <a:r>
              <a:rPr lang="ru-RU" sz="1400" dirty="0" smtClean="0">
                <a:solidFill>
                  <a:srgbClr val="6600CC"/>
                </a:solidFill>
                <a:latin typeface="Times New Roman" pitchFamily="18" charset="0"/>
                <a:cs typeface="Times New Roman" pitchFamily="18" charset="0"/>
              </a:rPr>
              <a:t> Н.Ю. Планирование и организация оздоровительной работы в летний период//Справочник старшего воспитателя ДОУ. -2007.- № 0.- С. 20-25.</a:t>
            </a:r>
          </a:p>
          <a:p>
            <a:pPr lvl="0"/>
            <a:r>
              <a:rPr lang="ru-RU" sz="1400" dirty="0" smtClean="0">
                <a:solidFill>
                  <a:srgbClr val="6600CC"/>
                </a:solidFill>
                <a:latin typeface="Times New Roman" pitchFamily="18" charset="0"/>
                <a:cs typeface="Times New Roman" pitchFamily="18" charset="0"/>
              </a:rPr>
              <a:t>7. Лето красное - небезопасное! Оказание доврачебной помощи детям, получившим травмы.//Справочник старшего воспитателя дошкольного учреждения.-2013.-№6</a:t>
            </a:r>
          </a:p>
          <a:p>
            <a:pPr lvl="0"/>
            <a:r>
              <a:rPr lang="ru-RU" sz="1400" dirty="0" smtClean="0">
                <a:solidFill>
                  <a:srgbClr val="6600CC"/>
                </a:solidFill>
                <a:latin typeface="Times New Roman" pitchFamily="18" charset="0"/>
                <a:cs typeface="Times New Roman" pitchFamily="18" charset="0"/>
              </a:rPr>
              <a:t>8. Литвинова  М.Ф. Русские народные подвижные игры – М.: «Просвещение», 1986.</a:t>
            </a:r>
          </a:p>
          <a:p>
            <a:pPr lvl="0"/>
            <a:r>
              <a:rPr lang="ru-RU" sz="1400" dirty="0" smtClean="0">
                <a:solidFill>
                  <a:srgbClr val="6600CC"/>
                </a:solidFill>
                <a:latin typeface="Times New Roman" pitchFamily="18" charset="0"/>
                <a:cs typeface="Times New Roman" pitchFamily="18" charset="0"/>
              </a:rPr>
              <a:t>9. </a:t>
            </a:r>
            <a:r>
              <a:rPr lang="ru-RU" sz="1400" dirty="0" err="1" smtClean="0">
                <a:solidFill>
                  <a:srgbClr val="6600CC"/>
                </a:solidFill>
                <a:latin typeface="Times New Roman" pitchFamily="18" charset="0"/>
                <a:cs typeface="Times New Roman" pitchFamily="18" charset="0"/>
              </a:rPr>
              <a:t>Мезельникова</a:t>
            </a:r>
            <a:r>
              <a:rPr lang="ru-RU" sz="1400" dirty="0" smtClean="0">
                <a:solidFill>
                  <a:srgbClr val="6600CC"/>
                </a:solidFill>
                <a:latin typeface="Times New Roman" pitchFamily="18" charset="0"/>
                <a:cs typeface="Times New Roman" pitchFamily="18" charset="0"/>
              </a:rPr>
              <a:t> Н.Н., Терехина </a:t>
            </a:r>
            <a:r>
              <a:rPr lang="ru-RU" sz="1400" dirty="0" err="1" smtClean="0">
                <a:solidFill>
                  <a:srgbClr val="6600CC"/>
                </a:solidFill>
                <a:latin typeface="Times New Roman" pitchFamily="18" charset="0"/>
                <a:cs typeface="Times New Roman" pitchFamily="18" charset="0"/>
              </a:rPr>
              <a:t>Эколого-валеологическое</a:t>
            </a:r>
            <a:r>
              <a:rPr lang="ru-RU" sz="1400" dirty="0" smtClean="0">
                <a:solidFill>
                  <a:srgbClr val="6600CC"/>
                </a:solidFill>
                <a:latin typeface="Times New Roman" pitchFamily="18" charset="0"/>
                <a:cs typeface="Times New Roman" pitchFamily="18" charset="0"/>
              </a:rPr>
              <a:t> воспитание дошкольников. Организация прогулок в летний период.- СПб.: ООО «ИЗДАТЕЛЬСТВО «ДЕТСТВО-ПРЕСС», 2013.</a:t>
            </a:r>
          </a:p>
          <a:p>
            <a:pPr lvl="0"/>
            <a:r>
              <a:rPr lang="ru-RU" sz="1400" dirty="0" smtClean="0">
                <a:solidFill>
                  <a:srgbClr val="6600CC"/>
                </a:solidFill>
                <a:latin typeface="Times New Roman" pitchFamily="18" charset="0"/>
                <a:cs typeface="Times New Roman" pitchFamily="18" charset="0"/>
              </a:rPr>
              <a:t>10.  </a:t>
            </a:r>
            <a:r>
              <a:rPr lang="ru-RU" sz="1400" dirty="0" err="1" smtClean="0">
                <a:solidFill>
                  <a:srgbClr val="6600CC"/>
                </a:solidFill>
                <a:latin typeface="Times New Roman" pitchFamily="18" charset="0"/>
                <a:cs typeface="Times New Roman" pitchFamily="18" charset="0"/>
              </a:rPr>
              <a:t>Нищева</a:t>
            </a:r>
            <a:r>
              <a:rPr lang="ru-RU" sz="1400" dirty="0" smtClean="0">
                <a:solidFill>
                  <a:srgbClr val="6600CC"/>
                </a:solidFill>
                <a:latin typeface="Times New Roman" pitchFamily="18" charset="0"/>
                <a:cs typeface="Times New Roman" pitchFamily="18" charset="0"/>
              </a:rPr>
              <a:t> Н.В. Подвижные и дидактические игры на прогулке. - СПб.: ООО «ИЗДАТЕЛЬСТВО «ДЕТСТВО-ПРЕСС», 2011.</a:t>
            </a:r>
          </a:p>
          <a:p>
            <a:pPr lvl="0"/>
            <a:r>
              <a:rPr lang="ru-RU" sz="1400" dirty="0" smtClean="0">
                <a:solidFill>
                  <a:srgbClr val="6600CC"/>
                </a:solidFill>
                <a:latin typeface="Times New Roman" pitchFamily="18" charset="0"/>
                <a:cs typeface="Times New Roman" pitchFamily="18" charset="0"/>
              </a:rPr>
              <a:t>11. Организация летнего отдыха детей как средство восстановления и накопления физических и психических резервов детского организма: методические рекомендации. – Ярославль: ГОАУ ЯО  ИРО, 2012. </a:t>
            </a:r>
          </a:p>
          <a:p>
            <a:pPr lvl="0"/>
            <a:r>
              <a:rPr lang="ru-RU" sz="1400" dirty="0" smtClean="0">
                <a:solidFill>
                  <a:srgbClr val="6600CC"/>
                </a:solidFill>
                <a:latin typeface="Times New Roman" pitchFamily="18" charset="0"/>
                <a:cs typeface="Times New Roman" pitchFamily="18" charset="0"/>
              </a:rPr>
              <a:t>12. Осокина Т.И., Тимофеева Е.А., </a:t>
            </a:r>
            <a:r>
              <a:rPr lang="ru-RU" sz="1400" dirty="0" err="1" smtClean="0">
                <a:solidFill>
                  <a:srgbClr val="6600CC"/>
                </a:solidFill>
                <a:latin typeface="Times New Roman" pitchFamily="18" charset="0"/>
                <a:cs typeface="Times New Roman" pitchFamily="18" charset="0"/>
              </a:rPr>
              <a:t>Фурмина</a:t>
            </a:r>
            <a:r>
              <a:rPr lang="ru-RU" sz="1400" dirty="0" smtClean="0">
                <a:solidFill>
                  <a:srgbClr val="6600CC"/>
                </a:solidFill>
                <a:latin typeface="Times New Roman" pitchFamily="18" charset="0"/>
                <a:cs typeface="Times New Roman" pitchFamily="18" charset="0"/>
              </a:rPr>
              <a:t> Л.С. Игры и развлечения детей на воздухе. – М.: «Просвещение», 1981.</a:t>
            </a:r>
          </a:p>
          <a:p>
            <a:pPr lvl="0"/>
            <a:r>
              <a:rPr lang="ru-RU" sz="1400" dirty="0" smtClean="0">
                <a:solidFill>
                  <a:srgbClr val="6600CC"/>
                </a:solidFill>
                <a:latin typeface="Times New Roman" pitchFamily="18" charset="0"/>
                <a:cs typeface="Times New Roman" pitchFamily="18" charset="0"/>
              </a:rPr>
              <a:t>13. Силантьева С. В. Игры и упражнения для свободной двигательной деятельности детей дошкольного возраста. – СПб.: ООО «ИЗДАТЕЛЬСТВО «ДЕТСТВО-ПРЕСС», 2013</a:t>
            </a:r>
          </a:p>
          <a:p>
            <a:pPr lvl="0"/>
            <a:r>
              <a:rPr lang="ru-RU" sz="1400" dirty="0" smtClean="0">
                <a:solidFill>
                  <a:srgbClr val="6600CC"/>
                </a:solidFill>
                <a:latin typeface="Times New Roman" pitchFamily="18" charset="0"/>
                <a:cs typeface="Times New Roman" pitchFamily="18" charset="0"/>
              </a:rPr>
              <a:t>14. Шорыгина Т.А. Беседы о здоровье: Методическое пособие. - М., 2005.</a:t>
            </a:r>
          </a:p>
          <a:p>
            <a:pPr lvl="0"/>
            <a:r>
              <a:rPr lang="ru-RU" sz="1400" dirty="0" smtClean="0">
                <a:solidFill>
                  <a:srgbClr val="6600CC"/>
                </a:solidFill>
                <a:latin typeface="Times New Roman" pitchFamily="18" charset="0"/>
                <a:cs typeface="Times New Roman" pitchFamily="18" charset="0"/>
              </a:rPr>
              <a:t>15. Шорыгина Т.А. Беседы о природных явлениях и объектах. Методические рекомендации. - М.: ТЦ Сфера, 2012.</a:t>
            </a:r>
          </a:p>
          <a:p>
            <a:pPr lvl="0"/>
            <a:r>
              <a:rPr lang="ru-RU" sz="1400" dirty="0" smtClean="0">
                <a:solidFill>
                  <a:srgbClr val="6600CC"/>
                </a:solidFill>
                <a:latin typeface="Times New Roman" pitchFamily="18" charset="0"/>
                <a:cs typeface="Times New Roman" pitchFamily="18" charset="0"/>
              </a:rPr>
              <a:t>16. Шорыгина Т.А. Беседы о хорошем и плохом поведении. – М.: ТЦ Сфера, 2008.</a:t>
            </a:r>
          </a:p>
          <a:p>
            <a:pPr lvl="0"/>
            <a:r>
              <a:rPr lang="ru-RU" sz="1400" dirty="0" smtClean="0">
                <a:solidFill>
                  <a:srgbClr val="6600CC"/>
                </a:solidFill>
                <a:latin typeface="Times New Roman" pitchFamily="18" charset="0"/>
                <a:cs typeface="Times New Roman" pitchFamily="18" charset="0"/>
              </a:rPr>
              <a:t>17. Интернет ресурсы.</a:t>
            </a:r>
          </a:p>
          <a:p>
            <a:pPr lvl="0"/>
            <a:endParaRPr lang="ru-RU" sz="1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Рисунок 3" descr="https://convitexcartoon.files.wordpress.com/2015/03/mickey-mouse-02-by-convitex.png"/>
          <p:cNvPicPr/>
          <p:nvPr/>
        </p:nvPicPr>
        <p:blipFill>
          <a:blip r:embed="rId3" cstate="print"/>
          <a:srcRect/>
          <a:stretch>
            <a:fillRect/>
          </a:stretch>
        </p:blipFill>
        <p:spPr bwMode="auto">
          <a:xfrm>
            <a:off x="7572396" y="5143512"/>
            <a:ext cx="1285884" cy="1373422"/>
          </a:xfrm>
          <a:prstGeom prst="rect">
            <a:avLst/>
          </a:prstGeom>
          <a:noFill/>
          <a:ln w="9525">
            <a:noFill/>
            <a:miter lim="800000"/>
            <a:headEnd/>
            <a:tailEnd/>
          </a:ln>
        </p:spPr>
      </p:pic>
      <p:sp>
        <p:nvSpPr>
          <p:cNvPr id="6" name="TextBox 5"/>
          <p:cNvSpPr txBox="1"/>
          <p:nvPr/>
        </p:nvSpPr>
        <p:spPr>
          <a:xfrm>
            <a:off x="285720" y="357166"/>
            <a:ext cx="8491311" cy="6709529"/>
          </a:xfrm>
          <a:prstGeom prst="rect">
            <a:avLst/>
          </a:prstGeom>
          <a:noFill/>
        </p:spPr>
        <p:txBody>
          <a:bodyPr wrap="square" rtlCol="0">
            <a:spAutoFit/>
          </a:bodyPr>
          <a:lstStyle/>
          <a:p>
            <a:r>
              <a:rPr lang="ru-RU" dirty="0" smtClean="0"/>
              <a:t> </a:t>
            </a:r>
          </a:p>
          <a:p>
            <a:pPr algn="ctr"/>
            <a:r>
              <a:rPr lang="ru-RU" sz="4400" b="1" dirty="0" smtClean="0">
                <a:solidFill>
                  <a:srgbClr val="6600CC"/>
                </a:solidFill>
                <a:latin typeface="Times New Roman" pitchFamily="18" charset="0"/>
                <a:cs typeface="Times New Roman" pitchFamily="18" charset="0"/>
              </a:rPr>
              <a:t>Спасибо за внимание</a:t>
            </a:r>
          </a:p>
          <a:p>
            <a:pPr algn="ctr"/>
            <a:endParaRPr lang="ru-RU" sz="4400" b="1" dirty="0" smtClean="0">
              <a:solidFill>
                <a:srgbClr val="6600CC"/>
              </a:solidFill>
              <a:latin typeface="Times New Roman" pitchFamily="18" charset="0"/>
              <a:cs typeface="Times New Roman" pitchFamily="18" charset="0"/>
            </a:endParaRPr>
          </a:p>
          <a:p>
            <a:pPr algn="ctr"/>
            <a:r>
              <a:rPr lang="ru-RU" sz="3600" b="1" dirty="0" smtClean="0">
                <a:solidFill>
                  <a:srgbClr val="6600CC"/>
                </a:solidFill>
                <a:latin typeface="Times New Roman" pitchFamily="18" charset="0"/>
                <a:cs typeface="Times New Roman" pitchFamily="18" charset="0"/>
              </a:rPr>
              <a:t>Приглашаем к сотрудничеству</a:t>
            </a:r>
          </a:p>
          <a:p>
            <a:pPr algn="ctr"/>
            <a:endParaRPr lang="ru-RU" sz="3600" b="1" dirty="0" smtClean="0">
              <a:solidFill>
                <a:srgbClr val="6600CC"/>
              </a:solidFill>
              <a:latin typeface="Times New Roman" pitchFamily="18" charset="0"/>
              <a:cs typeface="Times New Roman" pitchFamily="18" charset="0"/>
            </a:endParaRPr>
          </a:p>
          <a:p>
            <a:pPr algn="ctr"/>
            <a:r>
              <a:rPr lang="ru-RU" sz="2800" dirty="0" smtClean="0">
                <a:latin typeface="Times New Roman" pitchFamily="18" charset="0"/>
                <a:cs typeface="Times New Roman" pitchFamily="18" charset="0"/>
              </a:rPr>
              <a:t>Сайт МДОУ </a:t>
            </a:r>
            <a:r>
              <a:rPr lang="ru-RU" sz="2800" dirty="0" err="1" smtClean="0">
                <a:latin typeface="Times New Roman" pitchFamily="18" charset="0"/>
                <a:cs typeface="Times New Roman" pitchFamily="18" charset="0"/>
              </a:rPr>
              <a:t>Некоузского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a:t>
            </a:r>
            <a:r>
              <a:rPr lang="ru-RU" sz="2800" dirty="0" smtClean="0">
                <a:latin typeface="Times New Roman" pitchFamily="18" charset="0"/>
                <a:cs typeface="Times New Roman" pitchFamily="18" charset="0"/>
              </a:rPr>
              <a:t>/с № 3:</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4"/>
              </a:rPr>
              <a:t>https://ds3nkz.edu.yar.ru/lichnie_stranitsi_pedagogov/stranitsa_vospitatelya_maltsevoy_tatyani_vladimirovni/davayte_poznakomimsya.html</a:t>
            </a:r>
            <a:endParaRPr lang="ru-RU" sz="2800" dirty="0" smtClean="0">
              <a:latin typeface="Times New Roman" pitchFamily="18" charset="0"/>
              <a:cs typeface="Times New Roman" pitchFamily="18" charset="0"/>
            </a:endParaRPr>
          </a:p>
          <a:p>
            <a:pPr algn="ctr"/>
            <a:endParaRPr lang="ru-RU" sz="2800" dirty="0" smtClean="0">
              <a:latin typeface="Times New Roman" pitchFamily="18" charset="0"/>
              <a:cs typeface="Times New Roman" pitchFamily="18" charset="0"/>
            </a:endParaRPr>
          </a:p>
          <a:p>
            <a:pPr algn="ctr"/>
            <a:r>
              <a:rPr lang="ru-RU" sz="2800" dirty="0" smtClean="0">
                <a:latin typeface="Times New Roman" pitchFamily="18" charset="0"/>
                <a:cs typeface="Times New Roman" pitchFamily="18" charset="0"/>
              </a:rPr>
              <a:t>Электронная почта: </a:t>
            </a:r>
            <a:r>
              <a:rPr lang="ru-RU" sz="2800" dirty="0" smtClean="0">
                <a:latin typeface="Times New Roman" pitchFamily="18" charset="0"/>
                <a:cs typeface="Times New Roman" pitchFamily="18" charset="0"/>
                <a:hlinkClick r:id="rId5"/>
              </a:rPr>
              <a:t>maltv1964@yandex.ru</a:t>
            </a:r>
            <a:endParaRPr lang="ru-RU" sz="2800" dirty="0" smtClean="0">
              <a:latin typeface="Times New Roman" pitchFamily="18" charset="0"/>
              <a:cs typeface="Times New Roman" pitchFamily="18" charset="0"/>
            </a:endParaRPr>
          </a:p>
          <a:p>
            <a:pPr algn="ctr"/>
            <a:endParaRPr lang="ru-RU" sz="2800" dirty="0" smtClean="0">
              <a:latin typeface="Times New Roman" pitchFamily="18" charset="0"/>
              <a:cs typeface="Times New Roman" pitchFamily="18" charset="0"/>
            </a:endParaRPr>
          </a:p>
          <a:p>
            <a:pPr algn="ctr"/>
            <a:endParaRPr lang="ru-RU" sz="2800" dirty="0" smtClean="0">
              <a:latin typeface="Times New Roman" pitchFamily="18" charset="0"/>
              <a:cs typeface="Times New Roman" pitchFamily="18" charset="0"/>
            </a:endParaRPr>
          </a:p>
          <a:p>
            <a:pPr algn="ctr"/>
            <a:endParaRPr lang="ru-RU" sz="2800" b="1" dirty="0">
              <a:solidFill>
                <a:srgbClr val="6600CC"/>
              </a:solidFill>
              <a:latin typeface="Times New Roman" pitchFamily="18" charset="0"/>
              <a:cs typeface="Times New Roman" pitchFamily="18" charset="0"/>
            </a:endParaRPr>
          </a:p>
        </p:txBody>
      </p:sp>
      <p:pic>
        <p:nvPicPr>
          <p:cNvPr id="7" name="Рисунок 6" descr="https://img0.liveinternet.ru/images/attach/d/1/131/839/131839992_2215d689cb55.png"/>
          <p:cNvPicPr/>
          <p:nvPr/>
        </p:nvPicPr>
        <p:blipFill>
          <a:blip r:embed="rId6" cstate="print"/>
          <a:srcRect/>
          <a:stretch>
            <a:fillRect/>
          </a:stretch>
        </p:blipFill>
        <p:spPr bwMode="auto">
          <a:xfrm>
            <a:off x="0" y="5143512"/>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857356" y="1357298"/>
            <a:ext cx="5857916" cy="2954655"/>
          </a:xfrm>
          <a:prstGeom prst="rect">
            <a:avLst/>
          </a:prstGeom>
          <a:noFill/>
        </p:spPr>
        <p:txBody>
          <a:bodyPr wrap="square" rtlCol="0">
            <a:spAutoFit/>
          </a:bodyPr>
          <a:lstStyle/>
          <a:p>
            <a:pPr algn="ctr"/>
            <a:r>
              <a:rPr lang="ru-RU" sz="2400" b="1" u="sng" dirty="0">
                <a:solidFill>
                  <a:srgbClr val="6600CC"/>
                </a:solidFill>
                <a:latin typeface="Times New Roman" pitchFamily="18" charset="0"/>
                <a:cs typeface="Times New Roman" pitchFamily="18" charset="0"/>
              </a:rPr>
              <a:t>Цель программы </a:t>
            </a:r>
            <a:endParaRPr lang="ru-RU" sz="2400" b="1" u="sng" dirty="0" smtClean="0">
              <a:solidFill>
                <a:srgbClr val="6600CC"/>
              </a:solidFill>
              <a:latin typeface="Times New Roman" pitchFamily="18" charset="0"/>
              <a:cs typeface="Times New Roman" pitchFamily="18" charset="0"/>
            </a:endParaRPr>
          </a:p>
          <a:p>
            <a:pPr algn="ctr"/>
            <a:endParaRPr lang="ru-RU" sz="2400" b="1" dirty="0">
              <a:solidFill>
                <a:srgbClr val="6600CC"/>
              </a:solidFill>
              <a:latin typeface="Times New Roman" pitchFamily="18" charset="0"/>
              <a:cs typeface="Times New Roman" pitchFamily="18" charset="0"/>
            </a:endParaRPr>
          </a:p>
          <a:p>
            <a:pPr algn="just"/>
            <a:r>
              <a:rPr lang="ru-RU" sz="2400" b="1" dirty="0">
                <a:solidFill>
                  <a:srgbClr val="6600CC"/>
                </a:solidFill>
                <a:latin typeface="Times New Roman" pitchFamily="18" charset="0"/>
                <a:cs typeface="Times New Roman" pitchFamily="18" charset="0"/>
              </a:rPr>
              <a:t>С</a:t>
            </a:r>
            <a:r>
              <a:rPr lang="ru-RU" sz="2400" b="1" dirty="0" smtClean="0">
                <a:solidFill>
                  <a:srgbClr val="6600CC"/>
                </a:solidFill>
                <a:latin typeface="Times New Roman" pitchFamily="18" charset="0"/>
                <a:cs typeface="Times New Roman" pitchFamily="18" charset="0"/>
              </a:rPr>
              <a:t>оздание </a:t>
            </a:r>
            <a:r>
              <a:rPr lang="ru-RU" sz="2400" b="1" dirty="0">
                <a:solidFill>
                  <a:srgbClr val="6600CC"/>
                </a:solidFill>
                <a:latin typeface="Times New Roman" pitchFamily="18" charset="0"/>
                <a:cs typeface="Times New Roman" pitchFamily="18" charset="0"/>
              </a:rPr>
              <a:t>условий для полноценного отдыха и оздоровления детей через игровую, познавательную, </a:t>
            </a:r>
            <a:r>
              <a:rPr lang="ru-RU" sz="2400" b="1" dirty="0" err="1">
                <a:solidFill>
                  <a:srgbClr val="6600CC"/>
                </a:solidFill>
                <a:latin typeface="Times New Roman" pitchFamily="18" charset="0"/>
                <a:cs typeface="Times New Roman" pitchFamily="18" charset="0"/>
              </a:rPr>
              <a:t>досуговую</a:t>
            </a:r>
            <a:r>
              <a:rPr lang="ru-RU" sz="2400" b="1" dirty="0">
                <a:solidFill>
                  <a:srgbClr val="6600CC"/>
                </a:solidFill>
                <a:latin typeface="Times New Roman" pitchFamily="18" charset="0"/>
                <a:cs typeface="Times New Roman" pitchFamily="18" charset="0"/>
              </a:rPr>
              <a:t> деятельность, посредством вовлечения их в совместную деятельность.</a:t>
            </a:r>
          </a:p>
          <a:p>
            <a:endParaRPr lang="ru-RU" dirty="0">
              <a:solidFill>
                <a:srgbClr val="0000CC"/>
              </a:solidFill>
            </a:endParaRPr>
          </a:p>
        </p:txBody>
      </p:sp>
      <p:pic>
        <p:nvPicPr>
          <p:cNvPr id="5" name="Рисунок 4" descr="https://img0.liveinternet.ru/images/attach/d/1/131/839/131839992_2215d689cb55.png"/>
          <p:cNvPicPr/>
          <p:nvPr/>
        </p:nvPicPr>
        <p:blipFill>
          <a:blip r:embed="rId3" cstate="print"/>
          <a:srcRect/>
          <a:stretch>
            <a:fillRect/>
          </a:stretch>
        </p:blipFill>
        <p:spPr bwMode="auto">
          <a:xfrm>
            <a:off x="428596" y="4857760"/>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Рисунок 3"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sp>
        <p:nvSpPr>
          <p:cNvPr id="3" name="TextBox 2"/>
          <p:cNvSpPr txBox="1"/>
          <p:nvPr/>
        </p:nvSpPr>
        <p:spPr>
          <a:xfrm>
            <a:off x="428596" y="179249"/>
            <a:ext cx="8358246" cy="6678751"/>
          </a:xfrm>
          <a:prstGeom prst="rect">
            <a:avLst/>
          </a:prstGeom>
          <a:noFill/>
        </p:spPr>
        <p:txBody>
          <a:bodyPr wrap="square" rtlCol="0">
            <a:spAutoFit/>
          </a:bodyPr>
          <a:lstStyle/>
          <a:p>
            <a:pPr algn="ctr"/>
            <a:r>
              <a:rPr lang="ru-RU" sz="2800" b="1" u="sng" dirty="0">
                <a:solidFill>
                  <a:srgbClr val="6600CC"/>
                </a:solidFill>
                <a:latin typeface="Times New Roman" pitchFamily="18" charset="0"/>
                <a:cs typeface="Times New Roman" pitchFamily="18" charset="0"/>
              </a:rPr>
              <a:t>Задачи:</a:t>
            </a:r>
            <a:endParaRPr lang="ru-RU" sz="2800" u="sng" dirty="0">
              <a:solidFill>
                <a:srgbClr val="6600CC"/>
              </a:solidFill>
              <a:latin typeface="Times New Roman" pitchFamily="18" charset="0"/>
              <a:cs typeface="Times New Roman" pitchFamily="18" charset="0"/>
            </a:endParaRPr>
          </a:p>
          <a:p>
            <a:pPr marL="457200" lvl="0" indent="-457200" algn="just"/>
            <a:endParaRPr lang="ru-RU" sz="800" b="1" dirty="0" smtClean="0">
              <a:solidFill>
                <a:srgbClr val="6600CC"/>
              </a:solidFill>
              <a:latin typeface="Times New Roman" pitchFamily="18" charset="0"/>
              <a:cs typeface="Times New Roman" pitchFamily="18" charset="0"/>
            </a:endParaRPr>
          </a:p>
          <a:p>
            <a:pPr marL="457200" lvl="0" indent="-457200"/>
            <a:r>
              <a:rPr lang="ru-RU" sz="2200" b="1" dirty="0" smtClean="0">
                <a:solidFill>
                  <a:srgbClr val="6600CC"/>
                </a:solidFill>
                <a:latin typeface="Times New Roman" pitchFamily="18" charset="0"/>
                <a:cs typeface="Times New Roman" pitchFamily="18" charset="0"/>
              </a:rPr>
              <a:t>1</a:t>
            </a:r>
            <a:r>
              <a:rPr lang="ru-RU" sz="2400" b="1" dirty="0" smtClean="0">
                <a:solidFill>
                  <a:srgbClr val="6600CC"/>
                </a:solidFill>
                <a:latin typeface="Times New Roman" pitchFamily="18" charset="0"/>
                <a:cs typeface="Times New Roman" pitchFamily="18" charset="0"/>
              </a:rPr>
              <a:t>.Продолжать </a:t>
            </a:r>
            <a:r>
              <a:rPr lang="ru-RU" sz="2400" b="1" dirty="0">
                <a:solidFill>
                  <a:srgbClr val="6600CC"/>
                </a:solidFill>
                <a:latin typeface="Times New Roman" pitchFamily="18" charset="0"/>
                <a:cs typeface="Times New Roman" pitchFamily="18" charset="0"/>
              </a:rPr>
              <a:t>общее оздоровление воспитанников, укрепление здоровья, физических и психологических сил детей</a:t>
            </a:r>
            <a:r>
              <a:rPr lang="ru-RU" sz="2400" b="1" dirty="0" smtClean="0">
                <a:solidFill>
                  <a:srgbClr val="6600CC"/>
                </a:solidFill>
                <a:latin typeface="Times New Roman" pitchFamily="18" charset="0"/>
                <a:cs typeface="Times New Roman" pitchFamily="18" charset="0"/>
              </a:rPr>
              <a:t>.</a:t>
            </a:r>
          </a:p>
          <a:p>
            <a:pPr lvl="0"/>
            <a:r>
              <a:rPr lang="ru-RU" sz="2400" b="1" dirty="0" smtClean="0">
                <a:solidFill>
                  <a:srgbClr val="6600CC"/>
                </a:solidFill>
                <a:latin typeface="Times New Roman" pitchFamily="18" charset="0"/>
                <a:cs typeface="Times New Roman" pitchFamily="18" charset="0"/>
              </a:rPr>
              <a:t>2. Развивать </a:t>
            </a:r>
            <a:r>
              <a:rPr lang="ru-RU" sz="2400" b="1" dirty="0">
                <a:solidFill>
                  <a:srgbClr val="6600CC"/>
                </a:solidFill>
                <a:latin typeface="Times New Roman" pitchFamily="18" charset="0"/>
                <a:cs typeface="Times New Roman" pitchFamily="18" charset="0"/>
              </a:rPr>
              <a:t>лидерские и организаторские качества, детскую самостоятельность.</a:t>
            </a:r>
          </a:p>
          <a:p>
            <a:pPr lvl="0"/>
            <a:r>
              <a:rPr lang="ru-RU" sz="2400" b="1" dirty="0" smtClean="0">
                <a:solidFill>
                  <a:srgbClr val="6600CC"/>
                </a:solidFill>
                <a:latin typeface="Times New Roman" pitchFamily="18" charset="0"/>
                <a:cs typeface="Times New Roman" pitchFamily="18" charset="0"/>
              </a:rPr>
              <a:t>3.  Развивать </a:t>
            </a:r>
            <a:r>
              <a:rPr lang="ru-RU" sz="2400" b="1" dirty="0">
                <a:solidFill>
                  <a:srgbClr val="6600CC"/>
                </a:solidFill>
                <a:latin typeface="Times New Roman" pitchFamily="18" charset="0"/>
                <a:cs typeface="Times New Roman" pitchFamily="18" charset="0"/>
              </a:rPr>
              <a:t>умения и навыки индивидуальной и коллективной творческой и трудовой деятельности, социальной активности.</a:t>
            </a:r>
          </a:p>
          <a:p>
            <a:pPr lvl="0"/>
            <a:r>
              <a:rPr lang="ru-RU" sz="2400" b="1" dirty="0" smtClean="0">
                <a:solidFill>
                  <a:srgbClr val="6600CC"/>
                </a:solidFill>
                <a:latin typeface="Times New Roman" pitchFamily="18" charset="0"/>
                <a:cs typeface="Times New Roman" pitchFamily="18" charset="0"/>
              </a:rPr>
              <a:t>4.   Развивать </a:t>
            </a:r>
            <a:r>
              <a:rPr lang="ru-RU" sz="2400" b="1" dirty="0">
                <a:solidFill>
                  <a:srgbClr val="6600CC"/>
                </a:solidFill>
                <a:latin typeface="Times New Roman" pitchFamily="18" charset="0"/>
                <a:cs typeface="Times New Roman" pitchFamily="18" charset="0"/>
              </a:rPr>
              <a:t>коммуникативные способности.</a:t>
            </a:r>
          </a:p>
          <a:p>
            <a:pPr lvl="0"/>
            <a:r>
              <a:rPr lang="ru-RU" sz="2400" b="1" dirty="0" smtClean="0">
                <a:solidFill>
                  <a:srgbClr val="6600CC"/>
                </a:solidFill>
                <a:latin typeface="Times New Roman" pitchFamily="18" charset="0"/>
                <a:cs typeface="Times New Roman" pitchFamily="18" charset="0"/>
              </a:rPr>
              <a:t>5.   Повышать  </a:t>
            </a:r>
            <a:r>
              <a:rPr lang="ru-RU" sz="2400" b="1" dirty="0">
                <a:solidFill>
                  <a:srgbClr val="6600CC"/>
                </a:solidFill>
                <a:latin typeface="Times New Roman" pitchFamily="18" charset="0"/>
                <a:cs typeface="Times New Roman" pitchFamily="18" charset="0"/>
              </a:rPr>
              <a:t>творческую активность детей путем вовлечения их в социально-значимую деятельность.</a:t>
            </a:r>
          </a:p>
          <a:p>
            <a:pPr lvl="0"/>
            <a:r>
              <a:rPr lang="ru-RU" sz="2400" b="1" dirty="0" smtClean="0">
                <a:solidFill>
                  <a:srgbClr val="6600CC"/>
                </a:solidFill>
                <a:latin typeface="Times New Roman" pitchFamily="18" charset="0"/>
                <a:cs typeface="Times New Roman" pitchFamily="18" charset="0"/>
              </a:rPr>
              <a:t>6.   Расширять </a:t>
            </a:r>
            <a:r>
              <a:rPr lang="ru-RU" sz="2400" b="1" dirty="0">
                <a:solidFill>
                  <a:srgbClr val="6600CC"/>
                </a:solidFill>
                <a:latin typeface="Times New Roman" pitchFamily="18" charset="0"/>
                <a:cs typeface="Times New Roman" pitchFamily="18" charset="0"/>
              </a:rPr>
              <a:t>кругозор  детей, обогащать знания детей об истории и культуре родного края.   </a:t>
            </a:r>
          </a:p>
          <a:p>
            <a:pPr lvl="0"/>
            <a:r>
              <a:rPr lang="ru-RU" sz="2400" b="1" dirty="0" smtClean="0">
                <a:solidFill>
                  <a:srgbClr val="6600CC"/>
                </a:solidFill>
                <a:latin typeface="Times New Roman" pitchFamily="18" charset="0"/>
                <a:cs typeface="Times New Roman" pitchFamily="18" charset="0"/>
              </a:rPr>
              <a:t>7.  Повышать </a:t>
            </a:r>
            <a:r>
              <a:rPr lang="ru-RU" sz="2400" b="1" dirty="0">
                <a:solidFill>
                  <a:srgbClr val="6600CC"/>
                </a:solidFill>
                <a:latin typeface="Times New Roman" pitchFamily="18" charset="0"/>
                <a:cs typeface="Times New Roman" pitchFamily="18" charset="0"/>
              </a:rPr>
              <a:t>общую культуру воспитанников, прививать  им социально-нравственные нормы.</a:t>
            </a:r>
          </a:p>
          <a:p>
            <a:endParaRPr lang="ru-RU"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Рисунок 3" descr="https://img0.liveinternet.ru/images/attach/d/1/131/839/131839992_2215d689cb55.png"/>
          <p:cNvPicPr/>
          <p:nvPr/>
        </p:nvPicPr>
        <p:blipFill>
          <a:blip r:embed="rId3" cstate="print"/>
          <a:srcRect/>
          <a:stretch>
            <a:fillRect/>
          </a:stretch>
        </p:blipFill>
        <p:spPr bwMode="auto">
          <a:xfrm>
            <a:off x="-142908" y="5357826"/>
            <a:ext cx="1500198" cy="1376364"/>
          </a:xfrm>
          <a:prstGeom prst="rect">
            <a:avLst/>
          </a:prstGeom>
          <a:noFill/>
          <a:ln w="9525">
            <a:noFill/>
            <a:miter lim="800000"/>
            <a:headEnd/>
            <a:tailEnd/>
          </a:ln>
        </p:spPr>
      </p:pic>
      <p:sp>
        <p:nvSpPr>
          <p:cNvPr id="3" name="TextBox 2"/>
          <p:cNvSpPr txBox="1"/>
          <p:nvPr/>
        </p:nvSpPr>
        <p:spPr>
          <a:xfrm>
            <a:off x="500034" y="428604"/>
            <a:ext cx="8358246" cy="6247864"/>
          </a:xfrm>
          <a:prstGeom prst="rect">
            <a:avLst/>
          </a:prstGeom>
          <a:noFill/>
        </p:spPr>
        <p:txBody>
          <a:bodyPr wrap="square" rtlCol="0">
            <a:spAutoFit/>
          </a:bodyPr>
          <a:lstStyle/>
          <a:p>
            <a:pPr algn="ctr"/>
            <a:r>
              <a:rPr lang="ru-RU" sz="2400" b="1" u="sng" dirty="0">
                <a:solidFill>
                  <a:srgbClr val="6600CC"/>
                </a:solidFill>
                <a:latin typeface="Times New Roman" pitchFamily="18" charset="0"/>
                <a:cs typeface="Times New Roman" pitchFamily="18" charset="0"/>
              </a:rPr>
              <a:t>В ходе реализации данной программы осуществится:</a:t>
            </a:r>
            <a:endParaRPr lang="ru-RU" sz="2400" u="sng" dirty="0">
              <a:solidFill>
                <a:srgbClr val="6600CC"/>
              </a:solidFill>
              <a:latin typeface="Times New Roman" pitchFamily="18" charset="0"/>
              <a:cs typeface="Times New Roman" pitchFamily="18" charset="0"/>
            </a:endParaRPr>
          </a:p>
          <a:p>
            <a:endParaRPr lang="ru-RU" sz="2200" dirty="0" smtClean="0">
              <a:solidFill>
                <a:srgbClr val="6600CC"/>
              </a:solidFill>
              <a:latin typeface="Times New Roman" pitchFamily="18" charset="0"/>
              <a:cs typeface="Times New Roman" pitchFamily="18" charset="0"/>
            </a:endParaRPr>
          </a:p>
          <a:p>
            <a:r>
              <a:rPr lang="ru-RU" sz="2400" b="1" dirty="0" smtClean="0">
                <a:solidFill>
                  <a:srgbClr val="6600CC"/>
                </a:solidFill>
                <a:latin typeface="Times New Roman" pitchFamily="18" charset="0"/>
                <a:cs typeface="Times New Roman" pitchFamily="18" charset="0"/>
              </a:rPr>
              <a:t>1</a:t>
            </a:r>
            <a:r>
              <a:rPr lang="ru-RU" sz="2400" b="1" dirty="0">
                <a:solidFill>
                  <a:srgbClr val="6600CC"/>
                </a:solidFill>
                <a:latin typeface="Times New Roman" pitchFamily="18" charset="0"/>
                <a:cs typeface="Times New Roman" pitchFamily="18" charset="0"/>
              </a:rPr>
              <a:t>. Общее оздоровление воспитанников, укрепление здоровья, физических и психологических сил детей.</a:t>
            </a:r>
          </a:p>
          <a:p>
            <a:r>
              <a:rPr lang="ru-RU" sz="2400" b="1" dirty="0">
                <a:solidFill>
                  <a:srgbClr val="6600CC"/>
                </a:solidFill>
                <a:latin typeface="Times New Roman" pitchFamily="18" charset="0"/>
                <a:cs typeface="Times New Roman" pitchFamily="18" charset="0"/>
              </a:rPr>
              <a:t>2. Развитие лидерских и организаторских качеств, детской самостоятельности.</a:t>
            </a:r>
          </a:p>
          <a:p>
            <a:r>
              <a:rPr lang="ru-RU" sz="2400" b="1" dirty="0">
                <a:solidFill>
                  <a:srgbClr val="6600CC"/>
                </a:solidFill>
                <a:latin typeface="Times New Roman" pitchFamily="18" charset="0"/>
                <a:cs typeface="Times New Roman" pitchFamily="18" charset="0"/>
              </a:rPr>
              <a:t>3. Участники смены приобретут умения и навыки индивидуальной и коллективной творческой и трудовой деятельности, социальной активности.</a:t>
            </a:r>
          </a:p>
          <a:p>
            <a:r>
              <a:rPr lang="ru-RU" sz="2400" b="1" dirty="0">
                <a:solidFill>
                  <a:srgbClr val="6600CC"/>
                </a:solidFill>
                <a:latin typeface="Times New Roman" pitchFamily="18" charset="0"/>
                <a:cs typeface="Times New Roman" pitchFamily="18" charset="0"/>
              </a:rPr>
              <a:t>4.  Развитие коммуникативных способностей и толерантности.</a:t>
            </a:r>
          </a:p>
          <a:p>
            <a:r>
              <a:rPr lang="ru-RU" sz="2400" b="1" dirty="0">
                <a:solidFill>
                  <a:srgbClr val="6600CC"/>
                </a:solidFill>
                <a:latin typeface="Times New Roman" pitchFamily="18" charset="0"/>
                <a:cs typeface="Times New Roman" pitchFamily="18" charset="0"/>
              </a:rPr>
              <a:t>5. Повышение творческой активности детей путем вовлечения их в социально-значимую деятельность.</a:t>
            </a:r>
          </a:p>
          <a:p>
            <a:r>
              <a:rPr lang="ru-RU" sz="2400" b="1" dirty="0">
                <a:solidFill>
                  <a:srgbClr val="6600CC"/>
                </a:solidFill>
                <a:latin typeface="Times New Roman" pitchFamily="18" charset="0"/>
                <a:cs typeface="Times New Roman" pitchFamily="18" charset="0"/>
              </a:rPr>
              <a:t>6. Расширение кругозора детей.</a:t>
            </a:r>
          </a:p>
          <a:p>
            <a:r>
              <a:rPr lang="ru-RU" sz="2400" b="1" dirty="0">
                <a:solidFill>
                  <a:srgbClr val="6600CC"/>
                </a:solidFill>
                <a:latin typeface="Times New Roman" pitchFamily="18" charset="0"/>
                <a:cs typeface="Times New Roman" pitchFamily="18" charset="0"/>
              </a:rPr>
              <a:t>7. Повышение общей культуры воспитанников, привитие им социально-нравственных норм.</a:t>
            </a:r>
          </a:p>
          <a:p>
            <a:endParaRPr lang="ru-RU" dirty="0">
              <a:solidFill>
                <a:srgbClr val="6600CC"/>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357158" y="142853"/>
            <a:ext cx="8286776" cy="1569660"/>
          </a:xfrm>
          <a:prstGeom prst="rect">
            <a:avLst/>
          </a:prstGeom>
          <a:noFill/>
        </p:spPr>
        <p:txBody>
          <a:bodyPr wrap="square" rtlCol="0">
            <a:spAutoFit/>
          </a:bodyPr>
          <a:lstStyle/>
          <a:p>
            <a:pPr algn="ctr"/>
            <a:r>
              <a:rPr lang="ru-RU" sz="2400" b="1" u="sng" dirty="0">
                <a:solidFill>
                  <a:srgbClr val="6600CC"/>
                </a:solidFill>
                <a:latin typeface="Times New Roman" pitchFamily="18" charset="0"/>
                <a:cs typeface="Times New Roman" pitchFamily="18" charset="0"/>
              </a:rPr>
              <a:t>Направления и виды </a:t>
            </a:r>
            <a:r>
              <a:rPr lang="ru-RU" sz="2400" b="1" u="sng" dirty="0" smtClean="0">
                <a:solidFill>
                  <a:srgbClr val="6600CC"/>
                </a:solidFill>
                <a:latin typeface="Times New Roman" pitchFamily="18" charset="0"/>
                <a:cs typeface="Times New Roman" pitchFamily="18" charset="0"/>
              </a:rPr>
              <a:t>деятельности</a:t>
            </a:r>
          </a:p>
          <a:p>
            <a:pPr algn="ctr"/>
            <a:endParaRPr lang="ru-RU" sz="2400" b="1" u="sng" dirty="0" smtClean="0">
              <a:solidFill>
                <a:srgbClr val="6600CC"/>
              </a:solidFill>
              <a:latin typeface="Times New Roman" pitchFamily="18" charset="0"/>
              <a:cs typeface="Times New Roman" pitchFamily="18" charset="0"/>
            </a:endParaRPr>
          </a:p>
          <a:p>
            <a:pPr algn="ctr"/>
            <a:endParaRPr lang="ru-RU" sz="2400" b="1" u="sng" dirty="0" smtClean="0">
              <a:solidFill>
                <a:srgbClr val="6600CC"/>
              </a:solidFill>
              <a:latin typeface="Times New Roman" pitchFamily="18" charset="0"/>
              <a:cs typeface="Times New Roman" pitchFamily="18" charset="0"/>
            </a:endParaRPr>
          </a:p>
          <a:p>
            <a:pPr algn="ctr"/>
            <a:endParaRPr lang="ru-RU" sz="2400" u="sng" dirty="0">
              <a:solidFill>
                <a:srgbClr val="6600CC"/>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142844" y="642919"/>
          <a:ext cx="8786874" cy="6166782"/>
        </p:xfrm>
        <a:graphic>
          <a:graphicData uri="http://schemas.openxmlformats.org/drawingml/2006/table">
            <a:tbl>
              <a:tblPr firstRow="1" bandRow="1">
                <a:tableStyleId>{C4B1156A-380E-4F78-BDF5-A606A8083BF9}</a:tableStyleId>
              </a:tblPr>
              <a:tblGrid>
                <a:gridCol w="2714645"/>
                <a:gridCol w="3000396"/>
                <a:gridCol w="3071833"/>
              </a:tblGrid>
              <a:tr h="651039">
                <a:tc>
                  <a:txBody>
                    <a:bodyPr/>
                    <a:lstStyle/>
                    <a:p>
                      <a:pPr algn="ctr">
                        <a:lnSpc>
                          <a:spcPct val="115000"/>
                        </a:lnSpc>
                        <a:spcAft>
                          <a:spcPts val="0"/>
                        </a:spcAft>
                      </a:pPr>
                      <a:r>
                        <a:rPr lang="ru-RU" sz="2000" dirty="0">
                          <a:solidFill>
                            <a:srgbClr val="6600CC"/>
                          </a:solidFill>
                          <a:latin typeface="Times New Roman"/>
                          <a:ea typeface="Calibri"/>
                          <a:cs typeface="Times New Roman"/>
                        </a:rPr>
                        <a:t>Направления работы и виды деятельности</a:t>
                      </a:r>
                      <a:endParaRPr lang="ru-RU" sz="2000" dirty="0">
                        <a:solidFill>
                          <a:srgbClr val="6600CC"/>
                        </a:solidFill>
                        <a:latin typeface="Calibri"/>
                        <a:ea typeface="Calibri"/>
                        <a:cs typeface="Times New Roman"/>
                      </a:endParaRPr>
                    </a:p>
                  </a:txBody>
                  <a:tcPr marL="68580" marR="68580" marT="0" marB="0"/>
                </a:tc>
                <a:tc>
                  <a:txBody>
                    <a:bodyPr/>
                    <a:lstStyle/>
                    <a:p>
                      <a:pPr algn="ctr">
                        <a:lnSpc>
                          <a:spcPct val="115000"/>
                        </a:lnSpc>
                        <a:spcAft>
                          <a:spcPts val="0"/>
                        </a:spcAft>
                      </a:pPr>
                      <a:r>
                        <a:rPr lang="ru-RU" sz="2000" dirty="0">
                          <a:solidFill>
                            <a:srgbClr val="6600CC"/>
                          </a:solidFill>
                          <a:latin typeface="Times New Roman"/>
                          <a:ea typeface="Calibri"/>
                          <a:cs typeface="Times New Roman"/>
                        </a:rPr>
                        <a:t>Задачи</a:t>
                      </a:r>
                      <a:endParaRPr lang="ru-RU" sz="2000" dirty="0">
                        <a:solidFill>
                          <a:srgbClr val="6600CC"/>
                        </a:solidFill>
                        <a:latin typeface="Calibri"/>
                        <a:ea typeface="Calibri"/>
                        <a:cs typeface="Times New Roman"/>
                      </a:endParaRPr>
                    </a:p>
                  </a:txBody>
                  <a:tcPr marL="68580" marR="68580" marT="0" marB="0"/>
                </a:tc>
                <a:tc>
                  <a:txBody>
                    <a:bodyPr/>
                    <a:lstStyle/>
                    <a:p>
                      <a:pPr algn="ctr">
                        <a:lnSpc>
                          <a:spcPct val="115000"/>
                        </a:lnSpc>
                        <a:spcAft>
                          <a:spcPts val="0"/>
                        </a:spcAft>
                      </a:pPr>
                      <a:r>
                        <a:rPr lang="ru-RU" sz="2000" dirty="0">
                          <a:solidFill>
                            <a:srgbClr val="6600CC"/>
                          </a:solidFill>
                          <a:latin typeface="Times New Roman"/>
                          <a:ea typeface="Calibri"/>
                          <a:cs typeface="Times New Roman"/>
                        </a:rPr>
                        <a:t>Формы организации</a:t>
                      </a:r>
                      <a:endParaRPr lang="ru-RU" sz="2000" dirty="0">
                        <a:solidFill>
                          <a:srgbClr val="6600CC"/>
                        </a:solidFill>
                        <a:latin typeface="Calibri"/>
                        <a:ea typeface="Calibri"/>
                        <a:cs typeface="Times New Roman"/>
                      </a:endParaRPr>
                    </a:p>
                  </a:txBody>
                  <a:tcPr marL="68580" marR="68580" marT="0" marB="0"/>
                </a:tc>
              </a:tr>
              <a:tr h="2718651">
                <a:tc>
                  <a:txBody>
                    <a:bodyPr/>
                    <a:lstStyle/>
                    <a:p>
                      <a:pPr algn="ctr"/>
                      <a:endParaRPr lang="ru-RU" sz="2000" b="0" kern="1200" dirty="0" smtClean="0">
                        <a:solidFill>
                          <a:srgbClr val="6600CC"/>
                        </a:solidFill>
                        <a:latin typeface="Times New Roman" pitchFamily="18" charset="0"/>
                        <a:ea typeface="+mn-ea"/>
                        <a:cs typeface="Times New Roman" pitchFamily="18" charset="0"/>
                      </a:endParaRPr>
                    </a:p>
                    <a:p>
                      <a:pPr algn="ctr"/>
                      <a:endParaRPr lang="ru-RU" sz="2000" b="0" kern="1200" dirty="0" smtClean="0">
                        <a:solidFill>
                          <a:srgbClr val="6600CC"/>
                        </a:solidFill>
                        <a:latin typeface="Times New Roman" pitchFamily="18" charset="0"/>
                        <a:ea typeface="+mn-ea"/>
                        <a:cs typeface="Times New Roman" pitchFamily="18" charset="0"/>
                      </a:endParaRPr>
                    </a:p>
                    <a:p>
                      <a:pPr algn="ctr"/>
                      <a:r>
                        <a:rPr lang="ru-RU" sz="2000" b="1" kern="1200" dirty="0" err="1" smtClean="0">
                          <a:solidFill>
                            <a:srgbClr val="6600CC"/>
                          </a:solidFill>
                          <a:latin typeface="Times New Roman" pitchFamily="18" charset="0"/>
                          <a:ea typeface="+mn-ea"/>
                          <a:cs typeface="Times New Roman" pitchFamily="18" charset="0"/>
                        </a:rPr>
                        <a:t>Физкультурно</a:t>
                      </a:r>
                      <a:r>
                        <a:rPr lang="ru-RU" sz="2000" b="1" kern="1200" dirty="0" smtClean="0">
                          <a:solidFill>
                            <a:srgbClr val="6600CC"/>
                          </a:solidFill>
                          <a:latin typeface="Times New Roman" pitchFamily="18" charset="0"/>
                          <a:ea typeface="+mn-ea"/>
                          <a:cs typeface="Times New Roman" pitchFamily="18" charset="0"/>
                        </a:rPr>
                        <a:t>  – оздоровительное</a:t>
                      </a:r>
                      <a:endParaRPr lang="ru-RU" sz="2000" b="1" dirty="0">
                        <a:solidFill>
                          <a:srgbClr val="6600CC"/>
                        </a:solidFill>
                        <a:latin typeface="Times New Roman" pitchFamily="18" charset="0"/>
                        <a:cs typeface="Times New Roman" pitchFamily="18" charset="0"/>
                      </a:endParaRPr>
                    </a:p>
                  </a:txBody>
                  <a:tcPr/>
                </a:tc>
                <a:tc>
                  <a:txBody>
                    <a:bodyPr/>
                    <a:lstStyle/>
                    <a:p>
                      <a:pPr algn="l"/>
                      <a:r>
                        <a:rPr lang="ru-RU" sz="2000" b="0" kern="1200" dirty="0" smtClean="0">
                          <a:solidFill>
                            <a:srgbClr val="6600CC"/>
                          </a:solidFill>
                          <a:latin typeface="Times New Roman" pitchFamily="18" charset="0"/>
                          <a:ea typeface="+mn-ea"/>
                          <a:cs typeface="Times New Roman" pitchFamily="18" charset="0"/>
                        </a:rPr>
                        <a:t>- Вовлекать детей в различные формы физкультурно-оздоровительной работы; </a:t>
                      </a:r>
                    </a:p>
                    <a:p>
                      <a:pPr algn="l"/>
                      <a:r>
                        <a:rPr lang="ru-RU" sz="2000" b="0" kern="1200" dirty="0" smtClean="0">
                          <a:solidFill>
                            <a:srgbClr val="6600CC"/>
                          </a:solidFill>
                          <a:latin typeface="Times New Roman" pitchFamily="18" charset="0"/>
                          <a:ea typeface="+mn-ea"/>
                          <a:cs typeface="Times New Roman" pitchFamily="18" charset="0"/>
                        </a:rPr>
                        <a:t>- Выработку и укрепление гигиенических навыков;</a:t>
                      </a:r>
                    </a:p>
                    <a:p>
                      <a:pPr algn="l"/>
                      <a:r>
                        <a:rPr lang="ru-RU" sz="2000" b="0" kern="1200" dirty="0" smtClean="0">
                          <a:solidFill>
                            <a:srgbClr val="6600CC"/>
                          </a:solidFill>
                          <a:latin typeface="Times New Roman" pitchFamily="18" charset="0"/>
                          <a:ea typeface="+mn-ea"/>
                          <a:cs typeface="Times New Roman" pitchFamily="18" charset="0"/>
                        </a:rPr>
                        <a:t>- Расширять знания об охране здоровья. </a:t>
                      </a:r>
                      <a:endParaRPr lang="ru-RU" sz="2000" b="0" dirty="0">
                        <a:solidFill>
                          <a:srgbClr val="6600CC"/>
                        </a:solidFill>
                        <a:latin typeface="Times New Roman" pitchFamily="18" charset="0"/>
                        <a:cs typeface="Times New Roman" pitchFamily="18" charset="0"/>
                      </a:endParaRPr>
                    </a:p>
                  </a:txBody>
                  <a:tcPr/>
                </a:tc>
                <a:tc>
                  <a:txBody>
                    <a:bodyPr/>
                    <a:lstStyle/>
                    <a:p>
                      <a:pPr algn="l"/>
                      <a:r>
                        <a:rPr lang="ru-RU" sz="2000" b="0" kern="1200" dirty="0" smtClean="0">
                          <a:solidFill>
                            <a:srgbClr val="6600CC"/>
                          </a:solidFill>
                          <a:latin typeface="Times New Roman" pitchFamily="18" charset="0"/>
                          <a:ea typeface="+mn-ea"/>
                          <a:cs typeface="Times New Roman" pitchFamily="18" charset="0"/>
                        </a:rPr>
                        <a:t>- Утренняя гимнастика (зарядка);</a:t>
                      </a:r>
                    </a:p>
                    <a:p>
                      <a:pPr algn="l"/>
                      <a:r>
                        <a:rPr lang="ru-RU" sz="2000" b="0" kern="1200" dirty="0" smtClean="0">
                          <a:solidFill>
                            <a:srgbClr val="6600CC"/>
                          </a:solidFill>
                          <a:latin typeface="Times New Roman" pitchFamily="18" charset="0"/>
                          <a:ea typeface="+mn-ea"/>
                          <a:cs typeface="Times New Roman" pitchFamily="18" charset="0"/>
                        </a:rPr>
                        <a:t>- Спортивные игры на  спортивной площадке;</a:t>
                      </a:r>
                    </a:p>
                    <a:p>
                      <a:pPr algn="l"/>
                      <a:r>
                        <a:rPr lang="ru-RU" sz="2000" b="0" kern="1200" dirty="0" smtClean="0">
                          <a:solidFill>
                            <a:srgbClr val="6600CC"/>
                          </a:solidFill>
                          <a:latin typeface="Times New Roman" pitchFamily="18" charset="0"/>
                          <a:ea typeface="+mn-ea"/>
                          <a:cs typeface="Times New Roman" pitchFamily="18" charset="0"/>
                        </a:rPr>
                        <a:t>- Подвижные игры на свежем воздухе;</a:t>
                      </a:r>
                    </a:p>
                    <a:p>
                      <a:pPr algn="l"/>
                      <a:r>
                        <a:rPr lang="ru-RU" sz="2000" b="0" kern="1200" dirty="0" smtClean="0">
                          <a:solidFill>
                            <a:srgbClr val="6600CC"/>
                          </a:solidFill>
                          <a:latin typeface="Times New Roman" pitchFamily="18" charset="0"/>
                          <a:ea typeface="+mn-ea"/>
                          <a:cs typeface="Times New Roman" pitchFamily="18" charset="0"/>
                        </a:rPr>
                        <a:t>- Эстафеты; </a:t>
                      </a:r>
                    </a:p>
                    <a:p>
                      <a:pPr algn="l"/>
                      <a:r>
                        <a:rPr lang="ru-RU" sz="2000" b="0" kern="1200" dirty="0" smtClean="0">
                          <a:solidFill>
                            <a:srgbClr val="6600CC"/>
                          </a:solidFill>
                          <a:latin typeface="Times New Roman" pitchFamily="18" charset="0"/>
                          <a:ea typeface="+mn-ea"/>
                          <a:cs typeface="Times New Roman" pitchFamily="18" charset="0"/>
                        </a:rPr>
                        <a:t>- Дни здоровья.</a:t>
                      </a:r>
                      <a:endParaRPr lang="ru-RU" sz="2000" b="0" dirty="0">
                        <a:solidFill>
                          <a:srgbClr val="6600CC"/>
                        </a:solidFill>
                        <a:latin typeface="Times New Roman" pitchFamily="18" charset="0"/>
                        <a:cs typeface="Times New Roman" pitchFamily="18" charset="0"/>
                      </a:endParaRPr>
                    </a:p>
                  </a:txBody>
                  <a:tcPr/>
                </a:tc>
              </a:tr>
              <a:tr h="2631102">
                <a:tc>
                  <a:txBody>
                    <a:bodyPr/>
                    <a:lstStyle/>
                    <a:p>
                      <a:pPr algn="ctr"/>
                      <a:endParaRPr lang="ru-RU" sz="2000" kern="1200" dirty="0" smtClean="0">
                        <a:solidFill>
                          <a:srgbClr val="6600CC"/>
                        </a:solidFill>
                        <a:latin typeface="Times New Roman" pitchFamily="18" charset="0"/>
                        <a:ea typeface="+mn-ea"/>
                        <a:cs typeface="Times New Roman" pitchFamily="18" charset="0"/>
                      </a:endParaRPr>
                    </a:p>
                    <a:p>
                      <a:pPr algn="ctr"/>
                      <a:endParaRPr lang="ru-RU" sz="2000" kern="1200" dirty="0" smtClean="0">
                        <a:solidFill>
                          <a:srgbClr val="6600CC"/>
                        </a:solidFill>
                        <a:latin typeface="Times New Roman" pitchFamily="18" charset="0"/>
                        <a:ea typeface="+mn-ea"/>
                        <a:cs typeface="Times New Roman" pitchFamily="18" charset="0"/>
                      </a:endParaRPr>
                    </a:p>
                    <a:p>
                      <a:pPr algn="ctr"/>
                      <a:r>
                        <a:rPr lang="ru-RU" sz="2000" b="1" kern="1200" dirty="0" smtClean="0">
                          <a:solidFill>
                            <a:srgbClr val="6600CC"/>
                          </a:solidFill>
                          <a:latin typeface="Times New Roman" pitchFamily="18" charset="0"/>
                          <a:ea typeface="+mn-ea"/>
                          <a:cs typeface="Times New Roman" pitchFamily="18" charset="0"/>
                        </a:rPr>
                        <a:t>Художественно – эстетическое</a:t>
                      </a:r>
                      <a:endParaRPr lang="ru-RU" sz="2000" b="1" dirty="0">
                        <a:solidFill>
                          <a:srgbClr val="6600CC"/>
                        </a:solidFill>
                        <a:latin typeface="Times New Roman" pitchFamily="18" charset="0"/>
                        <a:cs typeface="Times New Roman" pitchFamily="18" charset="0"/>
                      </a:endParaRPr>
                    </a:p>
                  </a:txBody>
                  <a:tcPr/>
                </a:tc>
                <a:tc>
                  <a:txBody>
                    <a:bodyPr/>
                    <a:lstStyle/>
                    <a:p>
                      <a:pPr algn="l"/>
                      <a:r>
                        <a:rPr lang="ru-RU" sz="2000" kern="1200" dirty="0" smtClean="0">
                          <a:solidFill>
                            <a:srgbClr val="6600CC"/>
                          </a:solidFill>
                          <a:latin typeface="Times New Roman" pitchFamily="18" charset="0"/>
                          <a:ea typeface="+mn-ea"/>
                          <a:cs typeface="Times New Roman" pitchFamily="18" charset="0"/>
                        </a:rPr>
                        <a:t>- Развивать творческие способности.</a:t>
                      </a:r>
                    </a:p>
                    <a:p>
                      <a:pPr algn="l"/>
                      <a:r>
                        <a:rPr lang="ru-RU" sz="2000" kern="1200" dirty="0" smtClean="0">
                          <a:solidFill>
                            <a:srgbClr val="6600CC"/>
                          </a:solidFill>
                          <a:latin typeface="Times New Roman" pitchFamily="18" charset="0"/>
                          <a:ea typeface="+mn-ea"/>
                          <a:cs typeface="Times New Roman" pitchFamily="18" charset="0"/>
                        </a:rPr>
                        <a:t>- Формировать интерес к искусству и художественно-эстетическому творчеству</a:t>
                      </a:r>
                      <a:endParaRPr lang="ru-RU" sz="2000" dirty="0">
                        <a:solidFill>
                          <a:srgbClr val="6600CC"/>
                        </a:solidFill>
                        <a:latin typeface="Times New Roman" pitchFamily="18" charset="0"/>
                        <a:cs typeface="Times New Roman" pitchFamily="18" charset="0"/>
                      </a:endParaRPr>
                    </a:p>
                  </a:txBody>
                  <a:tcPr/>
                </a:tc>
                <a:tc>
                  <a:txBody>
                    <a:bodyPr/>
                    <a:lstStyle/>
                    <a:p>
                      <a:pPr algn="l"/>
                      <a:r>
                        <a:rPr lang="ru-RU" sz="2000" kern="1200" dirty="0" smtClean="0">
                          <a:solidFill>
                            <a:srgbClr val="6600CC"/>
                          </a:solidFill>
                          <a:latin typeface="Times New Roman" pitchFamily="18" charset="0"/>
                          <a:ea typeface="+mn-ea"/>
                          <a:cs typeface="Times New Roman" pitchFamily="18" charset="0"/>
                        </a:rPr>
                        <a:t>- Коллективно-творческая деятельность;</a:t>
                      </a:r>
                    </a:p>
                    <a:p>
                      <a:pPr algn="l"/>
                      <a:r>
                        <a:rPr lang="ru-RU" sz="2000" kern="1200" dirty="0" smtClean="0">
                          <a:solidFill>
                            <a:srgbClr val="6600CC"/>
                          </a:solidFill>
                          <a:latin typeface="Times New Roman" pitchFamily="18" charset="0"/>
                          <a:ea typeface="+mn-ea"/>
                          <a:cs typeface="Times New Roman" pitchFamily="18" charset="0"/>
                        </a:rPr>
                        <a:t>- Работа творческих мастерских;</a:t>
                      </a:r>
                    </a:p>
                    <a:p>
                      <a:pPr algn="l"/>
                      <a:r>
                        <a:rPr lang="ru-RU" sz="2000" kern="1200" dirty="0" smtClean="0">
                          <a:solidFill>
                            <a:srgbClr val="6600CC"/>
                          </a:solidFill>
                          <a:latin typeface="Times New Roman" pitchFamily="18" charset="0"/>
                          <a:ea typeface="+mn-ea"/>
                          <a:cs typeface="Times New Roman" pitchFamily="18" charset="0"/>
                        </a:rPr>
                        <a:t>- Экскурсии в районную детскую библиотеки;</a:t>
                      </a:r>
                    </a:p>
                    <a:p>
                      <a:pPr algn="l"/>
                      <a:r>
                        <a:rPr lang="ru-RU" sz="2000" kern="1200" dirty="0" smtClean="0">
                          <a:solidFill>
                            <a:srgbClr val="6600CC"/>
                          </a:solidFill>
                          <a:latin typeface="Times New Roman" pitchFamily="18" charset="0"/>
                          <a:ea typeface="+mn-ea"/>
                          <a:cs typeface="Times New Roman" pitchFamily="18" charset="0"/>
                        </a:rPr>
                        <a:t>- Конкурсы;</a:t>
                      </a:r>
                    </a:p>
                    <a:p>
                      <a:pPr algn="l">
                        <a:buFontTx/>
                        <a:buChar char="-"/>
                      </a:pPr>
                      <a:r>
                        <a:rPr lang="ru-RU" sz="2000" kern="1200" dirty="0" smtClean="0">
                          <a:solidFill>
                            <a:srgbClr val="6600CC"/>
                          </a:solidFill>
                          <a:latin typeface="Times New Roman" pitchFamily="18" charset="0"/>
                          <a:ea typeface="+mn-ea"/>
                          <a:cs typeface="Times New Roman" pitchFamily="18" charset="0"/>
                        </a:rPr>
                        <a:t>Викторины.</a:t>
                      </a:r>
                    </a:p>
                  </a:txBody>
                  <a:tcPr/>
                </a:tc>
              </a:tr>
            </a:tbl>
          </a:graphicData>
        </a:graphic>
      </p:graphicFrame>
      <p:pic>
        <p:nvPicPr>
          <p:cNvPr id="3" name="Рисунок 2" descr="https://convitexcartoon.files.wordpress.com/2015/03/mickey-mouse-02-by-convitex.png"/>
          <p:cNvPicPr/>
          <p:nvPr/>
        </p:nvPicPr>
        <p:blipFill>
          <a:blip r:embed="rId3" cstate="print"/>
          <a:srcRect/>
          <a:stretch>
            <a:fillRect/>
          </a:stretch>
        </p:blipFill>
        <p:spPr bwMode="auto">
          <a:xfrm>
            <a:off x="7858148" y="5627454"/>
            <a:ext cx="1143008" cy="1230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4" name="Таблица 3"/>
          <p:cNvGraphicFramePr>
            <a:graphicFrameLocks noGrp="1"/>
          </p:cNvGraphicFramePr>
          <p:nvPr/>
        </p:nvGraphicFramePr>
        <p:xfrm>
          <a:off x="142843" y="214290"/>
          <a:ext cx="8858313" cy="6217920"/>
        </p:xfrm>
        <a:graphic>
          <a:graphicData uri="http://schemas.openxmlformats.org/drawingml/2006/table">
            <a:tbl>
              <a:tblPr firstRow="1" bandRow="1">
                <a:tableStyleId>{C4B1156A-380E-4F78-BDF5-A606A8083BF9}</a:tableStyleId>
              </a:tblPr>
              <a:tblGrid>
                <a:gridCol w="1857389"/>
                <a:gridCol w="3643338"/>
                <a:gridCol w="3357586"/>
              </a:tblGrid>
              <a:tr h="370840">
                <a:tc>
                  <a:txBody>
                    <a:bodyPr/>
                    <a:lstStyle/>
                    <a:p>
                      <a:endParaRPr lang="ru-RU" sz="1800" b="0" kern="1200" dirty="0" smtClean="0">
                        <a:solidFill>
                          <a:srgbClr val="6600CC"/>
                        </a:solidFill>
                        <a:latin typeface="Times New Roman" pitchFamily="18" charset="0"/>
                        <a:ea typeface="+mn-ea"/>
                        <a:cs typeface="Times New Roman" pitchFamily="18" charset="0"/>
                      </a:endParaRPr>
                    </a:p>
                    <a:p>
                      <a:endParaRPr lang="ru-RU" sz="1800" b="0" kern="1200" dirty="0" smtClean="0">
                        <a:solidFill>
                          <a:srgbClr val="6600CC"/>
                        </a:solidFill>
                        <a:latin typeface="Times New Roman" pitchFamily="18" charset="0"/>
                        <a:ea typeface="+mn-ea"/>
                        <a:cs typeface="Times New Roman" pitchFamily="18" charset="0"/>
                      </a:endParaRPr>
                    </a:p>
                    <a:p>
                      <a:pPr algn="ctr"/>
                      <a:r>
                        <a:rPr lang="ru-RU" sz="1800" b="0" kern="1200" dirty="0" smtClean="0">
                          <a:solidFill>
                            <a:srgbClr val="6600CC"/>
                          </a:solidFill>
                          <a:latin typeface="Times New Roman" pitchFamily="18" charset="0"/>
                          <a:ea typeface="+mn-ea"/>
                          <a:cs typeface="Times New Roman" pitchFamily="18" charset="0"/>
                        </a:rPr>
                        <a:t>    </a:t>
                      </a:r>
                      <a:r>
                        <a:rPr lang="ru-RU" sz="1800" b="1" kern="1200" dirty="0" smtClean="0">
                          <a:solidFill>
                            <a:srgbClr val="6600CC"/>
                          </a:solidFill>
                          <a:latin typeface="Times New Roman" pitchFamily="18" charset="0"/>
                          <a:ea typeface="+mn-ea"/>
                          <a:cs typeface="Times New Roman" pitchFamily="18" charset="0"/>
                        </a:rPr>
                        <a:t>Экологическое</a:t>
                      </a:r>
                      <a:endParaRPr lang="ru-RU" b="1" dirty="0">
                        <a:solidFill>
                          <a:srgbClr val="6600CC"/>
                        </a:solidFill>
                        <a:latin typeface="Times New Roman" pitchFamily="18" charset="0"/>
                        <a:cs typeface="Times New Roman" pitchFamily="18" charset="0"/>
                      </a:endParaRPr>
                    </a:p>
                  </a:txBody>
                  <a:tcPr/>
                </a:tc>
                <a:tc>
                  <a:txBody>
                    <a:bodyPr/>
                    <a:lstStyle/>
                    <a:p>
                      <a:pPr algn="l"/>
                      <a:r>
                        <a:rPr lang="ru-RU" sz="1800" b="0" kern="1200" dirty="0" smtClean="0">
                          <a:solidFill>
                            <a:srgbClr val="6600CC"/>
                          </a:solidFill>
                          <a:latin typeface="Times New Roman" pitchFamily="18" charset="0"/>
                          <a:ea typeface="+mn-ea"/>
                          <a:cs typeface="Times New Roman" pitchFamily="18" charset="0"/>
                        </a:rPr>
                        <a:t>-Направлять активную деятельность дошкольника на осознанное сохранение природы; </a:t>
                      </a:r>
                    </a:p>
                    <a:p>
                      <a:pPr algn="l"/>
                      <a:r>
                        <a:rPr lang="ru-RU" sz="1800" b="0" kern="1200" dirty="0" smtClean="0">
                          <a:solidFill>
                            <a:srgbClr val="6600CC"/>
                          </a:solidFill>
                          <a:latin typeface="Times New Roman" pitchFamily="18" charset="0"/>
                          <a:ea typeface="+mn-ea"/>
                          <a:cs typeface="Times New Roman" pitchFamily="18" charset="0"/>
                        </a:rPr>
                        <a:t>- Воспитывать у детей гуманно-ценностное отношение к природе;</a:t>
                      </a:r>
                    </a:p>
                    <a:p>
                      <a:pPr algn="l"/>
                      <a:r>
                        <a:rPr lang="ru-RU" sz="1800" b="0" kern="1200" dirty="0" smtClean="0">
                          <a:solidFill>
                            <a:srgbClr val="6600CC"/>
                          </a:solidFill>
                          <a:latin typeface="Times New Roman" pitchFamily="18" charset="0"/>
                          <a:ea typeface="+mn-ea"/>
                          <a:cs typeface="Times New Roman" pitchFamily="18" charset="0"/>
                        </a:rPr>
                        <a:t>-Воспитывать любовь к животному и растительному миру; </a:t>
                      </a:r>
                    </a:p>
                    <a:p>
                      <a:pPr algn="l"/>
                      <a:r>
                        <a:rPr lang="ru-RU" sz="1800" b="0" kern="1200" dirty="0" smtClean="0">
                          <a:solidFill>
                            <a:srgbClr val="6600CC"/>
                          </a:solidFill>
                          <a:latin typeface="Times New Roman" pitchFamily="18" charset="0"/>
                          <a:ea typeface="+mn-ea"/>
                          <a:cs typeface="Times New Roman" pitchFamily="18" charset="0"/>
                        </a:rPr>
                        <a:t>-Формировать у детей экологические знания, культуру и бережное отношение к природе. </a:t>
                      </a:r>
                      <a:endParaRPr lang="ru-RU" b="0" dirty="0">
                        <a:solidFill>
                          <a:srgbClr val="6600CC"/>
                        </a:solidFill>
                        <a:latin typeface="Times New Roman" pitchFamily="18" charset="0"/>
                        <a:cs typeface="Times New Roman" pitchFamily="18" charset="0"/>
                      </a:endParaRPr>
                    </a:p>
                  </a:txBody>
                  <a:tcPr/>
                </a:tc>
                <a:tc>
                  <a:txBody>
                    <a:bodyPr/>
                    <a:lstStyle/>
                    <a:p>
                      <a:pPr algn="l"/>
                      <a:r>
                        <a:rPr lang="ru-RU" sz="1800" b="0" kern="1200" dirty="0" smtClean="0">
                          <a:solidFill>
                            <a:srgbClr val="6600CC"/>
                          </a:solidFill>
                          <a:latin typeface="Times New Roman" pitchFamily="18" charset="0"/>
                          <a:ea typeface="+mn-ea"/>
                          <a:cs typeface="Times New Roman" pitchFamily="18" charset="0"/>
                        </a:rPr>
                        <a:t>- Экскурсии;</a:t>
                      </a:r>
                    </a:p>
                    <a:p>
                      <a:pPr algn="l"/>
                      <a:r>
                        <a:rPr lang="ru-RU" sz="1800" b="0" kern="1200" dirty="0" smtClean="0">
                          <a:solidFill>
                            <a:srgbClr val="6600CC"/>
                          </a:solidFill>
                          <a:latin typeface="Times New Roman" pitchFamily="18" charset="0"/>
                          <a:ea typeface="+mn-ea"/>
                          <a:cs typeface="Times New Roman" pitchFamily="18" charset="0"/>
                        </a:rPr>
                        <a:t>- Беседы о нравственности;</a:t>
                      </a:r>
                    </a:p>
                    <a:p>
                      <a:pPr algn="l"/>
                      <a:r>
                        <a:rPr lang="ru-RU" sz="1800" b="0" kern="1200" dirty="0" smtClean="0">
                          <a:solidFill>
                            <a:srgbClr val="6600CC"/>
                          </a:solidFill>
                          <a:latin typeface="Times New Roman" pitchFamily="18" charset="0"/>
                          <a:ea typeface="+mn-ea"/>
                          <a:cs typeface="Times New Roman" pitchFamily="18" charset="0"/>
                        </a:rPr>
                        <a:t>- Экологический КВН;</a:t>
                      </a:r>
                    </a:p>
                    <a:p>
                      <a:pPr algn="l"/>
                      <a:r>
                        <a:rPr lang="ru-RU" sz="1800" b="0" kern="1200" dirty="0" smtClean="0">
                          <a:solidFill>
                            <a:srgbClr val="6600CC"/>
                          </a:solidFill>
                          <a:latin typeface="Times New Roman" pitchFamily="18" charset="0"/>
                          <a:ea typeface="+mn-ea"/>
                          <a:cs typeface="Times New Roman" pitchFamily="18" charset="0"/>
                        </a:rPr>
                        <a:t>- Экологические акции;</a:t>
                      </a:r>
                    </a:p>
                    <a:p>
                      <a:pPr algn="l"/>
                      <a:r>
                        <a:rPr lang="ru-RU" sz="1800" b="0" kern="1200" dirty="0" smtClean="0">
                          <a:solidFill>
                            <a:srgbClr val="6600CC"/>
                          </a:solidFill>
                          <a:latin typeface="Times New Roman" pitchFamily="18" charset="0"/>
                          <a:ea typeface="+mn-ea"/>
                          <a:cs typeface="Times New Roman" pitchFamily="18" charset="0"/>
                        </a:rPr>
                        <a:t>- Викторины, конкурсы;</a:t>
                      </a:r>
                    </a:p>
                    <a:p>
                      <a:pPr algn="l"/>
                      <a:endParaRPr lang="ru-RU" b="0" dirty="0">
                        <a:solidFill>
                          <a:srgbClr val="6600CC"/>
                        </a:solidFill>
                        <a:latin typeface="Times New Roman" pitchFamily="18" charset="0"/>
                        <a:cs typeface="Times New Roman" pitchFamily="18" charset="0"/>
                      </a:endParaRPr>
                    </a:p>
                  </a:txBody>
                  <a:tcPr/>
                </a:tc>
              </a:tr>
              <a:tr h="370840">
                <a:tc>
                  <a:txBody>
                    <a:bodyPr/>
                    <a:lstStyle/>
                    <a:p>
                      <a:endParaRPr lang="ru-RU" sz="1800" kern="1200" dirty="0" smtClean="0">
                        <a:solidFill>
                          <a:srgbClr val="6600CC"/>
                        </a:solidFill>
                        <a:latin typeface="Times New Roman" pitchFamily="18" charset="0"/>
                        <a:ea typeface="+mn-ea"/>
                        <a:cs typeface="Times New Roman" pitchFamily="18" charset="0"/>
                      </a:endParaRPr>
                    </a:p>
                    <a:p>
                      <a:endParaRPr lang="ru-RU" sz="1800" kern="1200" dirty="0" smtClean="0">
                        <a:solidFill>
                          <a:srgbClr val="6600CC"/>
                        </a:solidFill>
                        <a:latin typeface="Times New Roman" pitchFamily="18" charset="0"/>
                        <a:ea typeface="+mn-ea"/>
                        <a:cs typeface="Times New Roman" pitchFamily="18" charset="0"/>
                      </a:endParaRPr>
                    </a:p>
                    <a:p>
                      <a:endParaRPr lang="ru-RU" sz="1800" kern="1200" dirty="0" smtClean="0">
                        <a:solidFill>
                          <a:srgbClr val="6600CC"/>
                        </a:solidFill>
                        <a:latin typeface="Times New Roman" pitchFamily="18" charset="0"/>
                        <a:ea typeface="+mn-ea"/>
                        <a:cs typeface="Times New Roman" pitchFamily="18" charset="0"/>
                      </a:endParaRPr>
                    </a:p>
                    <a:p>
                      <a:pPr algn="ctr"/>
                      <a:r>
                        <a:rPr lang="ru-RU" sz="1800" b="1" kern="1200" dirty="0" smtClean="0">
                          <a:solidFill>
                            <a:srgbClr val="6600CC"/>
                          </a:solidFill>
                          <a:latin typeface="Times New Roman" pitchFamily="18" charset="0"/>
                          <a:ea typeface="+mn-ea"/>
                          <a:cs typeface="Times New Roman" pitchFamily="18" charset="0"/>
                        </a:rPr>
                        <a:t>Духовно-нравственное</a:t>
                      </a:r>
                      <a:endParaRPr lang="ru-RU" b="1" dirty="0">
                        <a:solidFill>
                          <a:srgbClr val="6600CC"/>
                        </a:solidFill>
                        <a:latin typeface="Times New Roman" pitchFamily="18" charset="0"/>
                        <a:cs typeface="Times New Roman" pitchFamily="18" charset="0"/>
                      </a:endParaRPr>
                    </a:p>
                  </a:txBody>
                  <a:tcPr/>
                </a:tc>
                <a:tc>
                  <a:txBody>
                    <a:bodyPr/>
                    <a:lstStyle/>
                    <a:p>
                      <a:pPr algn="l"/>
                      <a:r>
                        <a:rPr lang="ru-RU" sz="1800" kern="1200" dirty="0" smtClean="0">
                          <a:solidFill>
                            <a:srgbClr val="6600CC"/>
                          </a:solidFill>
                          <a:latin typeface="Times New Roman" pitchFamily="18" charset="0"/>
                          <a:ea typeface="+mn-ea"/>
                          <a:cs typeface="Times New Roman" pitchFamily="18" charset="0"/>
                        </a:rPr>
                        <a:t>- Формировать и закреплять знания детей об историческом прошлом своей Родины, родного города.</a:t>
                      </a:r>
                    </a:p>
                    <a:p>
                      <a:pPr algn="l"/>
                      <a:r>
                        <a:rPr lang="ru-RU" sz="1800" kern="1200" dirty="0" smtClean="0">
                          <a:solidFill>
                            <a:srgbClr val="6600CC"/>
                          </a:solidFill>
                          <a:latin typeface="Times New Roman" pitchFamily="18" charset="0"/>
                          <a:ea typeface="+mn-ea"/>
                          <a:cs typeface="Times New Roman" pitchFamily="18" charset="0"/>
                        </a:rPr>
                        <a:t>- Формирование социально – активной личности и патриота, обладающий чувством национальной гордости, гражданского достоинства, любви к Отечеству, своему народу.</a:t>
                      </a:r>
                    </a:p>
                    <a:p>
                      <a:pPr algn="l"/>
                      <a:endParaRPr lang="ru-RU" dirty="0">
                        <a:solidFill>
                          <a:srgbClr val="6600CC"/>
                        </a:solidFill>
                        <a:latin typeface="Times New Roman" pitchFamily="18" charset="0"/>
                        <a:cs typeface="Times New Roman" pitchFamily="18" charset="0"/>
                      </a:endParaRPr>
                    </a:p>
                  </a:txBody>
                  <a:tcPr/>
                </a:tc>
                <a:tc>
                  <a:txBody>
                    <a:bodyPr/>
                    <a:lstStyle/>
                    <a:p>
                      <a:pPr algn="l"/>
                      <a:r>
                        <a:rPr lang="ru-RU" sz="1800" kern="1200" dirty="0" smtClean="0">
                          <a:solidFill>
                            <a:srgbClr val="6600CC"/>
                          </a:solidFill>
                          <a:latin typeface="Times New Roman" pitchFamily="18" charset="0"/>
                          <a:ea typeface="+mn-ea"/>
                          <a:cs typeface="Times New Roman" pitchFamily="18" charset="0"/>
                        </a:rPr>
                        <a:t>-Посещение: краеведческого музея, мини музеев ДОУ и музея ДОУ «русская изба»;</a:t>
                      </a:r>
                    </a:p>
                    <a:p>
                      <a:pPr algn="l"/>
                      <a:r>
                        <a:rPr lang="ru-RU" sz="1800" kern="1200" dirty="0" smtClean="0">
                          <a:solidFill>
                            <a:srgbClr val="6600CC"/>
                          </a:solidFill>
                          <a:latin typeface="Times New Roman" pitchFamily="18" charset="0"/>
                          <a:ea typeface="+mn-ea"/>
                          <a:cs typeface="Times New Roman" pitchFamily="18" charset="0"/>
                        </a:rPr>
                        <a:t>- Беседы;</a:t>
                      </a:r>
                    </a:p>
                    <a:p>
                      <a:pPr algn="l"/>
                      <a:r>
                        <a:rPr lang="ru-RU" sz="1800" kern="1200" dirty="0" smtClean="0">
                          <a:solidFill>
                            <a:srgbClr val="6600CC"/>
                          </a:solidFill>
                          <a:latin typeface="Times New Roman" pitchFamily="18" charset="0"/>
                          <a:ea typeface="+mn-ea"/>
                          <a:cs typeface="Times New Roman" pitchFamily="18" charset="0"/>
                        </a:rPr>
                        <a:t>- Экскурсии к памятникам;</a:t>
                      </a:r>
                    </a:p>
                    <a:p>
                      <a:pPr algn="l"/>
                      <a:r>
                        <a:rPr lang="ru-RU" sz="1800" kern="1200" dirty="0" smtClean="0">
                          <a:solidFill>
                            <a:srgbClr val="6600CC"/>
                          </a:solidFill>
                          <a:latin typeface="Times New Roman" pitchFamily="18" charset="0"/>
                          <a:ea typeface="+mn-ea"/>
                          <a:cs typeface="Times New Roman" pitchFamily="18" charset="0"/>
                        </a:rPr>
                        <a:t>-Музыкально-литературные композиции;</a:t>
                      </a:r>
                    </a:p>
                    <a:p>
                      <a:pPr algn="l"/>
                      <a:r>
                        <a:rPr lang="ru-RU" sz="1800" kern="1200" dirty="0" smtClean="0">
                          <a:solidFill>
                            <a:srgbClr val="6600CC"/>
                          </a:solidFill>
                          <a:latin typeface="Times New Roman" pitchFamily="18" charset="0"/>
                          <a:ea typeface="+mn-ea"/>
                          <a:cs typeface="Times New Roman" pitchFamily="18" charset="0"/>
                        </a:rPr>
                        <a:t>- Показ спектаклей и сказок;</a:t>
                      </a:r>
                    </a:p>
                    <a:p>
                      <a:r>
                        <a:rPr lang="ru-RU" sz="1800" kern="1200" dirty="0" smtClean="0">
                          <a:solidFill>
                            <a:srgbClr val="6600CC"/>
                          </a:solidFill>
                          <a:latin typeface="Times New Roman" pitchFamily="18" charset="0"/>
                          <a:ea typeface="+mn-ea"/>
                          <a:cs typeface="Times New Roman" pitchFamily="18" charset="0"/>
                        </a:rPr>
                        <a:t>- Продуктивная деятельность детей;</a:t>
                      </a:r>
                    </a:p>
                    <a:p>
                      <a:r>
                        <a:rPr lang="ru-RU" sz="1800" kern="1200" dirty="0" smtClean="0">
                          <a:solidFill>
                            <a:srgbClr val="6600CC"/>
                          </a:solidFill>
                          <a:latin typeface="Times New Roman" pitchFamily="18" charset="0"/>
                          <a:ea typeface="+mn-ea"/>
                          <a:cs typeface="Times New Roman" pitchFamily="18" charset="0"/>
                        </a:rPr>
                        <a:t>- Выставка творческих работ детей.</a:t>
                      </a:r>
                      <a:endParaRPr lang="ru-RU" dirty="0">
                        <a:solidFill>
                          <a:srgbClr val="6600CC"/>
                        </a:solidFill>
                        <a:latin typeface="Times New Roman" pitchFamily="18" charset="0"/>
                        <a:cs typeface="Times New Roman" pitchFamily="18" charset="0"/>
                      </a:endParaRPr>
                    </a:p>
                  </a:txBody>
                  <a:tcPr/>
                </a:tc>
              </a:tr>
            </a:tbl>
          </a:graphicData>
        </a:graphic>
      </p:graphicFrame>
      <p:pic>
        <p:nvPicPr>
          <p:cNvPr id="3" name="Рисунок 2" descr="https://img0.liveinternet.ru/images/attach/d/1/131/839/131839992_2215d689cb55.png"/>
          <p:cNvPicPr/>
          <p:nvPr/>
        </p:nvPicPr>
        <p:blipFill>
          <a:blip r:embed="rId3" cstate="print"/>
          <a:srcRect/>
          <a:stretch>
            <a:fillRect/>
          </a:stretch>
        </p:blipFill>
        <p:spPr bwMode="auto">
          <a:xfrm>
            <a:off x="214282" y="5357826"/>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4" name="Таблица 3"/>
          <p:cNvGraphicFramePr>
            <a:graphicFrameLocks noGrp="1"/>
          </p:cNvGraphicFramePr>
          <p:nvPr/>
        </p:nvGraphicFramePr>
        <p:xfrm>
          <a:off x="357158" y="214290"/>
          <a:ext cx="8358246" cy="6278880"/>
        </p:xfrm>
        <a:graphic>
          <a:graphicData uri="http://schemas.openxmlformats.org/drawingml/2006/table">
            <a:tbl>
              <a:tblPr firstRow="1" bandRow="1">
                <a:tableStyleId>{C4B1156A-380E-4F78-BDF5-A606A8083BF9}</a:tableStyleId>
              </a:tblPr>
              <a:tblGrid>
                <a:gridCol w="2786082"/>
                <a:gridCol w="2786082"/>
                <a:gridCol w="2786082"/>
              </a:tblGrid>
              <a:tr h="2143140">
                <a:tc>
                  <a:txBody>
                    <a:bodyPr/>
                    <a:lstStyle/>
                    <a:p>
                      <a:pPr algn="ctr"/>
                      <a:endParaRPr lang="ru-RU" sz="2000" b="0" kern="1200" dirty="0" smtClean="0">
                        <a:solidFill>
                          <a:srgbClr val="6600CC"/>
                        </a:solidFill>
                        <a:latin typeface="Times New Roman" pitchFamily="18" charset="0"/>
                        <a:ea typeface="+mn-ea"/>
                        <a:cs typeface="Times New Roman" pitchFamily="18" charset="0"/>
                      </a:endParaRPr>
                    </a:p>
                    <a:p>
                      <a:pPr algn="ctr"/>
                      <a:endParaRPr lang="ru-RU" sz="2000" b="0" kern="1200" dirty="0" smtClean="0">
                        <a:solidFill>
                          <a:srgbClr val="6600CC"/>
                        </a:solidFill>
                        <a:latin typeface="Times New Roman" pitchFamily="18" charset="0"/>
                        <a:ea typeface="+mn-ea"/>
                        <a:cs typeface="Times New Roman" pitchFamily="18" charset="0"/>
                      </a:endParaRPr>
                    </a:p>
                    <a:p>
                      <a:pPr algn="ctr"/>
                      <a:endParaRPr lang="ru-RU" sz="2000" b="0" kern="1200" dirty="0" smtClean="0">
                        <a:solidFill>
                          <a:srgbClr val="6600CC"/>
                        </a:solidFill>
                        <a:latin typeface="Times New Roman" pitchFamily="18" charset="0"/>
                        <a:ea typeface="+mn-ea"/>
                        <a:cs typeface="Times New Roman" pitchFamily="18" charset="0"/>
                      </a:endParaRPr>
                    </a:p>
                    <a:p>
                      <a:pPr algn="ctr"/>
                      <a:r>
                        <a:rPr lang="ru-RU" sz="2000" b="1" kern="1200" dirty="0" smtClean="0">
                          <a:solidFill>
                            <a:srgbClr val="6600CC"/>
                          </a:solidFill>
                          <a:latin typeface="Times New Roman" pitchFamily="18" charset="0"/>
                          <a:ea typeface="+mn-ea"/>
                          <a:cs typeface="Times New Roman" pitchFamily="18" charset="0"/>
                        </a:rPr>
                        <a:t>Трудовая</a:t>
                      </a:r>
                      <a:endParaRPr lang="ru-RU" sz="2000" b="1" dirty="0">
                        <a:solidFill>
                          <a:srgbClr val="6600CC"/>
                        </a:solidFill>
                        <a:latin typeface="Times New Roman" pitchFamily="18" charset="0"/>
                        <a:cs typeface="Times New Roman" pitchFamily="18" charset="0"/>
                      </a:endParaRPr>
                    </a:p>
                  </a:txBody>
                  <a:tcPr/>
                </a:tc>
                <a:tc>
                  <a:txBody>
                    <a:bodyPr/>
                    <a:lstStyle/>
                    <a:p>
                      <a:r>
                        <a:rPr lang="ru-RU" sz="2000" b="0" kern="1200" dirty="0" smtClean="0">
                          <a:solidFill>
                            <a:srgbClr val="6600CC"/>
                          </a:solidFill>
                          <a:latin typeface="Times New Roman" pitchFamily="18" charset="0"/>
                          <a:ea typeface="+mn-ea"/>
                          <a:cs typeface="Times New Roman" pitchFamily="18" charset="0"/>
                        </a:rPr>
                        <a:t>- Развивать навыки трудовой деятельности;</a:t>
                      </a:r>
                    </a:p>
                    <a:p>
                      <a:r>
                        <a:rPr lang="ru-RU" sz="2000" b="0" kern="1200" dirty="0" smtClean="0">
                          <a:solidFill>
                            <a:srgbClr val="6600CC"/>
                          </a:solidFill>
                          <a:latin typeface="Times New Roman" pitchFamily="18" charset="0"/>
                          <a:ea typeface="+mn-ea"/>
                          <a:cs typeface="Times New Roman" pitchFamily="18" charset="0"/>
                        </a:rPr>
                        <a:t>- Воспитывать ценностное отношение к собственному труду, труду других людей и его результатам.</a:t>
                      </a:r>
                    </a:p>
                  </a:txBody>
                  <a:tcPr/>
                </a:tc>
                <a:tc>
                  <a:txBody>
                    <a:bodyPr/>
                    <a:lstStyle/>
                    <a:p>
                      <a:r>
                        <a:rPr lang="ru-RU" sz="2000" b="0" kern="1200" dirty="0" smtClean="0">
                          <a:solidFill>
                            <a:srgbClr val="6600CC"/>
                          </a:solidFill>
                          <a:latin typeface="Times New Roman" pitchFamily="18" charset="0"/>
                          <a:ea typeface="+mn-ea"/>
                          <a:cs typeface="Times New Roman" pitchFamily="18" charset="0"/>
                        </a:rPr>
                        <a:t>- Бытовой труд;</a:t>
                      </a:r>
                    </a:p>
                    <a:p>
                      <a:r>
                        <a:rPr lang="ru-RU" sz="2000" b="0" kern="1200" dirty="0" smtClean="0">
                          <a:solidFill>
                            <a:srgbClr val="6600CC"/>
                          </a:solidFill>
                          <a:latin typeface="Times New Roman" pitchFamily="18" charset="0"/>
                          <a:ea typeface="+mn-ea"/>
                          <a:cs typeface="Times New Roman" pitchFamily="18" charset="0"/>
                        </a:rPr>
                        <a:t>- Самообслуживание;</a:t>
                      </a:r>
                    </a:p>
                    <a:p>
                      <a:r>
                        <a:rPr lang="ru-RU" sz="2000" b="0" kern="1200" dirty="0" smtClean="0">
                          <a:solidFill>
                            <a:srgbClr val="6600CC"/>
                          </a:solidFill>
                          <a:latin typeface="Times New Roman" pitchFamily="18" charset="0"/>
                          <a:ea typeface="+mn-ea"/>
                          <a:cs typeface="Times New Roman" pitchFamily="18" charset="0"/>
                        </a:rPr>
                        <a:t>- Труд в природе;</a:t>
                      </a:r>
                    </a:p>
                    <a:p>
                      <a:r>
                        <a:rPr lang="ru-RU" sz="2000" b="0" kern="1200" dirty="0" smtClean="0">
                          <a:solidFill>
                            <a:srgbClr val="6600CC"/>
                          </a:solidFill>
                          <a:latin typeface="Times New Roman" pitchFamily="18" charset="0"/>
                          <a:ea typeface="+mn-ea"/>
                          <a:cs typeface="Times New Roman" pitchFamily="18" charset="0"/>
                        </a:rPr>
                        <a:t>- Общественно значимый труд (трудовые акции, рейды по благоустройству территории).</a:t>
                      </a:r>
                      <a:endParaRPr lang="ru-RU" sz="2000" b="0" dirty="0">
                        <a:solidFill>
                          <a:srgbClr val="6600CC"/>
                        </a:solidFill>
                        <a:latin typeface="Times New Roman" pitchFamily="18" charset="0"/>
                        <a:cs typeface="Times New Roman" pitchFamily="18" charset="0"/>
                      </a:endParaRPr>
                    </a:p>
                  </a:txBody>
                  <a:tcPr/>
                </a:tc>
              </a:tr>
              <a:tr h="370840">
                <a:tc>
                  <a:txBody>
                    <a:bodyPr/>
                    <a:lstStyle/>
                    <a:p>
                      <a:pPr algn="ctr"/>
                      <a:endParaRPr lang="ru-RU" sz="2000" kern="1200" dirty="0" smtClean="0">
                        <a:solidFill>
                          <a:srgbClr val="6600CC"/>
                        </a:solidFill>
                        <a:latin typeface="Times New Roman" pitchFamily="18" charset="0"/>
                        <a:ea typeface="+mn-ea"/>
                        <a:cs typeface="Times New Roman" pitchFamily="18" charset="0"/>
                      </a:endParaRPr>
                    </a:p>
                    <a:p>
                      <a:pPr algn="ctr"/>
                      <a:endParaRPr lang="ru-RU" sz="2000" kern="1200" dirty="0" smtClean="0">
                        <a:solidFill>
                          <a:srgbClr val="6600CC"/>
                        </a:solidFill>
                        <a:latin typeface="Times New Roman" pitchFamily="18" charset="0"/>
                        <a:ea typeface="+mn-ea"/>
                        <a:cs typeface="Times New Roman" pitchFamily="18" charset="0"/>
                      </a:endParaRPr>
                    </a:p>
                    <a:p>
                      <a:pPr algn="ctr"/>
                      <a:endParaRPr lang="ru-RU" sz="2000" kern="1200" dirty="0" smtClean="0">
                        <a:solidFill>
                          <a:srgbClr val="6600CC"/>
                        </a:solidFill>
                        <a:latin typeface="Times New Roman" pitchFamily="18" charset="0"/>
                        <a:ea typeface="+mn-ea"/>
                        <a:cs typeface="Times New Roman" pitchFamily="18" charset="0"/>
                      </a:endParaRPr>
                    </a:p>
                    <a:p>
                      <a:pPr algn="ctr"/>
                      <a:endParaRPr lang="ru-RU" sz="2000" kern="1200" dirty="0" smtClean="0">
                        <a:solidFill>
                          <a:srgbClr val="6600CC"/>
                        </a:solidFill>
                        <a:latin typeface="Times New Roman" pitchFamily="18" charset="0"/>
                        <a:ea typeface="+mn-ea"/>
                        <a:cs typeface="Times New Roman" pitchFamily="18" charset="0"/>
                      </a:endParaRPr>
                    </a:p>
                    <a:p>
                      <a:pPr algn="ctr"/>
                      <a:endParaRPr lang="ru-RU" sz="2000" kern="1200" dirty="0" smtClean="0">
                        <a:solidFill>
                          <a:srgbClr val="6600CC"/>
                        </a:solidFill>
                        <a:latin typeface="Times New Roman" pitchFamily="18" charset="0"/>
                        <a:ea typeface="+mn-ea"/>
                        <a:cs typeface="Times New Roman" pitchFamily="18" charset="0"/>
                      </a:endParaRPr>
                    </a:p>
                    <a:p>
                      <a:pPr algn="ctr"/>
                      <a:endParaRPr lang="ru-RU" sz="2000" kern="1200" dirty="0" smtClean="0">
                        <a:solidFill>
                          <a:srgbClr val="6600CC"/>
                        </a:solidFill>
                        <a:latin typeface="Times New Roman" pitchFamily="18" charset="0"/>
                        <a:ea typeface="+mn-ea"/>
                        <a:cs typeface="Times New Roman" pitchFamily="18" charset="0"/>
                      </a:endParaRPr>
                    </a:p>
                    <a:p>
                      <a:pPr algn="ctr"/>
                      <a:r>
                        <a:rPr lang="ru-RU" sz="2000" b="1" kern="1200" dirty="0" err="1" smtClean="0">
                          <a:solidFill>
                            <a:srgbClr val="6600CC"/>
                          </a:solidFill>
                          <a:latin typeface="Times New Roman" pitchFamily="18" charset="0"/>
                          <a:ea typeface="+mn-ea"/>
                          <a:cs typeface="Times New Roman" pitchFamily="18" charset="0"/>
                        </a:rPr>
                        <a:t>Досуговая</a:t>
                      </a:r>
                      <a:endParaRPr lang="ru-RU" sz="2000" b="1" dirty="0">
                        <a:solidFill>
                          <a:srgbClr val="6600CC"/>
                        </a:solidFill>
                        <a:latin typeface="Times New Roman" pitchFamily="18" charset="0"/>
                        <a:cs typeface="Times New Roman" pitchFamily="18" charset="0"/>
                      </a:endParaRPr>
                    </a:p>
                  </a:txBody>
                  <a:tcPr/>
                </a:tc>
                <a:tc>
                  <a:txBody>
                    <a:bodyPr/>
                    <a:lstStyle/>
                    <a:p>
                      <a:r>
                        <a:rPr lang="ru-RU" sz="2000" kern="1200" dirty="0" smtClean="0">
                          <a:solidFill>
                            <a:srgbClr val="6600CC"/>
                          </a:solidFill>
                          <a:latin typeface="Times New Roman" pitchFamily="18" charset="0"/>
                          <a:ea typeface="+mn-ea"/>
                          <a:cs typeface="Times New Roman" pitchFamily="18" charset="0"/>
                        </a:rPr>
                        <a:t>- Развивать  творческие способности детей в различных формах организации досуга.</a:t>
                      </a:r>
                    </a:p>
                    <a:p>
                      <a:r>
                        <a:rPr lang="ru-RU" sz="2000" kern="1200" dirty="0" smtClean="0">
                          <a:solidFill>
                            <a:srgbClr val="6600CC"/>
                          </a:solidFill>
                          <a:latin typeface="Times New Roman" pitchFamily="18" charset="0"/>
                          <a:ea typeface="+mn-ea"/>
                          <a:cs typeface="Times New Roman" pitchFamily="18" charset="0"/>
                        </a:rPr>
                        <a:t>- Создать условия для свободного общения детей со сверстниками и взрослыми;</a:t>
                      </a:r>
                    </a:p>
                    <a:p>
                      <a:r>
                        <a:rPr lang="ru-RU" sz="2000" kern="1200" dirty="0" smtClean="0">
                          <a:solidFill>
                            <a:srgbClr val="6600CC"/>
                          </a:solidFill>
                          <a:latin typeface="Times New Roman" pitchFamily="18" charset="0"/>
                          <a:ea typeface="+mn-ea"/>
                          <a:cs typeface="Times New Roman" pitchFamily="18" charset="0"/>
                        </a:rPr>
                        <a:t>- Закрепить нормы поведения и правила этикета, толерантности.</a:t>
                      </a:r>
                    </a:p>
                  </a:txBody>
                  <a:tcPr/>
                </a:tc>
                <a:tc>
                  <a:txBody>
                    <a:bodyPr/>
                    <a:lstStyle/>
                    <a:p>
                      <a:r>
                        <a:rPr lang="ru-RU" sz="2000" kern="1200" dirty="0" smtClean="0">
                          <a:solidFill>
                            <a:srgbClr val="6600CC"/>
                          </a:solidFill>
                          <a:latin typeface="Times New Roman" pitchFamily="18" charset="0"/>
                          <a:ea typeface="+mn-ea"/>
                          <a:cs typeface="Times New Roman" pitchFamily="18" charset="0"/>
                        </a:rPr>
                        <a:t>- Игра;</a:t>
                      </a:r>
                    </a:p>
                    <a:p>
                      <a:r>
                        <a:rPr lang="ru-RU" sz="2000" kern="1200" dirty="0" smtClean="0">
                          <a:solidFill>
                            <a:srgbClr val="6600CC"/>
                          </a:solidFill>
                          <a:latin typeface="Times New Roman" pitchFamily="18" charset="0"/>
                          <a:ea typeface="+mn-ea"/>
                          <a:cs typeface="Times New Roman" pitchFamily="18" charset="0"/>
                        </a:rPr>
                        <a:t>- Конкурс; </a:t>
                      </a:r>
                    </a:p>
                    <a:p>
                      <a:r>
                        <a:rPr lang="ru-RU" sz="2000" kern="1200" dirty="0" smtClean="0">
                          <a:solidFill>
                            <a:srgbClr val="6600CC"/>
                          </a:solidFill>
                          <a:latin typeface="Times New Roman" pitchFamily="18" charset="0"/>
                          <a:ea typeface="+mn-ea"/>
                          <a:cs typeface="Times New Roman" pitchFamily="18" charset="0"/>
                        </a:rPr>
                        <a:t>- Викторина; </a:t>
                      </a:r>
                    </a:p>
                    <a:p>
                      <a:r>
                        <a:rPr lang="ru-RU" sz="2000" kern="1200" dirty="0" smtClean="0">
                          <a:solidFill>
                            <a:srgbClr val="6600CC"/>
                          </a:solidFill>
                          <a:latin typeface="Times New Roman" pitchFamily="18" charset="0"/>
                          <a:ea typeface="+mn-ea"/>
                          <a:cs typeface="Times New Roman" pitchFamily="18" charset="0"/>
                        </a:rPr>
                        <a:t>- Праздник; </a:t>
                      </a:r>
                    </a:p>
                    <a:p>
                      <a:r>
                        <a:rPr lang="ru-RU" sz="2000" kern="1200" dirty="0" smtClean="0">
                          <a:solidFill>
                            <a:srgbClr val="6600CC"/>
                          </a:solidFill>
                          <a:latin typeface="Times New Roman" pitchFamily="18" charset="0"/>
                          <a:ea typeface="+mn-ea"/>
                          <a:cs typeface="Times New Roman" pitchFamily="18" charset="0"/>
                        </a:rPr>
                        <a:t>- Просмотр фильма; </a:t>
                      </a:r>
                    </a:p>
                    <a:p>
                      <a:r>
                        <a:rPr lang="ru-RU" sz="2000" kern="1200" dirty="0" smtClean="0">
                          <a:solidFill>
                            <a:srgbClr val="6600CC"/>
                          </a:solidFill>
                          <a:latin typeface="Times New Roman" pitchFamily="18" charset="0"/>
                          <a:ea typeface="+mn-ea"/>
                          <a:cs typeface="Times New Roman" pitchFamily="18" charset="0"/>
                        </a:rPr>
                        <a:t>- Чтение книг; </a:t>
                      </a:r>
                    </a:p>
                    <a:p>
                      <a:r>
                        <a:rPr lang="ru-RU" sz="2000" kern="1200" dirty="0" smtClean="0">
                          <a:solidFill>
                            <a:srgbClr val="6600CC"/>
                          </a:solidFill>
                          <a:latin typeface="Times New Roman" pitchFamily="18" charset="0"/>
                          <a:ea typeface="+mn-ea"/>
                          <a:cs typeface="Times New Roman" pitchFamily="18" charset="0"/>
                        </a:rPr>
                        <a:t>- Соревнование; </a:t>
                      </a:r>
                    </a:p>
                    <a:p>
                      <a:r>
                        <a:rPr lang="ru-RU" sz="2000" kern="1200" dirty="0" smtClean="0">
                          <a:solidFill>
                            <a:srgbClr val="6600CC"/>
                          </a:solidFill>
                          <a:latin typeface="Times New Roman" pitchFamily="18" charset="0"/>
                          <a:ea typeface="+mn-ea"/>
                          <a:cs typeface="Times New Roman" pitchFamily="18" charset="0"/>
                        </a:rPr>
                        <a:t>- Эстафеты. </a:t>
                      </a:r>
                      <a:endParaRPr lang="ru-RU" sz="2000" dirty="0">
                        <a:solidFill>
                          <a:srgbClr val="6600CC"/>
                        </a:solidFill>
                        <a:latin typeface="Times New Roman" pitchFamily="18" charset="0"/>
                        <a:cs typeface="Times New Roman" pitchFamily="18" charset="0"/>
                      </a:endParaRPr>
                    </a:p>
                  </a:txBody>
                  <a:tcPr/>
                </a:tc>
              </a:tr>
            </a:tbl>
          </a:graphicData>
        </a:graphic>
      </p:graphicFrame>
      <p:pic>
        <p:nvPicPr>
          <p:cNvPr id="3" name="Рисунок 2" descr="https://convitexcartoon.files.wordpress.com/2015/03/mickey-mouse-02-by-convitex.png"/>
          <p:cNvPicPr/>
          <p:nvPr/>
        </p:nvPicPr>
        <p:blipFill>
          <a:blip r:embed="rId3" cstate="print"/>
          <a:srcRect/>
          <a:stretch>
            <a:fillRect/>
          </a:stretch>
        </p:blipFill>
        <p:spPr bwMode="auto">
          <a:xfrm>
            <a:off x="7786710" y="5429264"/>
            <a:ext cx="1143008" cy="1230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hinhanhdep.net/wp-content/uploads/2017/07/hinh-nen-powerpoint-mam-non-19.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285852" y="142853"/>
            <a:ext cx="6357982" cy="738664"/>
          </a:xfrm>
          <a:prstGeom prst="rect">
            <a:avLst/>
          </a:prstGeom>
          <a:noFill/>
        </p:spPr>
        <p:txBody>
          <a:bodyPr wrap="square" rtlCol="0">
            <a:spAutoFit/>
          </a:bodyPr>
          <a:lstStyle/>
          <a:p>
            <a:pPr algn="ctr"/>
            <a:r>
              <a:rPr lang="ru-RU" sz="2400" b="1" u="sng" dirty="0" err="1" smtClean="0">
                <a:solidFill>
                  <a:srgbClr val="6600CC"/>
                </a:solidFill>
                <a:latin typeface="Times New Roman" pitchFamily="18" charset="0"/>
                <a:cs typeface="Times New Roman" pitchFamily="18" charset="0"/>
              </a:rPr>
              <a:t>Физкультурно</a:t>
            </a:r>
            <a:r>
              <a:rPr lang="ru-RU" sz="2400" b="1" u="sng" dirty="0" smtClean="0">
                <a:solidFill>
                  <a:srgbClr val="6600CC"/>
                </a:solidFill>
                <a:latin typeface="Times New Roman" pitchFamily="18" charset="0"/>
                <a:cs typeface="Times New Roman" pitchFamily="18" charset="0"/>
              </a:rPr>
              <a:t> – оздоровительная работа</a:t>
            </a:r>
            <a:endParaRPr lang="ru-RU" sz="2400" u="sng" dirty="0" smtClean="0">
              <a:solidFill>
                <a:srgbClr val="6600CC"/>
              </a:solidFill>
              <a:latin typeface="Times New Roman" pitchFamily="18" charset="0"/>
              <a:cs typeface="Times New Roman" pitchFamily="18" charset="0"/>
            </a:endParaRPr>
          </a:p>
          <a:p>
            <a:endParaRPr lang="ru-RU" dirty="0"/>
          </a:p>
        </p:txBody>
      </p:sp>
      <p:graphicFrame>
        <p:nvGraphicFramePr>
          <p:cNvPr id="6" name="Таблица 5"/>
          <p:cNvGraphicFramePr>
            <a:graphicFrameLocks noGrp="1"/>
          </p:cNvGraphicFramePr>
          <p:nvPr/>
        </p:nvGraphicFramePr>
        <p:xfrm>
          <a:off x="214282" y="1214422"/>
          <a:ext cx="8644000" cy="3992880"/>
        </p:xfrm>
        <a:graphic>
          <a:graphicData uri="http://schemas.openxmlformats.org/drawingml/2006/table">
            <a:tbl>
              <a:tblPr firstRow="1" bandRow="1">
                <a:tableStyleId>{C4B1156A-380E-4F78-BDF5-A606A8083BF9}</a:tableStyleId>
              </a:tblPr>
              <a:tblGrid>
                <a:gridCol w="571504"/>
                <a:gridCol w="2714644"/>
                <a:gridCol w="1643074"/>
                <a:gridCol w="1857388"/>
                <a:gridCol w="1857390"/>
              </a:tblGrid>
              <a:tr h="370840">
                <a:tc>
                  <a:txBody>
                    <a:bodyPr/>
                    <a:lstStyle/>
                    <a:p>
                      <a:pPr>
                        <a:lnSpc>
                          <a:spcPct val="115000"/>
                        </a:lnSpc>
                        <a:spcAft>
                          <a:spcPts val="0"/>
                        </a:spcAft>
                      </a:pPr>
                      <a:r>
                        <a:rPr lang="ru-RU" sz="2000" spc="5" dirty="0">
                          <a:solidFill>
                            <a:srgbClr val="6600CC"/>
                          </a:solidFill>
                          <a:latin typeface="Times New Roman" pitchFamily="18" charset="0"/>
                          <a:cs typeface="Times New Roman" pitchFamily="18" charset="0"/>
                        </a:rPr>
                        <a:t>№</a:t>
                      </a:r>
                      <a:endParaRPr lang="ru-RU" sz="2000" dirty="0">
                        <a:solidFill>
                          <a:srgbClr val="6600CC"/>
                        </a:solidFill>
                        <a:latin typeface="Times New Roman" pitchFamily="18" charset="0"/>
                        <a:cs typeface="Times New Roman" pitchFamily="18" charset="0"/>
                      </a:endParaRPr>
                    </a:p>
                    <a:p>
                      <a:pPr>
                        <a:lnSpc>
                          <a:spcPct val="115000"/>
                        </a:lnSpc>
                        <a:spcAft>
                          <a:spcPts val="0"/>
                        </a:spcAft>
                      </a:pPr>
                      <a:r>
                        <a:rPr lang="ru-RU" sz="2000" spc="5" dirty="0" err="1">
                          <a:solidFill>
                            <a:srgbClr val="6600CC"/>
                          </a:solidFill>
                          <a:latin typeface="Times New Roman" pitchFamily="18" charset="0"/>
                          <a:cs typeface="Times New Roman" pitchFamily="18" charset="0"/>
                        </a:rPr>
                        <a:t>п</a:t>
                      </a:r>
                      <a:r>
                        <a:rPr lang="ru-RU" sz="2000" spc="5" dirty="0">
                          <a:solidFill>
                            <a:srgbClr val="6600CC"/>
                          </a:solidFill>
                          <a:latin typeface="Times New Roman" pitchFamily="18" charset="0"/>
                          <a:cs typeface="Times New Roman" pitchFamily="18" charset="0"/>
                        </a:rPr>
                        <a:t>/</a:t>
                      </a:r>
                      <a:r>
                        <a:rPr lang="ru-RU" sz="2000" spc="5" dirty="0" err="1">
                          <a:solidFill>
                            <a:srgbClr val="6600CC"/>
                          </a:solidFill>
                          <a:latin typeface="Times New Roman" pitchFamily="18" charset="0"/>
                          <a:cs typeface="Times New Roman" pitchFamily="18" charset="0"/>
                        </a:rPr>
                        <a:t>п</a:t>
                      </a:r>
                      <a:endParaRPr lang="ru-RU" sz="20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2000" spc="5" dirty="0">
                          <a:solidFill>
                            <a:srgbClr val="6600CC"/>
                          </a:solidFill>
                          <a:latin typeface="Times New Roman" pitchFamily="18" charset="0"/>
                          <a:cs typeface="Times New Roman" pitchFamily="18" charset="0"/>
                        </a:rPr>
                        <a:t>Мероприятия</a:t>
                      </a:r>
                      <a:endParaRPr lang="ru-RU" sz="20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2000" spc="5">
                          <a:solidFill>
                            <a:srgbClr val="6600CC"/>
                          </a:solidFill>
                          <a:latin typeface="Times New Roman" pitchFamily="18" charset="0"/>
                          <a:cs typeface="Times New Roman" pitchFamily="18" charset="0"/>
                        </a:rPr>
                        <a:t>Время проведения</a:t>
                      </a:r>
                      <a:endParaRPr lang="ru-RU" sz="20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2000" spc="5">
                          <a:solidFill>
                            <a:srgbClr val="6600CC"/>
                          </a:solidFill>
                          <a:latin typeface="Times New Roman" pitchFamily="18" charset="0"/>
                          <a:cs typeface="Times New Roman" pitchFamily="18" charset="0"/>
                        </a:rPr>
                        <a:t>Длительность</a:t>
                      </a:r>
                      <a:endParaRPr lang="ru-RU" sz="200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2000" spc="5">
                          <a:solidFill>
                            <a:srgbClr val="6600CC"/>
                          </a:solidFill>
                          <a:latin typeface="Times New Roman" pitchFamily="18" charset="0"/>
                          <a:cs typeface="Times New Roman" pitchFamily="18" charset="0"/>
                        </a:rPr>
                        <a:t>Периодичность</a:t>
                      </a:r>
                      <a:endParaRPr lang="ru-RU" sz="2000">
                        <a:solidFill>
                          <a:srgbClr val="6600CC"/>
                        </a:solidFill>
                        <a:latin typeface="Times New Roman" pitchFamily="18" charset="0"/>
                        <a:ea typeface="Calibri"/>
                        <a:cs typeface="Times New Roman" pitchFamily="18" charset="0"/>
                      </a:endParaRPr>
                    </a:p>
                  </a:txBody>
                  <a:tcPr marL="68580" marR="68580" marT="0" marB="0"/>
                </a:tc>
              </a:tr>
              <a:tr h="370840">
                <a:tc>
                  <a:txBody>
                    <a:bodyPr/>
                    <a:lstStyle/>
                    <a:p>
                      <a:pPr>
                        <a:lnSpc>
                          <a:spcPct val="115000"/>
                        </a:lnSpc>
                        <a:spcAft>
                          <a:spcPts val="0"/>
                        </a:spcAft>
                      </a:pPr>
                      <a:r>
                        <a:rPr lang="ru-RU" sz="2000" spc="5" dirty="0">
                          <a:solidFill>
                            <a:srgbClr val="6600CC"/>
                          </a:solidFill>
                          <a:latin typeface="Times New Roman" pitchFamily="18" charset="0"/>
                          <a:cs typeface="Times New Roman" pitchFamily="18" charset="0"/>
                        </a:rPr>
                        <a:t>1</a:t>
                      </a:r>
                      <a:endParaRPr lang="ru-RU" sz="20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00000"/>
                        </a:lnSpc>
                        <a:spcAft>
                          <a:spcPts val="0"/>
                        </a:spcAft>
                      </a:pPr>
                      <a:r>
                        <a:rPr lang="ru-RU" sz="1800" u="sng" spc="5" dirty="0">
                          <a:solidFill>
                            <a:srgbClr val="6600CC"/>
                          </a:solidFill>
                          <a:latin typeface="Times New Roman" pitchFamily="18" charset="0"/>
                          <a:cs typeface="Times New Roman" pitchFamily="18" charset="0"/>
                        </a:rPr>
                        <a:t>Двигательная активность:</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1.Зарядка</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2.Активный отдых:</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спортивный досуг, спортивные  праздники</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3.Подвижные игры</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4.Гимнастика после сна</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5.Элементы спортивных игр</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6.Школа мяча</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7.Школа скакалки</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8.День здоровья</a:t>
                      </a:r>
                      <a:endParaRPr lang="ru-RU" sz="18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00000"/>
                        </a:lnSpc>
                        <a:spcAft>
                          <a:spcPts val="0"/>
                        </a:spcAft>
                      </a:pPr>
                      <a:endParaRPr lang="ru-RU" sz="1800" spc="5" dirty="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r>
                        <a:rPr lang="ru-RU" sz="1800" spc="5" dirty="0" smtClean="0">
                          <a:solidFill>
                            <a:srgbClr val="6600CC"/>
                          </a:solidFill>
                          <a:latin typeface="Times New Roman" pitchFamily="18" charset="0"/>
                          <a:cs typeface="Times New Roman" pitchFamily="18" charset="0"/>
                        </a:rPr>
                        <a:t>8.20</a:t>
                      </a:r>
                      <a:endParaRPr lang="ru-RU" sz="1800" dirty="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r>
                        <a:rPr lang="ru-RU" sz="1800" spc="5" dirty="0" smtClean="0">
                          <a:solidFill>
                            <a:srgbClr val="6600CC"/>
                          </a:solidFill>
                          <a:latin typeface="Times New Roman" pitchFamily="18" charset="0"/>
                          <a:cs typeface="Times New Roman" pitchFamily="18" charset="0"/>
                        </a:rPr>
                        <a:t>по </a:t>
                      </a:r>
                      <a:r>
                        <a:rPr lang="ru-RU" sz="1800" spc="5" dirty="0">
                          <a:solidFill>
                            <a:srgbClr val="6600CC"/>
                          </a:solidFill>
                          <a:latin typeface="Times New Roman" pitchFamily="18" charset="0"/>
                          <a:cs typeface="Times New Roman" pitchFamily="18" charset="0"/>
                        </a:rPr>
                        <a:t>плану</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по плану</a:t>
                      </a:r>
                      <a:endParaRPr lang="ru-RU" sz="1800" dirty="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r>
                        <a:rPr lang="ru-RU" sz="1800" spc="5" dirty="0" smtClean="0">
                          <a:solidFill>
                            <a:srgbClr val="6600CC"/>
                          </a:solidFill>
                          <a:latin typeface="Times New Roman" pitchFamily="18" charset="0"/>
                          <a:cs typeface="Times New Roman" pitchFamily="18" charset="0"/>
                        </a:rPr>
                        <a:t>на </a:t>
                      </a:r>
                      <a:r>
                        <a:rPr lang="ru-RU" sz="1800" spc="5" dirty="0">
                          <a:solidFill>
                            <a:srgbClr val="6600CC"/>
                          </a:solidFill>
                          <a:latin typeface="Times New Roman" pitchFamily="18" charset="0"/>
                          <a:cs typeface="Times New Roman" pitchFamily="18" charset="0"/>
                        </a:rPr>
                        <a:t>прогулке</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на прогулке</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на прогулке</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на прогулке</a:t>
                      </a:r>
                      <a:endParaRPr lang="ru-RU" sz="18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00000"/>
                        </a:lnSpc>
                        <a:spcAft>
                          <a:spcPts val="0"/>
                        </a:spcAft>
                      </a:pPr>
                      <a:endParaRPr lang="ru-RU" sz="1800" spc="5" dirty="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r>
                        <a:rPr lang="ru-RU" sz="1800" spc="5" dirty="0" smtClean="0">
                          <a:solidFill>
                            <a:srgbClr val="6600CC"/>
                          </a:solidFill>
                          <a:latin typeface="Times New Roman" pitchFamily="18" charset="0"/>
                          <a:cs typeface="Times New Roman" pitchFamily="18" charset="0"/>
                        </a:rPr>
                        <a:t>15-20 </a:t>
                      </a:r>
                      <a:r>
                        <a:rPr lang="ru-RU" sz="1800" spc="5" dirty="0">
                          <a:solidFill>
                            <a:srgbClr val="6600CC"/>
                          </a:solidFill>
                          <a:latin typeface="Times New Roman" pitchFamily="18" charset="0"/>
                          <a:cs typeface="Times New Roman" pitchFamily="18" charset="0"/>
                        </a:rPr>
                        <a:t>минут</a:t>
                      </a:r>
                      <a:endParaRPr lang="ru-RU" sz="1800" dirty="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r>
                        <a:rPr lang="ru-RU" sz="1800" spc="5" dirty="0" smtClean="0">
                          <a:solidFill>
                            <a:srgbClr val="6600CC"/>
                          </a:solidFill>
                          <a:latin typeface="Times New Roman" pitchFamily="18" charset="0"/>
                          <a:cs typeface="Times New Roman" pitchFamily="18" charset="0"/>
                        </a:rPr>
                        <a:t>до </a:t>
                      </a:r>
                      <a:r>
                        <a:rPr lang="ru-RU" sz="1800" spc="5" dirty="0">
                          <a:solidFill>
                            <a:srgbClr val="6600CC"/>
                          </a:solidFill>
                          <a:latin typeface="Times New Roman" pitchFamily="18" charset="0"/>
                          <a:cs typeface="Times New Roman" pitchFamily="18" charset="0"/>
                        </a:rPr>
                        <a:t>2 часов</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25-30 минут</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10-15 минут</a:t>
                      </a:r>
                      <a:endParaRPr lang="ru-RU" sz="1800" dirty="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r>
                        <a:rPr lang="ru-RU" sz="1800" spc="5" dirty="0" smtClean="0">
                          <a:solidFill>
                            <a:srgbClr val="6600CC"/>
                          </a:solidFill>
                          <a:latin typeface="Times New Roman" pitchFamily="18" charset="0"/>
                          <a:cs typeface="Times New Roman" pitchFamily="18" charset="0"/>
                        </a:rPr>
                        <a:t>1 </a:t>
                      </a:r>
                      <a:r>
                        <a:rPr lang="ru-RU" sz="1800" spc="5" dirty="0">
                          <a:solidFill>
                            <a:srgbClr val="6600CC"/>
                          </a:solidFill>
                          <a:latin typeface="Times New Roman" pitchFamily="18" charset="0"/>
                          <a:cs typeface="Times New Roman" pitchFamily="18" charset="0"/>
                        </a:rPr>
                        <a:t>раз в смену</a:t>
                      </a:r>
                      <a:endParaRPr lang="ru-RU" sz="1800" dirty="0">
                        <a:solidFill>
                          <a:srgbClr val="6600CC"/>
                        </a:solidFill>
                        <a:latin typeface="Times New Roman" pitchFamily="18" charset="0"/>
                        <a:ea typeface="Calibri"/>
                        <a:cs typeface="Times New Roman" pitchFamily="18" charset="0"/>
                      </a:endParaRPr>
                    </a:p>
                  </a:txBody>
                  <a:tcPr marL="68580" marR="68580" marT="0" marB="0"/>
                </a:tc>
                <a:tc>
                  <a:txBody>
                    <a:bodyPr/>
                    <a:lstStyle/>
                    <a:p>
                      <a:pPr>
                        <a:lnSpc>
                          <a:spcPct val="100000"/>
                        </a:lnSpc>
                        <a:spcAft>
                          <a:spcPts val="0"/>
                        </a:spcAft>
                      </a:pPr>
                      <a:endParaRPr lang="ru-RU" sz="1800" spc="5"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Ежедневно</a:t>
                      </a:r>
                      <a:endParaRPr lang="ru-RU" sz="1800" dirty="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r>
                        <a:rPr lang="ru-RU" sz="1800" spc="5" dirty="0" smtClean="0">
                          <a:solidFill>
                            <a:srgbClr val="6600CC"/>
                          </a:solidFill>
                          <a:latin typeface="Times New Roman" pitchFamily="18" charset="0"/>
                          <a:cs typeface="Times New Roman" pitchFamily="18" charset="0"/>
                        </a:rPr>
                        <a:t>1-2 </a:t>
                      </a:r>
                      <a:r>
                        <a:rPr lang="ru-RU" sz="1800" spc="5" dirty="0">
                          <a:solidFill>
                            <a:srgbClr val="6600CC"/>
                          </a:solidFill>
                          <a:latin typeface="Times New Roman" pitchFamily="18" charset="0"/>
                          <a:cs typeface="Times New Roman" pitchFamily="18" charset="0"/>
                        </a:rPr>
                        <a:t>раза в неделю</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ежедневно</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ежедневно</a:t>
                      </a:r>
                      <a:endParaRPr lang="ru-RU" sz="1800" dirty="0">
                        <a:solidFill>
                          <a:srgbClr val="6600CC"/>
                        </a:solidFill>
                        <a:latin typeface="Times New Roman" pitchFamily="18" charset="0"/>
                        <a:cs typeface="Times New Roman" pitchFamily="18" charset="0"/>
                      </a:endParaRPr>
                    </a:p>
                    <a:p>
                      <a:pPr>
                        <a:lnSpc>
                          <a:spcPct val="100000"/>
                        </a:lnSpc>
                        <a:spcAft>
                          <a:spcPts val="0"/>
                        </a:spcAft>
                      </a:pPr>
                      <a:endParaRPr lang="ru-RU" sz="1800" spc="5" dirty="0" smtClean="0">
                        <a:solidFill>
                          <a:srgbClr val="6600CC"/>
                        </a:solidFill>
                        <a:latin typeface="Times New Roman" pitchFamily="18" charset="0"/>
                        <a:cs typeface="Times New Roman" pitchFamily="18" charset="0"/>
                      </a:endParaRPr>
                    </a:p>
                    <a:p>
                      <a:pPr>
                        <a:lnSpc>
                          <a:spcPct val="100000"/>
                        </a:lnSpc>
                        <a:spcAft>
                          <a:spcPts val="0"/>
                        </a:spcAft>
                      </a:pPr>
                      <a:r>
                        <a:rPr lang="ru-RU" sz="1800" spc="5" dirty="0" smtClean="0">
                          <a:solidFill>
                            <a:srgbClr val="6600CC"/>
                          </a:solidFill>
                          <a:latin typeface="Times New Roman" pitchFamily="18" charset="0"/>
                          <a:cs typeface="Times New Roman" pitchFamily="18" charset="0"/>
                        </a:rPr>
                        <a:t>ежедневно</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ежедневно</a:t>
                      </a:r>
                      <a:endParaRPr lang="ru-RU" sz="1800" dirty="0">
                        <a:solidFill>
                          <a:srgbClr val="6600CC"/>
                        </a:solidFill>
                        <a:latin typeface="Times New Roman" pitchFamily="18" charset="0"/>
                        <a:cs typeface="Times New Roman" pitchFamily="18" charset="0"/>
                      </a:endParaRPr>
                    </a:p>
                    <a:p>
                      <a:pPr>
                        <a:lnSpc>
                          <a:spcPct val="100000"/>
                        </a:lnSpc>
                        <a:spcAft>
                          <a:spcPts val="0"/>
                        </a:spcAft>
                      </a:pPr>
                      <a:r>
                        <a:rPr lang="ru-RU" sz="1800" spc="5" dirty="0">
                          <a:solidFill>
                            <a:srgbClr val="6600CC"/>
                          </a:solidFill>
                          <a:latin typeface="Times New Roman" pitchFamily="18" charset="0"/>
                          <a:cs typeface="Times New Roman" pitchFamily="18" charset="0"/>
                        </a:rPr>
                        <a:t>ежедневно</a:t>
                      </a:r>
                      <a:endParaRPr lang="ru-RU" sz="1800" dirty="0">
                        <a:solidFill>
                          <a:srgbClr val="6600CC"/>
                        </a:solidFill>
                        <a:latin typeface="Times New Roman" pitchFamily="18" charset="0"/>
                        <a:ea typeface="Calibri"/>
                        <a:cs typeface="Times New Roman" pitchFamily="18" charset="0"/>
                      </a:endParaRPr>
                    </a:p>
                  </a:txBody>
                  <a:tcPr marL="68580" marR="68580" marT="0" marB="0"/>
                </a:tc>
              </a:tr>
            </a:tbl>
          </a:graphicData>
        </a:graphic>
      </p:graphicFrame>
      <p:pic>
        <p:nvPicPr>
          <p:cNvPr id="5" name="Рисунок 4" descr="https://img0.liveinternet.ru/images/attach/d/1/131/839/131839992_2215d689cb55.png"/>
          <p:cNvPicPr/>
          <p:nvPr/>
        </p:nvPicPr>
        <p:blipFill>
          <a:blip r:embed="rId3" cstate="print"/>
          <a:srcRect/>
          <a:stretch>
            <a:fillRect/>
          </a:stretch>
        </p:blipFill>
        <p:spPr bwMode="auto">
          <a:xfrm>
            <a:off x="0" y="5286388"/>
            <a:ext cx="1500198" cy="1376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2604</Words>
  <Application>Microsoft Office PowerPoint</Application>
  <PresentationFormat>Экран (4:3)</PresentationFormat>
  <Paragraphs>600</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Company>*Питер-Company*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Дмитрий Каленюк</dc:creator>
  <cp:lastModifiedBy>Дмитрий Каленюк</cp:lastModifiedBy>
  <cp:revision>36</cp:revision>
  <dcterms:created xsi:type="dcterms:W3CDTF">2019-05-10T08:34:59Z</dcterms:created>
  <dcterms:modified xsi:type="dcterms:W3CDTF">2019-05-14T18:55:06Z</dcterms:modified>
</cp:coreProperties>
</file>