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8"/>
  </p:notesMasterIdLst>
  <p:sldIdLst>
    <p:sldId id="259" r:id="rId2"/>
    <p:sldId id="264" r:id="rId3"/>
    <p:sldId id="262" r:id="rId4"/>
    <p:sldId id="273" r:id="rId5"/>
    <p:sldId id="276" r:id="rId6"/>
    <p:sldId id="298" r:id="rId7"/>
    <p:sldId id="299" r:id="rId8"/>
    <p:sldId id="274" r:id="rId9"/>
    <p:sldId id="275" r:id="rId10"/>
    <p:sldId id="277" r:id="rId11"/>
    <p:sldId id="258" r:id="rId12"/>
    <p:sldId id="278" r:id="rId13"/>
    <p:sldId id="293" r:id="rId14"/>
    <p:sldId id="290" r:id="rId15"/>
    <p:sldId id="292" r:id="rId16"/>
    <p:sldId id="291" r:id="rId17"/>
    <p:sldId id="294" r:id="rId18"/>
    <p:sldId id="295" r:id="rId19"/>
    <p:sldId id="296" r:id="rId20"/>
    <p:sldId id="288" r:id="rId21"/>
    <p:sldId id="279" r:id="rId22"/>
    <p:sldId id="300" r:id="rId23"/>
    <p:sldId id="283" r:id="rId24"/>
    <p:sldId id="286" r:id="rId25"/>
    <p:sldId id="301" r:id="rId26"/>
    <p:sldId id="302" r:id="rId27"/>
    <p:sldId id="284" r:id="rId28"/>
    <p:sldId id="289" r:id="rId29"/>
    <p:sldId id="305" r:id="rId30"/>
    <p:sldId id="285" r:id="rId31"/>
    <p:sldId id="304" r:id="rId32"/>
    <p:sldId id="306" r:id="rId33"/>
    <p:sldId id="287" r:id="rId34"/>
    <p:sldId id="282" r:id="rId35"/>
    <p:sldId id="281" r:id="rId36"/>
    <p:sldId id="29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FF"/>
    <a:srgbClr val="000099"/>
    <a:srgbClr val="0033CC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99EBE-99A5-45A4-9991-316AA88065B9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0811B-5207-4073-BFE3-33FA28C1C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4193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0811B-5207-4073-BFE3-33FA28C1CD0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673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47911-5C38-4F37-820B-DE2DC4467B90}" type="datetimeFigureOut">
              <a:rPr lang="ru-RU" smtClean="0"/>
              <a:pPr/>
              <a:t>05.11.2017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75B2-A667-47C6-983A-B6136F09E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48solnyshko.ucoz.ru/metodkopilka/oput/ispolzovanie_blokov_denesha_v_razvitii_sensornykh_.doc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anetadetstva.net/vospitatelam/mladshaya-gruppa/seriya-igrovyx-posobij-dlya-raboty-s-blokami-denesha-s-vospitannikami-vtoroj-mladshej-gruppy.html" TargetMode="External"/><Relationship Id="rId5" Type="http://schemas.openxmlformats.org/officeDocument/2006/relationships/hyperlink" Target="https://nsportal.ru/" TargetMode="External"/><Relationship Id="rId4" Type="http://schemas.openxmlformats.org/officeDocument/2006/relationships/hyperlink" Target="https://sites.google.com/a/shko.la/ejrono_1/vypuski-zurnala/vypusk-14-aprel-2012/innovacii-metodika-i-praktika/igry-s-ispolzovaniem-blokov-denesa-dla-detej-doskolnogo-vozrasta-mnogofunkcionalnost-igry-bloki-denes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user/malceva-tatyana-vladimirovna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" descr="http://shkolnye-prezentacii.ru/wp-content/uploads/2014/07/shablony-dlya-prezentacii055.jpg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://shkolnye-prezentacii.ru/wp-content/uploads/2014/07/shablony-dlya-prezentacii055.jpg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43998" cy="6304380"/>
          </a:xfrm>
          <a:prstGeom prst="roundRect">
            <a:avLst/>
          </a:prstGeom>
          <a:noFill/>
          <a:ln w="57150">
            <a:solidFill>
              <a:srgbClr val="0033CC"/>
            </a:solidFill>
          </a:ln>
        </p:spPr>
      </p:pic>
      <p:pic>
        <p:nvPicPr>
          <p:cNvPr id="7" name="Picture 12" descr="http://nerud-sr.ru/rquzdepjep/500"/>
          <p:cNvPicPr>
            <a:picLocks noChangeAspect="1" noChangeArrowheads="1"/>
          </p:cNvPicPr>
          <p:nvPr/>
        </p:nvPicPr>
        <p:blipFill>
          <a:blip r:embed="rId3" cstate="print"/>
          <a:srcRect l="21562" t="5163" r="21250" b="23838"/>
          <a:stretch>
            <a:fillRect/>
          </a:stretch>
        </p:blipFill>
        <p:spPr bwMode="auto">
          <a:xfrm>
            <a:off x="642910" y="1857364"/>
            <a:ext cx="2786082" cy="2512042"/>
          </a:xfrm>
          <a:prstGeom prst="roundRect">
            <a:avLst/>
          </a:prstGeom>
          <a:ln w="1905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357290" y="1071546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857620" y="1071546"/>
            <a:ext cx="435771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"Сенсорное развитие детей раннего возраста через игры с блоками </a:t>
            </a: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Дьенеша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87914" y="357166"/>
            <a:ext cx="3881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Некоузский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28992" y="6072206"/>
            <a:ext cx="2569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Новый Некоуз 2017г.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57620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Мальцева Татьяна Владимировна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85720" y="0"/>
            <a:ext cx="8501122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ознакомления детей с блоками </a:t>
            </a:r>
            <a:r>
              <a:rPr kumimoji="0" lang="ru-RU" sz="3000" b="1" i="0" u="none" strike="noStrike" cap="none" normalizeH="0" baseline="0" dirty="0" err="1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Дьенеша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«Ознакомительный»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детям возможность познакомиться с блоками: самостоятельно достать из коробки и рассмотреть, поиграть по своему усмотрению. На каждого ребенка дается комплект блоков. На этом этапе дети знакомятся с блоками самостоятельно, т.е. без заданий/поручений.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«Обследование»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производят обследование блоков. При помощи воспитателя они познают внешние свойства предметов в их совокупности (цвет, форма, величина).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«Игровой»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Используется дидактический материал, учитываются интеллектуальные возможности ребенка.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«Сравнение»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начинают устанавливать сходства и различия между фигурами. Важно, чтобы ребенок понимал смысл вопросов «Чем похожи фигуры?», «Чем отличаются фигуры?»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«Поисковый»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учатся находить блоки по словесному заданию по одному или нескольким признакам (по цвету и форме; по цвету, форме и размеру).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42976" y="1857364"/>
            <a:ext cx="68580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адачи: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Вызвать у детей интерес к играм с блоками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желание действовать с ними.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Накапливать и обогащать сенсорный  опыт  детей в процессе восприятия предметов (форма, цвет, размер).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Развивать умение выявлять свойства объектов и называть их; обобщать объекты по их свойствам (по 1-2).</a:t>
            </a:r>
          </a:p>
          <a:p>
            <a:pPr lvl="0"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Развивать познавательные процессы, мыслительные операции, творческие способности.</a:t>
            </a:r>
          </a:p>
          <a:p>
            <a:pPr lvl="0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Воспитывать самостоятельность, инициативность.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571480"/>
            <a:ext cx="820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у детей (сенсорных способностей)познавательных </a:t>
            </a: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интересов и творческих способностей.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85786" y="642918"/>
            <a:ext cx="7500990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работы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3000" b="0" i="0" u="none" strike="noStrike" cap="none" normalizeH="0" baseline="0" dirty="0" smtClean="0">
              <a:ln>
                <a:noFill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Непосредственно-образовательная деятельность (в форме дидактической игры)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Совместная деятельность с детьми (это индивидуальные игры)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самостоятельная деятельность детей (предложить на выбор и выполнить)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8" name="Рисунок 7" descr="https://mmedia.ozone.ru/multimedia/10184893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429000"/>
            <a:ext cx="2227603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bti35.ru/img/76deb6cb050d18461278468764944c94.jpg"/>
          <p:cNvPicPr/>
          <p:nvPr/>
        </p:nvPicPr>
        <p:blipFill>
          <a:blip r:embed="rId4" cstate="print"/>
          <a:srcRect t="4412" b="2940"/>
          <a:stretch>
            <a:fillRect/>
          </a:stretch>
        </p:blipFill>
        <p:spPr bwMode="auto">
          <a:xfrm>
            <a:off x="214282" y="214290"/>
            <a:ext cx="185738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bookin.org.ru/book/45473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571744"/>
            <a:ext cx="242889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900igr.net/datai/pedagogika/Valdorfskaja-shkola/0030-026-Uchebnik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1142984"/>
            <a:ext cx="2081217" cy="300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old.prodalit.ru/images/25000/229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14818"/>
            <a:ext cx="17859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img-gorod.ru/upload/iblock/6f6/6f6bbe2f849bd712e4289c3c2dc7bce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214290"/>
            <a:ext cx="192882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428992" y="142852"/>
            <a:ext cx="22311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8" name="Рисунок 7" descr="http://static.ozone.ru/multimedia/audio_cd_covers/10148356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14356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grobukvoteka-shop.ru/uploads/product/209100/209181/2091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14818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detyam.gramix.ru/assets/images/bt/malenkie-logiki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86256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3.bp.blogspot.com/-DRdYcSYxlvc/VpfawG63LeI/AAAAAAAAC5Q/NRaSN1sd-8M/s1600/i1289508-albom_04_full_1800x800q80.v13181904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714356"/>
            <a:ext cx="35004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86116" y="142852"/>
            <a:ext cx="18153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Альбомы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://static.ozone.ru/multimedia/audio_cd_covers/101483557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285992"/>
            <a:ext cx="3680145" cy="278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9" name="Рисунок 8" descr="https://mmedia.ozone.ru/multimedia/audio_cd_covers/10148356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grushkinadom.com/published/publicdata/DBTOTORO2/attachments/SC/products_pictures/logi4eskie_bloki_djenesha_albom2_1_en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2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moya-detka.ru/images/static.dochkisinochki.ru/upload/img_loader/40/d9/31/000sn-32235_001_0001.JPG/"/>
          <p:cNvPicPr/>
          <p:nvPr/>
        </p:nvPicPr>
        <p:blipFill>
          <a:blip r:embed="rId5" cstate="print"/>
          <a:srcRect t="11677" b="12115"/>
          <a:stretch>
            <a:fillRect/>
          </a:stretch>
        </p:blipFill>
        <p:spPr bwMode="auto">
          <a:xfrm>
            <a:off x="4857752" y="3286124"/>
            <a:ext cx="3786214" cy="286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texnoline46.ru/image/cache/import_files/78/78eb42df-f87d-11e3-9fa2-00219745fc35_ac1cb0ee-fac3-11e3-9fa4-00219745fc35-500x500.jpeg"/>
          <p:cNvPicPr/>
          <p:nvPr/>
        </p:nvPicPr>
        <p:blipFill>
          <a:blip r:embed="rId6" cstate="print"/>
          <a:srcRect t="12600" b="13400"/>
          <a:stretch>
            <a:fillRect/>
          </a:stretch>
        </p:blipFill>
        <p:spPr bwMode="auto">
          <a:xfrm>
            <a:off x="4786314" y="285728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8" name="Рисунок 7" descr="https://domateplo.com/pics/Ydivlyaika_1_o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14340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tatic12.insales.ru/images/products/1/6951/11819815/large_albom_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domateplo.com/pics/Ydivlyaika_3_o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neznayka-spb.ru/wp-content/uploads/2017/03/0.177.jpg"/>
          <p:cNvPicPr/>
          <p:nvPr/>
        </p:nvPicPr>
        <p:blipFill>
          <a:blip r:embed="rId6" cstate="print"/>
          <a:srcRect t="14040" b="15043"/>
          <a:stretch>
            <a:fillRect/>
          </a:stretch>
        </p:blipFill>
        <p:spPr bwMode="auto">
          <a:xfrm>
            <a:off x="4714876" y="3571876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8" name="Рисунок 7" descr="http://tktochka.ru/uploads/product/209100/209182/2091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392909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gelios-kids.ru/upload/iblock/d9d/d9dec9d3a429d47aefc4a907674471e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71480"/>
            <a:ext cx="3810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9" name="Рисунок 8" descr="http://neposed.net/images/olga/igraya_razvivaemsya/igri_na_razvitie_mishleniya/bloki-denesha1/bloki-denesha09.png"/>
          <p:cNvPicPr/>
          <p:nvPr/>
        </p:nvPicPr>
        <p:blipFill>
          <a:blip r:embed="rId3" cstate="print"/>
          <a:srcRect b="5215"/>
          <a:stretch>
            <a:fillRect/>
          </a:stretch>
        </p:blipFill>
        <p:spPr bwMode="auto">
          <a:xfrm>
            <a:off x="357158" y="857232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neposed.net/images/olga/igraya_razvivaemsya/igri_na_razvitie_mishleniya/bloki-denesha1/bloki-denesha10.png"/>
          <p:cNvPicPr/>
          <p:nvPr/>
        </p:nvPicPr>
        <p:blipFill>
          <a:blip r:embed="rId4" cstate="print"/>
          <a:srcRect t="11765" b="8519"/>
          <a:stretch>
            <a:fillRect/>
          </a:stretch>
        </p:blipFill>
        <p:spPr bwMode="auto">
          <a:xfrm>
            <a:off x="4643438" y="785794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neposed.net/images/olga/igraya_razvivaemsya/igri_na_razvitie_mishleniya/bloki-denesha1/bloki-denesha04.png"/>
          <p:cNvPicPr/>
          <p:nvPr/>
        </p:nvPicPr>
        <p:blipFill>
          <a:blip r:embed="rId5" cstate="print"/>
          <a:srcRect t="29412" b="22718"/>
          <a:stretch>
            <a:fillRect/>
          </a:stretch>
        </p:blipFill>
        <p:spPr bwMode="auto">
          <a:xfrm>
            <a:off x="1000100" y="3857628"/>
            <a:ext cx="664591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857488" y="142852"/>
            <a:ext cx="34722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Игровые </a:t>
            </a:r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карточки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9" name="Рисунок 8" descr="http://neposed.net/images/olga/igraya_razvivaemsya/igri_na_razvitie_mishleniya/bloki-denesha1/bloki-denesha0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071942"/>
            <a:ext cx="3214710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neposed.net/images/olga/igraya_razvivaemsya/igri_na_razvitie_mishleniya/bloki-denesha1/bloki-denesha07.png"/>
          <p:cNvPicPr/>
          <p:nvPr/>
        </p:nvPicPr>
        <p:blipFill>
          <a:blip r:embed="rId4" cstate="print"/>
          <a:srcRect l="4089" t="6398" r="4877" b="6686"/>
          <a:stretch>
            <a:fillRect/>
          </a:stretch>
        </p:blipFill>
        <p:spPr bwMode="auto">
          <a:xfrm>
            <a:off x="357158" y="428604"/>
            <a:ext cx="29289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neposed.net/images/olga/igraya_razvivaemsya/igri_na_razvitie_mishleniya/bloki-denesha1/bloki-denesha05.png"/>
          <p:cNvPicPr/>
          <p:nvPr/>
        </p:nvPicPr>
        <p:blipFill>
          <a:blip r:embed="rId5" cstate="print"/>
          <a:srcRect t="6061" b="6061"/>
          <a:stretch>
            <a:fillRect/>
          </a:stretch>
        </p:blipFill>
        <p:spPr bwMode="auto">
          <a:xfrm>
            <a:off x="357158" y="4071942"/>
            <a:ext cx="292895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neposed.net/images/olga/igraya_razvivaemsya/igri_na_razvitie_mishleniya/bloki-denesha1/bloki-denesha08.png"/>
          <p:cNvPicPr/>
          <p:nvPr/>
        </p:nvPicPr>
        <p:blipFill>
          <a:blip r:embed="rId6" cstate="print"/>
          <a:srcRect t="3448" b="3448"/>
          <a:stretch>
            <a:fillRect/>
          </a:stretch>
        </p:blipFill>
        <p:spPr bwMode="auto">
          <a:xfrm>
            <a:off x="5572132" y="428604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neposed.net/images/olga/igraya_razvivaemsya/igri_na_razvitie_mishleniya/bloki-denesha1/bloki-denesha15.png"/>
          <p:cNvPicPr/>
          <p:nvPr/>
        </p:nvPicPr>
        <p:blipFill>
          <a:blip r:embed="rId7" cstate="print"/>
          <a:srcRect l="6306" t="4762" r="8991" b="4357"/>
          <a:stretch>
            <a:fillRect/>
          </a:stretch>
        </p:blipFill>
        <p:spPr bwMode="auto">
          <a:xfrm>
            <a:off x="3428992" y="2000240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642918"/>
            <a:ext cx="72152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Ранний возраст  – </a:t>
            </a:r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время активного исследования ребенком окружающего мира. </a:t>
            </a:r>
          </a:p>
          <a:p>
            <a:pPr algn="ctr"/>
            <a:endParaRPr lang="ru-RU" sz="30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Одна из важнейших задач </a:t>
            </a:r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воспитания маленького ребенка – </a:t>
            </a:r>
          </a:p>
          <a:p>
            <a:pPr algn="ctr"/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его ума, формирование таких мыслительных умений и способностей, которые позволяют осваивать новое.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 descr="http://baby-boo.ru/images/com_hikashop/upload/4680000430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0"/>
            <a:ext cx="40688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Знакомство с блоками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\занятия\2017-08-30 09-55-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7" y="857233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Администратор\Desktop\фото\занятия\2017-08-30 09-56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857232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Администратор\Desktop\фото\занятия\2017-08-30 09-58-32.JPG"/>
          <p:cNvPicPr>
            <a:picLocks noChangeAspect="1" noChangeArrowheads="1"/>
          </p:cNvPicPr>
          <p:nvPr/>
        </p:nvPicPr>
        <p:blipFill>
          <a:blip r:embed="rId5" cstate="print"/>
          <a:srcRect l="9379" t="19594" r="8980"/>
          <a:stretch>
            <a:fillRect/>
          </a:stretch>
        </p:blipFill>
        <p:spPr bwMode="auto">
          <a:xfrm>
            <a:off x="2786050" y="3786190"/>
            <a:ext cx="3655292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71802" y="0"/>
            <a:ext cx="31507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«Засели домики»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YandexDisk\Фотокамера\2017-10-13 10-40-38.JPG"/>
          <p:cNvPicPr>
            <a:picLocks noChangeAspect="1" noChangeArrowheads="1"/>
          </p:cNvPicPr>
          <p:nvPr/>
        </p:nvPicPr>
        <p:blipFill>
          <a:blip r:embed="rId3" cstate="print"/>
          <a:srcRect l="3639" t="36393" r="1132"/>
          <a:stretch>
            <a:fillRect/>
          </a:stretch>
        </p:blipFill>
        <p:spPr bwMode="auto">
          <a:xfrm>
            <a:off x="3071802" y="785794"/>
            <a:ext cx="303174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Администратор\YandexDisk\Фотокамера\2017-10-13 10-42-38.JPG"/>
          <p:cNvPicPr>
            <a:picLocks noChangeAspect="1" noChangeArrowheads="1"/>
          </p:cNvPicPr>
          <p:nvPr/>
        </p:nvPicPr>
        <p:blipFill>
          <a:blip r:embed="rId4" cstate="print"/>
          <a:srcRect l="5318" t="19410" r="11364" b="3772"/>
          <a:stretch>
            <a:fillRect/>
          </a:stretch>
        </p:blipFill>
        <p:spPr bwMode="auto">
          <a:xfrm>
            <a:off x="285720" y="3786190"/>
            <a:ext cx="390461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Администратор\YandexDisk\Фотокамера\2017-10-13 10-43-54.JPG"/>
          <p:cNvPicPr>
            <a:picLocks noChangeAspect="1" noChangeArrowheads="1"/>
          </p:cNvPicPr>
          <p:nvPr/>
        </p:nvPicPr>
        <p:blipFill>
          <a:blip r:embed="rId5" cstate="print"/>
          <a:srcRect t="26458" r="19166"/>
          <a:stretch>
            <a:fillRect/>
          </a:stretch>
        </p:blipFill>
        <p:spPr bwMode="auto">
          <a:xfrm>
            <a:off x="4857752" y="3786190"/>
            <a:ext cx="395692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43174" y="71414"/>
            <a:ext cx="45964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«Что нам привез мишка»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\занятия\2017-09-02 09-21-56.JPG"/>
          <p:cNvPicPr>
            <a:picLocks noChangeAspect="1" noChangeArrowheads="1"/>
          </p:cNvPicPr>
          <p:nvPr/>
        </p:nvPicPr>
        <p:blipFill>
          <a:blip r:embed="rId3" cstate="print"/>
          <a:srcRect t="30654"/>
          <a:stretch>
            <a:fillRect/>
          </a:stretch>
        </p:blipFill>
        <p:spPr bwMode="auto">
          <a:xfrm>
            <a:off x="571472" y="1000108"/>
            <a:ext cx="4258039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Администратор\Desktop\фото\занятия\2017-09-02 09-25-28.JPG"/>
          <p:cNvPicPr>
            <a:picLocks noChangeAspect="1" noChangeArrowheads="1"/>
          </p:cNvPicPr>
          <p:nvPr/>
        </p:nvPicPr>
        <p:blipFill>
          <a:blip r:embed="rId4" cstate="print"/>
          <a:srcRect l="17526" t="5564" r="5692"/>
          <a:stretch>
            <a:fillRect/>
          </a:stretch>
        </p:blipFill>
        <p:spPr bwMode="auto">
          <a:xfrm>
            <a:off x="5214942" y="857232"/>
            <a:ext cx="292698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Администратор\Desktop\фото\занятия\2017-09-02 09-33-26.JPG"/>
          <p:cNvPicPr>
            <a:picLocks noChangeAspect="1" noChangeArrowheads="1"/>
          </p:cNvPicPr>
          <p:nvPr/>
        </p:nvPicPr>
        <p:blipFill>
          <a:blip r:embed="rId5" cstate="print"/>
          <a:srcRect l="15980" t="17046" r="18500"/>
          <a:stretch>
            <a:fillRect/>
          </a:stretch>
        </p:blipFill>
        <p:spPr bwMode="auto">
          <a:xfrm>
            <a:off x="857224" y="3786190"/>
            <a:ext cx="284336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C:\Users\Администратор\Desktop\фото\занятия\2017-09-02 09-33-52.JPG"/>
          <p:cNvPicPr>
            <a:picLocks noChangeAspect="1" noChangeArrowheads="1"/>
          </p:cNvPicPr>
          <p:nvPr/>
        </p:nvPicPr>
        <p:blipFill>
          <a:blip r:embed="rId6" cstate="print"/>
          <a:srcRect l="18184" t="32678" r="43077" b="19887"/>
          <a:stretch>
            <a:fillRect/>
          </a:stretch>
        </p:blipFill>
        <p:spPr bwMode="auto">
          <a:xfrm>
            <a:off x="4500562" y="3786190"/>
            <a:ext cx="294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9697" name="Picture 1" descr="C:\Users\Администратор\Desktop\фото блоки\2017-09-24 09-16-32.JPG"/>
          <p:cNvPicPr>
            <a:picLocks noChangeAspect="1" noChangeArrowheads="1"/>
          </p:cNvPicPr>
          <p:nvPr/>
        </p:nvPicPr>
        <p:blipFill>
          <a:blip r:embed="rId3" cstate="print"/>
          <a:srcRect l="21704" t="45820" r="16800"/>
          <a:stretch>
            <a:fillRect/>
          </a:stretch>
        </p:blipFill>
        <p:spPr bwMode="auto">
          <a:xfrm>
            <a:off x="4786314" y="714356"/>
            <a:ext cx="4086088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698" name="Picture 2" descr="C:\Users\Администратор\Desktop\фото блоки\2017-09-24 09-16-32.JPG"/>
          <p:cNvPicPr>
            <a:picLocks noChangeAspect="1" noChangeArrowheads="1"/>
          </p:cNvPicPr>
          <p:nvPr/>
        </p:nvPicPr>
        <p:blipFill>
          <a:blip r:embed="rId4" cstate="print"/>
          <a:srcRect l="17735" t="7882" r="44725" b="58331"/>
          <a:stretch>
            <a:fillRect/>
          </a:stretch>
        </p:blipFill>
        <p:spPr bwMode="auto">
          <a:xfrm>
            <a:off x="214282" y="714356"/>
            <a:ext cx="3893327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786050" y="0"/>
            <a:ext cx="33515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«Найди такой же»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Администратор\Desktop\фото\занятия\DSCN2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000504"/>
            <a:ext cx="359999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857488" y="3357562"/>
            <a:ext cx="40992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«Дорожки для зверят»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1736" y="0"/>
            <a:ext cx="45005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Величина</a:t>
            </a:r>
          </a:p>
          <a:p>
            <a:pPr algn="ctr"/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«Большие маленькие»</a:t>
            </a:r>
          </a:p>
          <a:p>
            <a:pPr algn="ctr"/>
            <a:endParaRPr lang="ru-RU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41" t="10941" r="1531" b="11104"/>
          <a:stretch/>
        </p:blipFill>
        <p:spPr>
          <a:xfrm>
            <a:off x="207787" y="967097"/>
            <a:ext cx="425893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8443" y="960311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t="12201"/>
          <a:stretch/>
        </p:blipFill>
        <p:spPr>
          <a:xfrm>
            <a:off x="591444" y="3822549"/>
            <a:ext cx="347084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3800" r="4326" b="18501"/>
          <a:stretch/>
        </p:blipFill>
        <p:spPr>
          <a:xfrm>
            <a:off x="5068641" y="3838871"/>
            <a:ext cx="3867571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YandexDisk\Фотокамера\2017-10-13 08-38-34.JPG"/>
          <p:cNvPicPr>
            <a:picLocks noChangeAspect="1" noChangeArrowheads="1"/>
          </p:cNvPicPr>
          <p:nvPr/>
        </p:nvPicPr>
        <p:blipFill>
          <a:blip r:embed="rId3" cstate="print"/>
          <a:srcRect t="14481" b="22766"/>
          <a:stretch>
            <a:fillRect/>
          </a:stretch>
        </p:blipFill>
        <p:spPr bwMode="auto">
          <a:xfrm>
            <a:off x="357158" y="642918"/>
            <a:ext cx="4000528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Администратор\YandexDisk\Фотокамера\2017-10-13 08-42-22.JPG"/>
          <p:cNvPicPr>
            <a:picLocks noChangeAspect="1" noChangeArrowheads="1"/>
          </p:cNvPicPr>
          <p:nvPr/>
        </p:nvPicPr>
        <p:blipFill>
          <a:blip r:embed="rId4" cstate="print"/>
          <a:srcRect t="10414"/>
          <a:stretch>
            <a:fillRect/>
          </a:stretch>
        </p:blipFill>
        <p:spPr bwMode="auto">
          <a:xfrm>
            <a:off x="4786314" y="428604"/>
            <a:ext cx="3857652" cy="2591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357554" y="-142900"/>
            <a:ext cx="26177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«Найди пару»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488" y="2857496"/>
            <a:ext cx="41434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«Рассели жильцов»</a:t>
            </a:r>
          </a:p>
          <a:p>
            <a:endParaRPr lang="ru-RU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C:\Users\Администратор\YandexDisk\Фотокамера\2017-10-13 09-39-54.JPG"/>
          <p:cNvPicPr>
            <a:picLocks noChangeAspect="1" noChangeArrowheads="1"/>
          </p:cNvPicPr>
          <p:nvPr/>
        </p:nvPicPr>
        <p:blipFill>
          <a:blip r:embed="rId5" cstate="print"/>
          <a:srcRect t="44216" r="15780" b="10666"/>
          <a:stretch>
            <a:fillRect/>
          </a:stretch>
        </p:blipFill>
        <p:spPr bwMode="auto">
          <a:xfrm>
            <a:off x="500034" y="3857628"/>
            <a:ext cx="378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 descr="C:\Users\Администратор\YandexDisk\Фотокамера\2017-10-13 09-43-24.JPG"/>
          <p:cNvPicPr>
            <a:picLocks noChangeAspect="1" noChangeArrowheads="1"/>
          </p:cNvPicPr>
          <p:nvPr/>
        </p:nvPicPr>
        <p:blipFill>
          <a:blip r:embed="rId6" cstate="print"/>
          <a:srcRect t="26966"/>
          <a:stretch>
            <a:fillRect/>
          </a:stretch>
        </p:blipFill>
        <p:spPr bwMode="auto">
          <a:xfrm>
            <a:off x="5214942" y="3429000"/>
            <a:ext cx="3357586" cy="3269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1749" name="Picture 5" descr="C:\Users\Администратор\Desktop\фото блоки\DSCN2214.JPG"/>
          <p:cNvPicPr>
            <a:picLocks noChangeAspect="1" noChangeArrowheads="1"/>
          </p:cNvPicPr>
          <p:nvPr/>
        </p:nvPicPr>
        <p:blipFill>
          <a:blip r:embed="rId3" cstate="print"/>
          <a:srcRect l="4167" t="13889" r="37500" b="19444"/>
          <a:stretch>
            <a:fillRect/>
          </a:stretch>
        </p:blipFill>
        <p:spPr bwMode="auto">
          <a:xfrm>
            <a:off x="857224" y="1428736"/>
            <a:ext cx="252000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 cstate="print"/>
          <a:srcRect l="26588" t="20118" r="39889" b="46946"/>
          <a:stretch>
            <a:fillRect/>
          </a:stretch>
        </p:blipFill>
        <p:spPr bwMode="auto">
          <a:xfrm>
            <a:off x="5500694" y="1357298"/>
            <a:ext cx="293142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54" name="Picture 10" descr="C:\Users\Администратор\Desktop\фото блоки\2017-09-21 09-41-26.JPG"/>
          <p:cNvPicPr>
            <a:picLocks noChangeAspect="1" noChangeArrowheads="1"/>
          </p:cNvPicPr>
          <p:nvPr/>
        </p:nvPicPr>
        <p:blipFill>
          <a:blip r:embed="rId5" cstate="print"/>
          <a:srcRect l="9482" t="5418"/>
          <a:stretch>
            <a:fillRect/>
          </a:stretch>
        </p:blipFill>
        <p:spPr bwMode="auto">
          <a:xfrm>
            <a:off x="3286116" y="3929066"/>
            <a:ext cx="275625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929058" y="214290"/>
            <a:ext cx="1423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</a:p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«Круг»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YandexDisk\Фотокамера\2017-10-13 09-36-24.JPG"/>
          <p:cNvPicPr>
            <a:picLocks noChangeAspect="1" noChangeArrowheads="1"/>
          </p:cNvPicPr>
          <p:nvPr/>
        </p:nvPicPr>
        <p:blipFill>
          <a:blip r:embed="rId3" cstate="print"/>
          <a:srcRect l="4845" t="1077" r="9547" b="3086"/>
          <a:stretch>
            <a:fillRect/>
          </a:stretch>
        </p:blipFill>
        <p:spPr bwMode="auto">
          <a:xfrm>
            <a:off x="571472" y="571480"/>
            <a:ext cx="3215732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857356" y="0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«Разложи фигурки в свои домики»</a:t>
            </a:r>
          </a:p>
          <a:p>
            <a:endParaRPr lang="ru-RU" dirty="0"/>
          </a:p>
        </p:txBody>
      </p:sp>
      <p:pic>
        <p:nvPicPr>
          <p:cNvPr id="4099" name="Picture 3" descr="C:\Users\Администратор\YandexDisk\Фотокамера\2017-10-13 09-37-48.JPG"/>
          <p:cNvPicPr>
            <a:picLocks noChangeAspect="1" noChangeArrowheads="1"/>
          </p:cNvPicPr>
          <p:nvPr/>
        </p:nvPicPr>
        <p:blipFill>
          <a:blip r:embed="rId4" cstate="print"/>
          <a:srcRect l="2224" t="29970" r="6801"/>
          <a:stretch>
            <a:fillRect/>
          </a:stretch>
        </p:blipFill>
        <p:spPr bwMode="auto">
          <a:xfrm>
            <a:off x="5357823" y="571480"/>
            <a:ext cx="280603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Администратор\YandexDisk\Фотокамера\2017-10-13 10-15-54.JPG"/>
          <p:cNvPicPr>
            <a:picLocks noChangeAspect="1" noChangeArrowheads="1"/>
          </p:cNvPicPr>
          <p:nvPr/>
        </p:nvPicPr>
        <p:blipFill>
          <a:blip r:embed="rId5" cstate="print"/>
          <a:srcRect b="10692"/>
          <a:stretch>
            <a:fillRect/>
          </a:stretch>
        </p:blipFill>
        <p:spPr bwMode="auto">
          <a:xfrm>
            <a:off x="2571736" y="4071942"/>
            <a:ext cx="3946186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500430" y="3357562"/>
            <a:ext cx="21031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«Цепочки»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" name="Picture 3" descr="C:\Users\Администратор\Desktop\фото\занятия\DSCN2235.JPG"/>
          <p:cNvPicPr>
            <a:picLocks noChangeAspect="1" noChangeArrowheads="1"/>
          </p:cNvPicPr>
          <p:nvPr/>
        </p:nvPicPr>
        <p:blipFill>
          <a:blip r:embed="rId3" cstate="print"/>
          <a:srcRect t="14521" r="4950" b="990"/>
          <a:stretch>
            <a:fillRect/>
          </a:stretch>
        </p:blipFill>
        <p:spPr bwMode="auto">
          <a:xfrm>
            <a:off x="2500298" y="3714752"/>
            <a:ext cx="43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5" descr="C:\Users\Администратор\YandexDisk\Фотокамера\2017-10-13 10-28-52.JPG"/>
          <p:cNvPicPr>
            <a:picLocks noChangeAspect="1" noChangeArrowheads="1"/>
          </p:cNvPicPr>
          <p:nvPr/>
        </p:nvPicPr>
        <p:blipFill>
          <a:blip r:embed="rId4" cstate="print"/>
          <a:srcRect l="7230" t="2754" r="21505" b="11865"/>
          <a:stretch>
            <a:fillRect/>
          </a:stretch>
        </p:blipFill>
        <p:spPr bwMode="auto">
          <a:xfrm>
            <a:off x="642910" y="285728"/>
            <a:ext cx="320516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C:\Users\Администратор\YandexDisk\Фотокамера\2017-10-13 10-29-28.JPG"/>
          <p:cNvPicPr>
            <a:picLocks noChangeAspect="1" noChangeArrowheads="1"/>
          </p:cNvPicPr>
          <p:nvPr/>
        </p:nvPicPr>
        <p:blipFill>
          <a:blip r:embed="rId5" cstate="print"/>
          <a:srcRect l="22550" r="11051" b="13139"/>
          <a:stretch>
            <a:fillRect/>
          </a:stretch>
        </p:blipFill>
        <p:spPr bwMode="auto">
          <a:xfrm>
            <a:off x="5072066" y="214290"/>
            <a:ext cx="293539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928662" y="605505"/>
            <a:ext cx="735811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Сенсорное   развитие –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  развитие  у  ребенка  процессов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восприятия  и представлений 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  предметах  и  явлениях 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окружающего  мира.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Сенсорные эталоны: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(цветовой спектр и его оттенки),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форма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(геометрические плоскостные и объемные  фигуры)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величина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71802" y="0"/>
            <a:ext cx="3255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Конструирование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истратор\YandexDisk\Фотокамера\2017-10-13 10-25-22.JPG"/>
          <p:cNvPicPr>
            <a:picLocks noChangeAspect="1" noChangeArrowheads="1"/>
          </p:cNvPicPr>
          <p:nvPr/>
        </p:nvPicPr>
        <p:blipFill>
          <a:blip r:embed="rId3" cstate="print"/>
          <a:srcRect l="16102" r="1493" b="13892"/>
          <a:stretch>
            <a:fillRect/>
          </a:stretch>
        </p:blipFill>
        <p:spPr bwMode="auto">
          <a:xfrm>
            <a:off x="571472" y="714356"/>
            <a:ext cx="321546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Users\Администратор\YandexDisk\Фотокамера\2017-10-13 10-26-14.JPG"/>
          <p:cNvPicPr>
            <a:picLocks noChangeAspect="1" noChangeArrowheads="1"/>
          </p:cNvPicPr>
          <p:nvPr/>
        </p:nvPicPr>
        <p:blipFill>
          <a:blip r:embed="rId4" cstate="print"/>
          <a:srcRect l="39029" t="21942" r="17063" b="22116"/>
          <a:stretch>
            <a:fillRect/>
          </a:stretch>
        </p:blipFill>
        <p:spPr bwMode="auto">
          <a:xfrm>
            <a:off x="2786050" y="3571876"/>
            <a:ext cx="3214710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Users\Администратор\YandexDisk\Фотокамера\2017-10-13 10-27-20.JPG"/>
          <p:cNvPicPr>
            <a:picLocks noChangeAspect="1" noChangeArrowheads="1"/>
          </p:cNvPicPr>
          <p:nvPr/>
        </p:nvPicPr>
        <p:blipFill>
          <a:blip r:embed="rId5" cstate="print"/>
          <a:srcRect l="31148" t="8551" r="3806" b="20601"/>
          <a:stretch>
            <a:fillRect/>
          </a:stretch>
        </p:blipFill>
        <p:spPr bwMode="auto">
          <a:xfrm>
            <a:off x="5286380" y="642918"/>
            <a:ext cx="3323099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YandexDisk\Фотокамера\2017-10-13 10-31-08.JPG"/>
          <p:cNvPicPr>
            <a:picLocks noChangeAspect="1" noChangeArrowheads="1"/>
          </p:cNvPicPr>
          <p:nvPr/>
        </p:nvPicPr>
        <p:blipFill>
          <a:blip r:embed="rId3" cstate="print"/>
          <a:srcRect l="22254"/>
          <a:stretch>
            <a:fillRect/>
          </a:stretch>
        </p:blipFill>
        <p:spPr bwMode="auto">
          <a:xfrm>
            <a:off x="428596" y="357166"/>
            <a:ext cx="2985467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Администратор\YandexDisk\Фотокамера\2017-10-13 10-31-42.JPG"/>
          <p:cNvPicPr>
            <a:picLocks noChangeAspect="1" noChangeArrowheads="1"/>
          </p:cNvPicPr>
          <p:nvPr/>
        </p:nvPicPr>
        <p:blipFill>
          <a:blip r:embed="rId4" cstate="print"/>
          <a:srcRect l="36391" t="3097" r="4765" b="21541"/>
          <a:stretch>
            <a:fillRect/>
          </a:stretch>
        </p:blipFill>
        <p:spPr bwMode="auto">
          <a:xfrm>
            <a:off x="5072072" y="357166"/>
            <a:ext cx="299836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Администратор\YandexDisk\Фотокамера\2017-10-13 10-33-18.JPG"/>
          <p:cNvPicPr>
            <a:picLocks noChangeAspect="1" noChangeArrowheads="1"/>
          </p:cNvPicPr>
          <p:nvPr/>
        </p:nvPicPr>
        <p:blipFill>
          <a:blip r:embed="rId5" cstate="print"/>
          <a:srcRect r="24885" b="10090"/>
          <a:stretch>
            <a:fillRect/>
          </a:stretch>
        </p:blipFill>
        <p:spPr bwMode="auto">
          <a:xfrm>
            <a:off x="2786050" y="3500438"/>
            <a:ext cx="320810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YandexDisk\Фотокамера\2017-10-08 16-09-14.JPG"/>
          <p:cNvPicPr>
            <a:picLocks noChangeAspect="1" noChangeArrowheads="1"/>
          </p:cNvPicPr>
          <p:nvPr/>
        </p:nvPicPr>
        <p:blipFill>
          <a:blip r:embed="rId3" cstate="print"/>
          <a:srcRect l="5763" t="3842" r="9235" b="25083"/>
          <a:stretch>
            <a:fillRect/>
          </a:stretch>
        </p:blipFill>
        <p:spPr bwMode="auto">
          <a:xfrm>
            <a:off x="4286251" y="285728"/>
            <a:ext cx="4305407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Администратор\YandexDisk\Фотокамера\2017-10-08 16-09-06.JPG"/>
          <p:cNvPicPr>
            <a:picLocks noChangeAspect="1" noChangeArrowheads="1"/>
          </p:cNvPicPr>
          <p:nvPr/>
        </p:nvPicPr>
        <p:blipFill>
          <a:blip r:embed="rId4" cstate="print"/>
          <a:srcRect l="993" t="5298" r="2649" b="13907"/>
          <a:stretch>
            <a:fillRect/>
          </a:stretch>
        </p:blipFill>
        <p:spPr bwMode="auto">
          <a:xfrm>
            <a:off x="2357422" y="3786190"/>
            <a:ext cx="429344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C:\Users\Администратор\Desktop\фото\режимные моменты\2017-10-01 08-15-46.JPG"/>
          <p:cNvPicPr>
            <a:picLocks noChangeAspect="1" noChangeArrowheads="1"/>
          </p:cNvPicPr>
          <p:nvPr/>
        </p:nvPicPr>
        <p:blipFill>
          <a:blip r:embed="rId5" cstate="print"/>
          <a:srcRect l="10332" t="6358" r="14164" b="17343"/>
          <a:stretch>
            <a:fillRect/>
          </a:stretch>
        </p:blipFill>
        <p:spPr bwMode="auto">
          <a:xfrm>
            <a:off x="357158" y="285728"/>
            <a:ext cx="35625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Desktop\фото\режимные моменты\2017-09-20 08-15-36.JPG"/>
          <p:cNvPicPr>
            <a:picLocks noChangeAspect="1" noChangeArrowheads="1"/>
          </p:cNvPicPr>
          <p:nvPr/>
        </p:nvPicPr>
        <p:blipFill>
          <a:blip r:embed="rId3" cstate="print"/>
          <a:srcRect l="3146" t="9388" r="7182" b="11334"/>
          <a:stretch>
            <a:fillRect/>
          </a:stretch>
        </p:blipFill>
        <p:spPr bwMode="auto">
          <a:xfrm>
            <a:off x="357158" y="642918"/>
            <a:ext cx="4071966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Администратор\YandexDisk\Фотокамера\2017-10-08 16-10-22.JPG"/>
          <p:cNvPicPr>
            <a:picLocks noChangeAspect="1" noChangeArrowheads="1"/>
          </p:cNvPicPr>
          <p:nvPr/>
        </p:nvPicPr>
        <p:blipFill>
          <a:blip r:embed="rId4" cstate="print"/>
          <a:srcRect l="22432" t="1726" r="27095" b="21364"/>
          <a:stretch>
            <a:fillRect/>
          </a:stretch>
        </p:blipFill>
        <p:spPr bwMode="auto">
          <a:xfrm>
            <a:off x="5072066" y="1500174"/>
            <a:ext cx="3500462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C:\Users\Администратор\YandexDisk\Фотокамера\2017-10-08 16-09-42.JPG"/>
          <p:cNvPicPr>
            <a:picLocks noChangeAspect="1" noChangeArrowheads="1"/>
          </p:cNvPicPr>
          <p:nvPr/>
        </p:nvPicPr>
        <p:blipFill>
          <a:blip r:embed="rId5" cstate="print"/>
          <a:srcRect l="12057" t="7254" r="4471" b="18549"/>
          <a:stretch>
            <a:fillRect/>
          </a:stretch>
        </p:blipFill>
        <p:spPr bwMode="auto">
          <a:xfrm>
            <a:off x="428596" y="3786190"/>
            <a:ext cx="405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85852" y="714356"/>
            <a:ext cx="664373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 о. в процессе разнообразных действий с блоками у детей  раннего возраста                           развивается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цветовосприятие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формируются представления о сенсорных эталонах, происходит знакомство с геометрическими фигурами, формой предметов, размером.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же дети осваивают умения выявлять и абстрагировать в предметах сначала одно свойство (форму, цвет, размер), сравнивать, классифицировать и обобщать предметы по одному из этих свойств, а затем по двум (форма и цвет; форма и размер).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71472" y="357166"/>
            <a:ext cx="785814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И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нтернет источники: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hlinkClick r:id="rId3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http://48solnyshko.ucoz.ru/metodkopilka/oput/ispolzovanie_blokov_denesha_v_razvitii_sensornykh_.docx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https://sites.google.com/a/shko.la/ejrono_1/vypuski-zurnala/vypusk-14-aprel-2012/innovacii-metodika-i-praktika/igry-s-ispolzovaniem-blokov-denesa-dla-detej-doskolnogo-vozrasta-mnogofunkcionalnost-igry-bloki-denesa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https://nsportal.ru/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http://planetadetstva.net/vospitatelam/mladshaya-gruppa/seriya-igrovyx-posobij-dlya-raboty-s-blokami-denesha-s-vospitannikami-vtoroj-mladshej-gruppy.html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17257" y="1643050"/>
            <a:ext cx="6080959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Желаю 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успехов</a:t>
            </a:r>
          </a:p>
          <a:p>
            <a:pPr algn="ctr"/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Приглашаю к сотрудничеству</a:t>
            </a:r>
          </a:p>
          <a:p>
            <a:pPr algn="ctr"/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u="sng" dirty="0" smtClean="0">
                <a:hlinkClick r:id="rId3"/>
              </a:rPr>
              <a:t>https://infourok.ru/user/malceva-tatyana-vladimirovna2</a:t>
            </a:r>
            <a:endParaRPr lang="ru-RU" sz="2000" dirty="0" smtClean="0"/>
          </a:p>
          <a:p>
            <a:pPr algn="ctr"/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85786" y="402203"/>
            <a:ext cx="7358114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80008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</a:t>
            </a:r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это огромное светлое окно, через которое в духовный мир ребенка вливается живительный поток представлений, понятий.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– </a:t>
            </a:r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искра, зажигающая огонек пытливости и любознательности.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А. Сухомлинский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0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Расскажи – и я забуду,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Покажи и я  запомню,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 попробовать – и я пойму!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3108" y="142852"/>
            <a:ext cx="50048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sz="3000" b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785795"/>
            <a:ext cx="47149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Объемный логический материал представляет собой  набор из 48 логических блоков. 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Формой – круглые, квадратные, треугольные, прямоугольные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Цветом – красные, желтые, синие;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Размером – маленькие, большие;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Толщиной – толстые, тонкие.</a:t>
            </a:r>
          </a:p>
          <a:p>
            <a:endParaRPr lang="ru-RU" dirty="0"/>
          </a:p>
        </p:txBody>
      </p:sp>
      <p:pic>
        <p:nvPicPr>
          <p:cNvPr id="14" name="Picture 14" descr="https://vscolu.ru/wp-content/uploads/2014/03/mat-547741.jpg"/>
          <p:cNvPicPr>
            <a:picLocks noChangeAspect="1" noChangeArrowheads="1"/>
          </p:cNvPicPr>
          <p:nvPr/>
        </p:nvPicPr>
        <p:blipFill>
          <a:blip r:embed="rId3" cstate="print"/>
          <a:srcRect l="15234" r="12109"/>
          <a:stretch>
            <a:fillRect/>
          </a:stretch>
        </p:blipFill>
        <p:spPr bwMode="auto">
          <a:xfrm>
            <a:off x="571472" y="928670"/>
            <a:ext cx="2357454" cy="2073531"/>
          </a:xfrm>
          <a:prstGeom prst="ellipse">
            <a:avLst/>
          </a:prstGeom>
          <a:noFill/>
        </p:spPr>
      </p:pic>
      <p:pic>
        <p:nvPicPr>
          <p:cNvPr id="8" name="Рисунок 7" descr="https://www.smartytoys.ru/images/store/222_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42190" y="3944099"/>
            <a:ext cx="1968403" cy="250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00430" y="38576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Плоскостной логический материал представляет собой набор из 24 фигур, 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Различающихся тремя свойствами: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Формой – круглые, квадратные, треугольные, прямоугольные;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Цветом – красные, желтые, синие;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Размером – маленькие, большие.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8" name="Рисунок 7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l="49816" t="16250" b="67000"/>
          <a:stretch>
            <a:fillRect/>
          </a:stretch>
        </p:blipFill>
        <p:spPr bwMode="auto">
          <a:xfrm>
            <a:off x="5572132" y="5286388"/>
            <a:ext cx="2772000" cy="144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t="32875" b="50250"/>
          <a:stretch>
            <a:fillRect/>
          </a:stretch>
        </p:blipFill>
        <p:spPr bwMode="auto">
          <a:xfrm>
            <a:off x="1571604" y="3286124"/>
            <a:ext cx="5328000" cy="144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9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t="66875" r="25276" b="16125"/>
          <a:stretch>
            <a:fillRect/>
          </a:stretch>
        </p:blipFill>
        <p:spPr bwMode="auto">
          <a:xfrm>
            <a:off x="2285984" y="1214422"/>
            <a:ext cx="3996000" cy="144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11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l="49815" b="84000"/>
          <a:stretch>
            <a:fillRect/>
          </a:stretch>
        </p:blipFill>
        <p:spPr bwMode="auto">
          <a:xfrm>
            <a:off x="857224" y="5286388"/>
            <a:ext cx="2808000" cy="144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571736" y="142852"/>
            <a:ext cx="35758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Карточки-символы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9058" y="714356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3042" y="4786322"/>
            <a:ext cx="116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Размер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3636" y="4786322"/>
            <a:ext cx="1468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Толщина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306" y="2786058"/>
            <a:ext cx="113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r="50185" b="84000"/>
          <a:stretch>
            <a:fillRect/>
          </a:stretch>
        </p:blipFill>
        <p:spPr bwMode="auto">
          <a:xfrm>
            <a:off x="1000100" y="5286388"/>
            <a:ext cx="2772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t="16250" r="50184" b="67000"/>
          <a:stretch>
            <a:fillRect/>
          </a:stretch>
        </p:blipFill>
        <p:spPr bwMode="auto">
          <a:xfrm>
            <a:off x="5143504" y="5286388"/>
            <a:ext cx="2772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t="49750" b="33125"/>
          <a:stretch>
            <a:fillRect/>
          </a:stretch>
        </p:blipFill>
        <p:spPr bwMode="auto">
          <a:xfrm>
            <a:off x="1857356" y="3357562"/>
            <a:ext cx="5292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l="74724" t="66875" b="17187"/>
          <a:stretch>
            <a:fillRect/>
          </a:stretch>
        </p:blipFill>
        <p:spPr bwMode="auto">
          <a:xfrm>
            <a:off x="5000628" y="1214422"/>
            <a:ext cx="12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age.jimcdn.com/app/cms/image/transf/none/path/s1c48fef7e7a43f9e/image/i09f859240421072d/version/1448908704/image.jpg"/>
          <p:cNvPicPr/>
          <p:nvPr/>
        </p:nvPicPr>
        <p:blipFill>
          <a:blip r:embed="rId3" cstate="print"/>
          <a:srcRect t="83750" r="50369"/>
          <a:stretch>
            <a:fillRect/>
          </a:stretch>
        </p:blipFill>
        <p:spPr bwMode="auto">
          <a:xfrm>
            <a:off x="2214546" y="1214422"/>
            <a:ext cx="2808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71604" y="71414"/>
            <a:ext cx="57395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Карточки-символы - отрицание</a:t>
            </a:r>
            <a:endParaRPr lang="ru-RU" sz="30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058" y="642918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7620" y="2857496"/>
            <a:ext cx="113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5918" y="4786322"/>
            <a:ext cx="116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Размер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9322" y="4786322"/>
            <a:ext cx="1468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Толщина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3" name="Группа 5"/>
          <p:cNvGrpSpPr>
            <a:grpSpLocks/>
          </p:cNvGrpSpPr>
          <p:nvPr/>
        </p:nvGrpSpPr>
        <p:grpSpPr bwMode="auto">
          <a:xfrm>
            <a:off x="214282" y="-71"/>
            <a:ext cx="8929717" cy="6197652"/>
            <a:chOff x="0" y="19865"/>
            <a:chExt cx="86790" cy="42530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25605" y="25258"/>
              <a:ext cx="10795" cy="28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>
              <a:off x="47164" y="27082"/>
              <a:ext cx="16" cy="13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55340" y="25258"/>
              <a:ext cx="5763" cy="50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42124" y="39965"/>
              <a:ext cx="14810" cy="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sng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Развитие</a:t>
              </a:r>
              <a:endPara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sng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сенсорных </a:t>
              </a:r>
              <a:endPara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sng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эталонов</a:t>
              </a:r>
              <a:endPara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25690" y="19865"/>
              <a:ext cx="43029" cy="2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000" b="1" i="0" u="none" strike="noStrike" cap="none" normalizeH="0" baseline="0" dirty="0" smtClean="0">
                  <a:ln>
                    <a:noFill/>
                  </a:ln>
                  <a:solidFill>
                    <a:srgbClr val="80008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Блоки </a:t>
              </a:r>
              <a:r>
                <a:rPr kumimoji="0" lang="ru-RU" sz="3000" b="1" i="0" u="none" strike="noStrike" cap="none" normalizeH="0" baseline="0" dirty="0" err="1" smtClean="0">
                  <a:ln>
                    <a:noFill/>
                  </a:ln>
                  <a:solidFill>
                    <a:srgbClr val="80008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Дьенеша</a:t>
              </a:r>
              <a:endParaRPr kumimoji="0" lang="ru-RU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>
              <a:off x="34022" y="50259"/>
              <a:ext cx="5763" cy="4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34716" y="56142"/>
              <a:ext cx="8392" cy="2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Цвет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 flipH="1">
              <a:off x="26273" y="27813"/>
              <a:ext cx="14398" cy="122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47908" y="53201"/>
              <a:ext cx="0" cy="50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3742" y="59574"/>
              <a:ext cx="9721" cy="2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Форма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55546" y="59083"/>
              <a:ext cx="13886" cy="2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Величина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62489" y="53691"/>
              <a:ext cx="24301" cy="4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Пространственные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представления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16664" y="53201"/>
              <a:ext cx="15969" cy="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Целостное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восприятие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предметов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52074" y="50750"/>
              <a:ext cx="5762" cy="57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61795" y="50750"/>
              <a:ext cx="6533" cy="3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Прямоугольник 29"/>
            <p:cNvSpPr>
              <a:spLocks noChangeArrowheads="1"/>
            </p:cNvSpPr>
            <p:nvPr/>
          </p:nvSpPr>
          <p:spPr bwMode="auto">
            <a:xfrm>
              <a:off x="0" y="23297"/>
              <a:ext cx="26294" cy="14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sz="2000" b="1" u="sng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Познавательные процессы 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восприятие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память,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внимание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воображение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мышления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30"/>
            <p:cNvSpPr>
              <a:spLocks noChangeArrowheads="1"/>
            </p:cNvSpPr>
            <p:nvPr/>
          </p:nvSpPr>
          <p:spPr bwMode="auto">
            <a:xfrm>
              <a:off x="62773" y="25748"/>
              <a:ext cx="21240" cy="14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sz="2000" b="1" u="sng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Мыслительные операции :</a:t>
              </a:r>
              <a:endParaRPr kumimoji="0" lang="ru-RU" sz="2000" b="0" u="sng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анализ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сравнение         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классификация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обобщение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27"/>
            <p:cNvSpPr txBox="1">
              <a:spLocks noChangeArrowheads="1"/>
            </p:cNvSpPr>
            <p:nvPr/>
          </p:nvSpPr>
          <p:spPr bwMode="auto">
            <a:xfrm>
              <a:off x="0" y="41502"/>
              <a:ext cx="37452" cy="1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</a:tabLst>
              </a:pPr>
              <a:r>
                <a:rPr kumimoji="0" lang="ru-RU" sz="2000" b="1" u="sng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Личностные качества: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самостоятельность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инициативу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457200" algn="l"/>
                </a:tabLst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настойчивость в достижении цели. 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Прямоугольник 32"/>
            <p:cNvSpPr>
              <a:spLocks noChangeArrowheads="1"/>
            </p:cNvSpPr>
            <p:nvPr/>
          </p:nvSpPr>
          <p:spPr bwMode="auto">
            <a:xfrm>
              <a:off x="34716" y="46338"/>
              <a:ext cx="31939" cy="3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(Освоение свойств предметов) </a:t>
              </a:r>
              <a:endPara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H="1">
              <a:off x="41659" y="51240"/>
              <a:ext cx="4334" cy="43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0" y="4672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3.infourok.ru/uploads/ex/0a27/0003c72e-e6e3cdeb/hello_html_451e35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034" y="71414"/>
            <a:ext cx="785818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Развивающая игра «Логические блоки </a:t>
            </a:r>
            <a:r>
              <a:rPr lang="ru-RU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 предназначена для детей от </a:t>
            </a:r>
            <a:r>
              <a:rPr lang="ru-RU" sz="30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двух лет.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0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процессе работы с детьми можно использовать не весь комплект, а его часть:</a:t>
            </a:r>
          </a:p>
          <a:p>
            <a:endParaRPr lang="ru-RU" sz="3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Блоки разные по форме и цвету, но одинаковые по размеру и толщине (12 штук);</a:t>
            </a:r>
          </a:p>
          <a:p>
            <a:pPr lvl="0"/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Блоки разные по форме, цвету и размеру, но одинаковые по толщине (24 штуки);</a:t>
            </a:r>
          </a:p>
          <a:p>
            <a:pPr lvl="0"/>
            <a:r>
              <a:rPr lang="ru-RU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Полный комплект фигур (48 штук).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756</Words>
  <Application>Microsoft Office PowerPoint</Application>
  <PresentationFormat>Экран (4:3)</PresentationFormat>
  <Paragraphs>147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*Питер-Company*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Дмитрий Каленюк</cp:lastModifiedBy>
  <cp:revision>104</cp:revision>
  <dcterms:created xsi:type="dcterms:W3CDTF">2017-09-17T09:20:46Z</dcterms:created>
  <dcterms:modified xsi:type="dcterms:W3CDTF">2017-11-05T09:07:44Z</dcterms:modified>
</cp:coreProperties>
</file>