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9" r:id="rId3"/>
    <p:sldId id="257" r:id="rId4"/>
    <p:sldId id="258" r:id="rId5"/>
    <p:sldId id="260" r:id="rId6"/>
    <p:sldId id="261" r:id="rId7"/>
    <p:sldId id="297" r:id="rId8"/>
    <p:sldId id="263" r:id="rId9"/>
    <p:sldId id="266" r:id="rId10"/>
    <p:sldId id="298" r:id="rId11"/>
    <p:sldId id="299" r:id="rId12"/>
    <p:sldId id="301" r:id="rId13"/>
    <p:sldId id="300" r:id="rId14"/>
    <p:sldId id="302" r:id="rId15"/>
    <p:sldId id="303" r:id="rId16"/>
    <p:sldId id="294" r:id="rId17"/>
    <p:sldId id="295" r:id="rId18"/>
    <p:sldId id="296" r:id="rId19"/>
    <p:sldId id="272" r:id="rId20"/>
    <p:sldId id="264" r:id="rId21"/>
    <p:sldId id="274" r:id="rId22"/>
    <p:sldId id="276" r:id="rId23"/>
    <p:sldId id="267" r:id="rId24"/>
    <p:sldId id="291" r:id="rId25"/>
    <p:sldId id="292" r:id="rId26"/>
    <p:sldId id="282" r:id="rId27"/>
    <p:sldId id="283" r:id="rId28"/>
    <p:sldId id="284" r:id="rId29"/>
    <p:sldId id="285" r:id="rId30"/>
    <p:sldId id="278" r:id="rId31"/>
    <p:sldId id="279" r:id="rId32"/>
    <p:sldId id="280" r:id="rId33"/>
    <p:sldId id="281" r:id="rId34"/>
    <p:sldId id="269" r:id="rId35"/>
    <p:sldId id="293" r:id="rId36"/>
    <p:sldId id="286" r:id="rId37"/>
    <p:sldId id="287" r:id="rId38"/>
    <p:sldId id="275" r:id="rId39"/>
    <p:sldId id="277" r:id="rId40"/>
    <p:sldId id="268" r:id="rId41"/>
    <p:sldId id="288" r:id="rId42"/>
    <p:sldId id="262"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0449" autoAdjust="0"/>
    <p:restoredTop sz="94713" autoAdjust="0"/>
  </p:normalViewPr>
  <p:slideViewPr>
    <p:cSldViewPr>
      <p:cViewPr varScale="1">
        <p:scale>
          <a:sx n="116" d="100"/>
          <a:sy n="116" d="100"/>
        </p:scale>
        <p:origin x="-149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EC8C671-2F62-453E-A962-60C091D69F12}" type="datetimeFigureOut">
              <a:rPr lang="ru-RU" smtClean="0"/>
              <a:pPr/>
              <a:t>14.01.2018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20CB188-1159-4565-A162-C5BDA3DEFD8A}"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8C671-2F62-453E-A962-60C091D69F12}" type="datetimeFigureOut">
              <a:rPr lang="ru-RU" smtClean="0"/>
              <a:pPr/>
              <a:t>14.01.2018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CB188-1159-4565-A162-C5BDA3DEFD8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9.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0.gif"/><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17.jpe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20.jpeg"/></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5.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25.gif"/></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25.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gif"/><Relationship Id="rId4" Type="http://schemas.openxmlformats.org/officeDocument/2006/relationships/image" Target="../media/image70.jpe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76.gif"/><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32.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76.gif"/><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3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2.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76.gif"/><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02.gif"/><Relationship Id="rId4" Type="http://schemas.openxmlformats.org/officeDocument/2006/relationships/image" Target="../media/image104.jpeg"/><Relationship Id="rId9" Type="http://schemas.openxmlformats.org/officeDocument/2006/relationships/image" Target="../media/image76.gif"/></Relationships>
</file>

<file path=ppt/slides/_rels/slide35.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102.gif"/><Relationship Id="rId4" Type="http://schemas.openxmlformats.org/officeDocument/2006/relationships/image" Target="../media/image110.jpeg"/><Relationship Id="rId9" Type="http://schemas.openxmlformats.org/officeDocument/2006/relationships/image" Target="../media/image76.gif"/></Relationships>
</file>

<file path=ppt/slides/_rels/slide3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12" Type="http://schemas.openxmlformats.org/officeDocument/2006/relationships/image" Target="../media/image124.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37.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10" Type="http://schemas.openxmlformats.org/officeDocument/2006/relationships/image" Target="../media/image124.gif"/><Relationship Id="rId4" Type="http://schemas.openxmlformats.org/officeDocument/2006/relationships/image" Target="../media/image126.jpeg"/><Relationship Id="rId9" Type="http://schemas.openxmlformats.org/officeDocument/2006/relationships/image" Target="../media/image131.jpeg"/></Relationships>
</file>

<file path=ppt/slides/_rels/slide3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png"/></Relationships>
</file>

<file path=ppt/slides/_rels/slide39.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40.jpeg"/><Relationship Id="rId7" Type="http://schemas.openxmlformats.org/officeDocument/2006/relationships/image" Target="../media/image1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5.jpe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6.jpeg"/><Relationship Id="rId7" Type="http://schemas.openxmlformats.org/officeDocument/2006/relationships/image" Target="../media/image14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147.jpeg"/><Relationship Id="rId10" Type="http://schemas.openxmlformats.org/officeDocument/2006/relationships/image" Target="../media/image152.jpeg"/><Relationship Id="rId4" Type="http://schemas.openxmlformats.org/officeDocument/2006/relationships/image" Target="../media/image138.png"/><Relationship Id="rId9" Type="http://schemas.openxmlformats.org/officeDocument/2006/relationships/image" Target="../media/image15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2.xml.rels><?xml version="1.0" encoding="UTF-8" standalone="yes"?>
<Relationships xmlns="http://schemas.openxmlformats.org/package/2006/relationships"><Relationship Id="rId3" Type="http://schemas.openxmlformats.org/officeDocument/2006/relationships/hyperlink" Target="&amp;sign=6a3bebf2a30fe3dac17708567ea8f1f4&amp;keyno=0&amp;b64e=2&amp;l10n=ru"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10.gif"/><Relationship Id="rId4" Type="http://schemas.openxmlformats.org/officeDocument/2006/relationships/hyperlink" Target="12d92f9&amp;keyno=0&amp;b64e=2&amp;l10n=r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apertlynomismuptrain.xyz/images/586f0250dafeb.jpg"/>
          <p:cNvPicPr/>
          <p:nvPr/>
        </p:nvPicPr>
        <p:blipFill>
          <a:blip r:embed="rId2" cstate="print"/>
          <a:srcRect r="2886"/>
          <a:stretch>
            <a:fillRect/>
          </a:stretch>
        </p:blipFill>
        <p:spPr bwMode="auto">
          <a:xfrm>
            <a:off x="-72000" y="0"/>
            <a:ext cx="9287470" cy="6858000"/>
          </a:xfrm>
          <a:prstGeom prst="rect">
            <a:avLst/>
          </a:prstGeom>
          <a:noFill/>
          <a:ln w="9525">
            <a:noFill/>
            <a:miter lim="800000"/>
            <a:headEnd/>
            <a:tailEnd/>
          </a:ln>
        </p:spPr>
      </p:pic>
      <p:sp>
        <p:nvSpPr>
          <p:cNvPr id="6" name="Скругленный прямоугольник 5"/>
          <p:cNvSpPr/>
          <p:nvPr/>
        </p:nvSpPr>
        <p:spPr>
          <a:xfrm>
            <a:off x="1500166" y="1556792"/>
            <a:ext cx="6143668" cy="80063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800" b="1" dirty="0" smtClean="0">
                <a:solidFill>
                  <a:schemeClr val="tx1"/>
                </a:solidFill>
                <a:latin typeface="Times New Roman" pitchFamily="18" charset="0"/>
                <a:cs typeface="Times New Roman" pitchFamily="18" charset="0"/>
              </a:rPr>
              <a:t>МДОУ </a:t>
            </a:r>
            <a:r>
              <a:rPr lang="ru-RU" sz="2800" b="1" dirty="0" err="1" smtClean="0">
                <a:solidFill>
                  <a:schemeClr val="tx1"/>
                </a:solidFill>
                <a:latin typeface="Times New Roman" pitchFamily="18" charset="0"/>
                <a:cs typeface="Times New Roman" pitchFamily="18" charset="0"/>
              </a:rPr>
              <a:t>Некоузский</a:t>
            </a:r>
            <a:r>
              <a:rPr lang="ru-RU" sz="2800" b="1" dirty="0" smtClean="0">
                <a:solidFill>
                  <a:schemeClr val="tx1"/>
                </a:solidFill>
                <a:latin typeface="Times New Roman" pitchFamily="18" charset="0"/>
                <a:cs typeface="Times New Roman" pitchFamily="18" charset="0"/>
              </a:rPr>
              <a:t> детский сад № 3</a:t>
            </a:r>
            <a:endParaRPr lang="ru-RU" sz="2800" b="1" dirty="0">
              <a:solidFill>
                <a:schemeClr val="tx1"/>
              </a:solidFill>
              <a:latin typeface="Times New Roman" pitchFamily="18" charset="0"/>
              <a:cs typeface="Times New Roman" pitchFamily="18" charset="0"/>
            </a:endParaRPr>
          </a:p>
        </p:txBody>
      </p:sp>
      <p:sp>
        <p:nvSpPr>
          <p:cNvPr id="8" name="TextBox 7"/>
          <p:cNvSpPr txBox="1"/>
          <p:nvPr/>
        </p:nvSpPr>
        <p:spPr>
          <a:xfrm>
            <a:off x="1857356" y="3286124"/>
            <a:ext cx="5357850" cy="2554545"/>
          </a:xfrm>
          <a:prstGeom prst="rect">
            <a:avLst/>
          </a:prstGeom>
          <a:noFill/>
        </p:spPr>
        <p:txBody>
          <a:bodyPr wrap="square" rtlCol="0">
            <a:spAutoFit/>
          </a:bodyPr>
          <a:lstStyle/>
          <a:p>
            <a:pPr algn="ctr"/>
            <a:r>
              <a:rPr lang="ru-RU" sz="4000" b="1" dirty="0" smtClean="0">
                <a:solidFill>
                  <a:srgbClr val="C00000"/>
                </a:solidFill>
                <a:latin typeface="Times New Roman" pitchFamily="18" charset="0"/>
                <a:cs typeface="Times New Roman" pitchFamily="18" charset="0"/>
              </a:rPr>
              <a:t>Презентация проекта</a:t>
            </a:r>
          </a:p>
          <a:p>
            <a:pPr algn="ctr"/>
            <a:r>
              <a:rPr lang="ru-RU" sz="4000" b="1" dirty="0" smtClean="0">
                <a:solidFill>
                  <a:srgbClr val="C00000"/>
                </a:solidFill>
                <a:latin typeface="Times New Roman" pitchFamily="18" charset="0"/>
                <a:cs typeface="Times New Roman" pitchFamily="18" charset="0"/>
              </a:rPr>
              <a:t>«Книга – мостик</a:t>
            </a:r>
          </a:p>
          <a:p>
            <a:pPr algn="ctr"/>
            <a:r>
              <a:rPr lang="ru-RU" sz="4000" b="1" dirty="0">
                <a:solidFill>
                  <a:srgbClr val="C00000"/>
                </a:solidFill>
                <a:latin typeface="Times New Roman" pitchFamily="18" charset="0"/>
                <a:cs typeface="Times New Roman" pitchFamily="18" charset="0"/>
              </a:rPr>
              <a:t>в</a:t>
            </a:r>
            <a:r>
              <a:rPr lang="ru-RU" sz="4000" b="1" dirty="0" smtClean="0">
                <a:solidFill>
                  <a:srgbClr val="C00000"/>
                </a:solidFill>
                <a:latin typeface="Times New Roman" pitchFamily="18" charset="0"/>
                <a:cs typeface="Times New Roman" pitchFamily="18" charset="0"/>
              </a:rPr>
              <a:t> мир</a:t>
            </a:r>
          </a:p>
          <a:p>
            <a:pPr algn="ctr"/>
            <a:r>
              <a:rPr lang="ru-RU" sz="4000" b="1" dirty="0">
                <a:solidFill>
                  <a:srgbClr val="C00000"/>
                </a:solidFill>
                <a:latin typeface="Times New Roman" pitchFamily="18" charset="0"/>
                <a:cs typeface="Times New Roman" pitchFamily="18" charset="0"/>
              </a:rPr>
              <a:t>ч</a:t>
            </a:r>
            <a:r>
              <a:rPr lang="ru-RU" sz="4000" b="1" dirty="0" smtClean="0">
                <a:solidFill>
                  <a:srgbClr val="C00000"/>
                </a:solidFill>
                <a:latin typeface="Times New Roman" pitchFamily="18" charset="0"/>
                <a:cs typeface="Times New Roman" pitchFamily="18" charset="0"/>
              </a:rPr>
              <a:t>удес»</a:t>
            </a:r>
          </a:p>
        </p:txBody>
      </p:sp>
      <p:sp>
        <p:nvSpPr>
          <p:cNvPr id="10" name="Скругленный прямоугольник 9"/>
          <p:cNvSpPr/>
          <p:nvPr/>
        </p:nvSpPr>
        <p:spPr>
          <a:xfrm>
            <a:off x="3000364" y="6286520"/>
            <a:ext cx="3286148" cy="500066"/>
          </a:xfrm>
          <a:prstGeom prst="roundRect">
            <a:avLst/>
          </a:prstGeom>
          <a:solidFill>
            <a:srgbClr val="66FF33"/>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200" b="1" dirty="0" smtClean="0">
                <a:latin typeface="Times New Roman" pitchFamily="18" charset="0"/>
                <a:cs typeface="Times New Roman" pitchFamily="18" charset="0"/>
              </a:rPr>
              <a:t>Выполнила: Мальцева </a:t>
            </a:r>
            <a:r>
              <a:rPr lang="ru-RU" sz="1200" b="1" dirty="0" smtClean="0">
                <a:latin typeface="Times New Roman" pitchFamily="18" charset="0"/>
                <a:cs typeface="Times New Roman" pitchFamily="18" charset="0"/>
              </a:rPr>
              <a:t>Татьяна </a:t>
            </a:r>
            <a:r>
              <a:rPr lang="ru-RU" sz="1200" b="1" dirty="0" smtClean="0">
                <a:latin typeface="Times New Roman" pitchFamily="18" charset="0"/>
                <a:cs typeface="Times New Roman" pitchFamily="18" charset="0"/>
              </a:rPr>
              <a:t>Владимировна</a:t>
            </a:r>
            <a:endParaRPr lang="ru-RU" sz="12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graphicFrame>
        <p:nvGraphicFramePr>
          <p:cNvPr id="9" name="Таблица 8"/>
          <p:cNvGraphicFramePr>
            <a:graphicFrameLocks noGrp="1"/>
          </p:cNvGraphicFramePr>
          <p:nvPr/>
        </p:nvGraphicFramePr>
        <p:xfrm>
          <a:off x="285720" y="739667"/>
          <a:ext cx="8429684" cy="5403977"/>
        </p:xfrm>
        <a:graphic>
          <a:graphicData uri="http://schemas.openxmlformats.org/drawingml/2006/table">
            <a:tbl>
              <a:tblPr/>
              <a:tblGrid>
                <a:gridCol w="900629"/>
                <a:gridCol w="5103373"/>
                <a:gridCol w="920106"/>
                <a:gridCol w="1505576"/>
              </a:tblGrid>
              <a:tr h="442012">
                <a:tc>
                  <a:txBody>
                    <a:bodyPr/>
                    <a:lstStyle/>
                    <a:p>
                      <a:pPr algn="ctr">
                        <a:lnSpc>
                          <a:spcPct val="115000"/>
                        </a:lnSpc>
                        <a:spcAft>
                          <a:spcPts val="0"/>
                        </a:spcAft>
                      </a:pPr>
                      <a:r>
                        <a:rPr lang="ru-RU" sz="1350" dirty="0">
                          <a:solidFill>
                            <a:srgbClr val="000000"/>
                          </a:solidFill>
                          <a:latin typeface="Times New Roman" pitchFamily="18" charset="0"/>
                          <a:ea typeface="Calibri"/>
                          <a:cs typeface="Times New Roman" pitchFamily="18" charset="0"/>
                        </a:rPr>
                        <a:t>Этапы</a:t>
                      </a:r>
                      <a:br>
                        <a:rPr lang="ru-RU" sz="1350" dirty="0">
                          <a:solidFill>
                            <a:srgbClr val="000000"/>
                          </a:solidFill>
                          <a:latin typeface="Times New Roman" pitchFamily="18" charset="0"/>
                          <a:ea typeface="Calibri"/>
                          <a:cs typeface="Times New Roman" pitchFamily="18" charset="0"/>
                        </a:rPr>
                      </a:br>
                      <a:r>
                        <a:rPr lang="ru-RU" sz="1350" dirty="0">
                          <a:solidFill>
                            <a:srgbClr val="000000"/>
                          </a:solidFill>
                          <a:latin typeface="Times New Roman" pitchFamily="18" charset="0"/>
                          <a:ea typeface="Calibri"/>
                          <a:cs typeface="Times New Roman" pitchFamily="18" charset="0"/>
                        </a:rPr>
                        <a:t>проекта</a:t>
                      </a:r>
                      <a:endParaRPr lang="ru-RU" sz="1350" dirty="0">
                        <a:latin typeface="Times New Roman" pitchFamily="18" charset="0"/>
                        <a:ea typeface="Calibri"/>
                        <a:cs typeface="Times New Roman" pitchFamily="18" charset="0"/>
                      </a:endParaRPr>
                    </a:p>
                  </a:txBody>
                  <a:tcPr marL="46095" marR="4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dirty="0">
                          <a:solidFill>
                            <a:srgbClr val="000000"/>
                          </a:solidFill>
                          <a:latin typeface="Times New Roman" pitchFamily="18" charset="0"/>
                          <a:ea typeface="Calibri"/>
                          <a:cs typeface="Times New Roman" pitchFamily="18" charset="0"/>
                        </a:rPr>
                        <a:t>Содержание этапов проекта</a:t>
                      </a:r>
                      <a:endParaRPr lang="ru-RU" sz="1350" dirty="0">
                        <a:latin typeface="Times New Roman" pitchFamily="18" charset="0"/>
                        <a:ea typeface="Calibri"/>
                        <a:cs typeface="Times New Roman" pitchFamily="18" charset="0"/>
                      </a:endParaRPr>
                    </a:p>
                  </a:txBody>
                  <a:tcPr marL="46095" marR="4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a:latin typeface="Times New Roman" pitchFamily="18" charset="0"/>
                          <a:ea typeface="Calibri"/>
                          <a:cs typeface="Times New Roman" pitchFamily="18" charset="0"/>
                        </a:rPr>
                        <a:t>Группа </a:t>
                      </a:r>
                    </a:p>
                  </a:txBody>
                  <a:tcPr marL="46095" marR="4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a:latin typeface="Times New Roman" pitchFamily="18" charset="0"/>
                          <a:ea typeface="Calibri"/>
                          <a:cs typeface="Times New Roman" pitchFamily="18" charset="0"/>
                        </a:rPr>
                        <a:t>Ответственные</a:t>
                      </a:r>
                    </a:p>
                  </a:txBody>
                  <a:tcPr marL="46095" marR="4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5838">
                <a:tc>
                  <a:txBody>
                    <a:bodyPr/>
                    <a:lstStyle/>
                    <a:p>
                      <a:pPr>
                        <a:lnSpc>
                          <a:spcPct val="115000"/>
                        </a:lnSpc>
                        <a:spcAft>
                          <a:spcPts val="0"/>
                        </a:spcAft>
                      </a:pPr>
                      <a:endParaRPr lang="ru-RU" sz="1350" dirty="0">
                        <a:latin typeface="Times New Roman" pitchFamily="18" charset="0"/>
                        <a:ea typeface="Calibri"/>
                        <a:cs typeface="Times New Roman" pitchFamily="18" charset="0"/>
                      </a:endParaRPr>
                    </a:p>
                    <a:p>
                      <a:pPr>
                        <a:lnSpc>
                          <a:spcPct val="115000"/>
                        </a:lnSpc>
                        <a:spcAft>
                          <a:spcPts val="0"/>
                        </a:spcAft>
                      </a:pPr>
                      <a:r>
                        <a:rPr lang="ru-RU" sz="1350" dirty="0">
                          <a:latin typeface="Times New Roman" pitchFamily="18" charset="0"/>
                          <a:ea typeface="Calibri"/>
                          <a:cs typeface="Times New Roman" pitchFamily="18" charset="0"/>
                        </a:rPr>
                        <a:t>2 этап –</a:t>
                      </a:r>
                      <a:br>
                        <a:rPr lang="ru-RU" sz="1350" dirty="0">
                          <a:latin typeface="Times New Roman" pitchFamily="18" charset="0"/>
                          <a:ea typeface="Calibri"/>
                          <a:cs typeface="Times New Roman" pitchFamily="18" charset="0"/>
                        </a:rPr>
                      </a:br>
                      <a:r>
                        <a:rPr lang="ru-RU" sz="1350" dirty="0">
                          <a:latin typeface="Times New Roman" pitchFamily="18" charset="0"/>
                          <a:ea typeface="Calibri"/>
                          <a:cs typeface="Times New Roman" pitchFamily="18" charset="0"/>
                        </a:rPr>
                        <a:t>(</a:t>
                      </a:r>
                      <a:r>
                        <a:rPr lang="ru-RU" sz="1350" dirty="0" err="1">
                          <a:latin typeface="Times New Roman" pitchFamily="18" charset="0"/>
                          <a:ea typeface="Calibri"/>
                          <a:cs typeface="Times New Roman" pitchFamily="18" charset="0"/>
                        </a:rPr>
                        <a:t>практиче</a:t>
                      </a:r>
                      <a:r>
                        <a:rPr lang="ru-RU" sz="1350" dirty="0">
                          <a:latin typeface="Times New Roman" pitchFamily="18" charset="0"/>
                          <a:ea typeface="Calibri"/>
                          <a:cs typeface="Times New Roman" pitchFamily="18" charset="0"/>
                        </a:rPr>
                        <a:t/>
                      </a:r>
                      <a:br>
                        <a:rPr lang="ru-RU" sz="1350" dirty="0">
                          <a:latin typeface="Times New Roman" pitchFamily="18" charset="0"/>
                          <a:ea typeface="Calibri"/>
                          <a:cs typeface="Times New Roman" pitchFamily="18" charset="0"/>
                        </a:rPr>
                      </a:br>
                      <a:r>
                        <a:rPr lang="ru-RU" sz="1350" dirty="0" err="1">
                          <a:latin typeface="Times New Roman" pitchFamily="18" charset="0"/>
                          <a:ea typeface="Calibri"/>
                          <a:cs typeface="Times New Roman" pitchFamily="18" charset="0"/>
                        </a:rPr>
                        <a:t>ский</a:t>
                      </a:r>
                      <a:r>
                        <a:rPr lang="ru-RU" sz="1350" dirty="0">
                          <a:latin typeface="Times New Roman" pitchFamily="18" charset="0"/>
                          <a:ea typeface="Calibri"/>
                          <a:cs typeface="Times New Roman" pitchFamily="18" charset="0"/>
                        </a:rPr>
                        <a:t>)</a:t>
                      </a:r>
                      <a:br>
                        <a:rPr lang="ru-RU" sz="1350" dirty="0">
                          <a:latin typeface="Times New Roman" pitchFamily="18" charset="0"/>
                          <a:ea typeface="Calibri"/>
                          <a:cs typeface="Times New Roman" pitchFamily="18" charset="0"/>
                        </a:rPr>
                      </a:br>
                      <a:r>
                        <a:rPr lang="ru-RU" sz="1350" dirty="0" err="1">
                          <a:latin typeface="Times New Roman" pitchFamily="18" charset="0"/>
                          <a:ea typeface="Calibri"/>
                          <a:cs typeface="Times New Roman" pitchFamily="18" charset="0"/>
                        </a:rPr>
                        <a:t>реализац</a:t>
                      </a:r>
                      <a:r>
                        <a:rPr lang="ru-RU" sz="1350" dirty="0">
                          <a:latin typeface="Times New Roman" pitchFamily="18" charset="0"/>
                          <a:ea typeface="Calibri"/>
                          <a:cs typeface="Times New Roman" pitchFamily="18" charset="0"/>
                        </a:rPr>
                        <a:t/>
                      </a:r>
                      <a:br>
                        <a:rPr lang="ru-RU" sz="1350" dirty="0">
                          <a:latin typeface="Times New Roman" pitchFamily="18" charset="0"/>
                          <a:ea typeface="Calibri"/>
                          <a:cs typeface="Times New Roman" pitchFamily="18" charset="0"/>
                        </a:rPr>
                      </a:br>
                      <a:r>
                        <a:rPr lang="ru-RU" sz="1350" dirty="0" err="1">
                          <a:latin typeface="Times New Roman" pitchFamily="18" charset="0"/>
                          <a:ea typeface="Calibri"/>
                          <a:cs typeface="Times New Roman" pitchFamily="18" charset="0"/>
                        </a:rPr>
                        <a:t>ия</a:t>
                      </a:r>
                      <a:r>
                        <a:rPr lang="ru-RU" sz="1350" dirty="0">
                          <a:latin typeface="Times New Roman" pitchFamily="18" charset="0"/>
                          <a:ea typeface="Calibri"/>
                          <a:cs typeface="Times New Roman" pitchFamily="18" charset="0"/>
                        </a:rPr>
                        <a:t/>
                      </a:r>
                      <a:br>
                        <a:rPr lang="ru-RU" sz="1350" dirty="0">
                          <a:latin typeface="Times New Roman" pitchFamily="18" charset="0"/>
                          <a:ea typeface="Calibri"/>
                          <a:cs typeface="Times New Roman" pitchFamily="18" charset="0"/>
                        </a:rPr>
                      </a:br>
                      <a:r>
                        <a:rPr lang="ru-RU" sz="1350" dirty="0">
                          <a:latin typeface="Times New Roman" pitchFamily="18" charset="0"/>
                          <a:ea typeface="Calibri"/>
                          <a:cs typeface="Times New Roman" pitchFamily="18" charset="0"/>
                        </a:rPr>
                        <a:t>проекта</a:t>
                      </a:r>
                    </a:p>
                  </a:txBody>
                  <a:tcPr marL="46095" marR="4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u="sng" dirty="0">
                          <a:latin typeface="Times New Roman" pitchFamily="18" charset="0"/>
                          <a:ea typeface="Calibri"/>
                          <a:cs typeface="Times New Roman" pitchFamily="18" charset="0"/>
                        </a:rPr>
                        <a:t>Беседы на тему:</a:t>
                      </a:r>
                      <a:endParaRPr lang="ru-RU" sz="1350" dirty="0">
                        <a:latin typeface="Times New Roman" pitchFamily="18" charset="0"/>
                        <a:ea typeface="Calibri"/>
                        <a:cs typeface="Times New Roman" pitchFamily="18" charset="0"/>
                      </a:endParaRPr>
                    </a:p>
                    <a:p>
                      <a:pPr>
                        <a:lnSpc>
                          <a:spcPct val="115000"/>
                        </a:lnSpc>
                        <a:spcAft>
                          <a:spcPts val="0"/>
                        </a:spcAft>
                      </a:pPr>
                      <a:r>
                        <a:rPr lang="ru-RU" sz="1350" dirty="0">
                          <a:latin typeface="Times New Roman" pitchFamily="18" charset="0"/>
                          <a:ea typeface="Calibri"/>
                          <a:cs typeface="Times New Roman" pitchFamily="18" charset="0"/>
                        </a:rPr>
                        <a:t>«Правила общения с книгой»</a:t>
                      </a:r>
                    </a:p>
                    <a:p>
                      <a:pPr>
                        <a:lnSpc>
                          <a:spcPct val="115000"/>
                        </a:lnSpc>
                        <a:spcAft>
                          <a:spcPts val="0"/>
                        </a:spcAft>
                      </a:pPr>
                      <a:r>
                        <a:rPr lang="ru-RU" sz="1350" dirty="0">
                          <a:latin typeface="Times New Roman" pitchFamily="18" charset="0"/>
                          <a:ea typeface="Calibri"/>
                          <a:cs typeface="Times New Roman" pitchFamily="18" charset="0"/>
                        </a:rPr>
                        <a:t>«Где живут книги»</a:t>
                      </a:r>
                    </a:p>
                    <a:p>
                      <a:pPr>
                        <a:lnSpc>
                          <a:spcPct val="115000"/>
                        </a:lnSpc>
                        <a:spcAft>
                          <a:spcPts val="0"/>
                        </a:spcAft>
                      </a:pPr>
                      <a:r>
                        <a:rPr lang="ru-RU" sz="1350" dirty="0">
                          <a:latin typeface="Times New Roman" pitchFamily="18" charset="0"/>
                          <a:ea typeface="Calibri"/>
                          <a:cs typeface="Times New Roman" pitchFamily="18" charset="0"/>
                        </a:rPr>
                        <a:t>«История возникновения книги»</a:t>
                      </a:r>
                    </a:p>
                    <a:p>
                      <a:pPr>
                        <a:lnSpc>
                          <a:spcPct val="115000"/>
                        </a:lnSpc>
                        <a:spcAft>
                          <a:spcPts val="0"/>
                        </a:spcAft>
                      </a:pPr>
                      <a:r>
                        <a:rPr lang="ru-RU" sz="1350" u="sng" dirty="0">
                          <a:solidFill>
                            <a:srgbClr val="000000"/>
                          </a:solidFill>
                          <a:latin typeface="Times New Roman" pitchFamily="18" charset="0"/>
                          <a:ea typeface="Calibri"/>
                          <a:cs typeface="Times New Roman" pitchFamily="18" charset="0"/>
                        </a:rPr>
                        <a:t>Сюжетно-ролевые игры</a:t>
                      </a:r>
                      <a:r>
                        <a:rPr lang="ru-RU" sz="1350" dirty="0">
                          <a:solidFill>
                            <a:srgbClr val="000000"/>
                          </a:solidFill>
                          <a:latin typeface="Times New Roman" pitchFamily="18" charset="0"/>
                          <a:ea typeface="Calibri"/>
                          <a:cs typeface="Times New Roman" pitchFamily="18" charset="0"/>
                        </a:rPr>
                        <a:t>: «Библиотека», «Книжный магазин» и др.</a:t>
                      </a:r>
                      <a:br>
                        <a:rPr lang="ru-RU" sz="1350" dirty="0">
                          <a:solidFill>
                            <a:srgbClr val="000000"/>
                          </a:solidFill>
                          <a:latin typeface="Times New Roman" pitchFamily="18" charset="0"/>
                          <a:ea typeface="Calibri"/>
                          <a:cs typeface="Times New Roman" pitchFamily="18" charset="0"/>
                        </a:rPr>
                      </a:br>
                      <a:r>
                        <a:rPr lang="ru-RU" sz="1350" u="sng" dirty="0">
                          <a:solidFill>
                            <a:srgbClr val="000000"/>
                          </a:solidFill>
                          <a:latin typeface="Times New Roman" pitchFamily="18" charset="0"/>
                          <a:ea typeface="Calibri"/>
                          <a:cs typeface="Times New Roman" pitchFamily="18" charset="0"/>
                        </a:rPr>
                        <a:t>Дидактические игры:</a:t>
                      </a:r>
                      <a:r>
                        <a:rPr lang="ru-RU" sz="1350" dirty="0">
                          <a:solidFill>
                            <a:srgbClr val="000000"/>
                          </a:solidFill>
                          <a:latin typeface="Times New Roman" pitchFamily="18" charset="0"/>
                          <a:ea typeface="Calibri"/>
                          <a:cs typeface="Times New Roman" pitchFamily="18" charset="0"/>
                        </a:rPr>
                        <a:t> «От каждого по словечку», «Задай вопрос герою» и др.</a:t>
                      </a:r>
                      <a:br>
                        <a:rPr lang="ru-RU" sz="1350" dirty="0">
                          <a:solidFill>
                            <a:srgbClr val="000000"/>
                          </a:solidFill>
                          <a:latin typeface="Times New Roman" pitchFamily="18" charset="0"/>
                          <a:ea typeface="Calibri"/>
                          <a:cs typeface="Times New Roman" pitchFamily="18" charset="0"/>
                        </a:rPr>
                      </a:br>
                      <a:r>
                        <a:rPr lang="ru-RU" sz="1350" u="sng" dirty="0">
                          <a:solidFill>
                            <a:srgbClr val="000000"/>
                          </a:solidFill>
                          <a:latin typeface="Times New Roman" pitchFamily="18" charset="0"/>
                          <a:ea typeface="Calibri"/>
                          <a:cs typeface="Times New Roman" pitchFamily="18" charset="0"/>
                        </a:rPr>
                        <a:t>Развивающие игры</a:t>
                      </a:r>
                      <a:r>
                        <a:rPr lang="ru-RU" sz="1350" dirty="0">
                          <a:solidFill>
                            <a:srgbClr val="000000"/>
                          </a:solidFill>
                          <a:latin typeface="Times New Roman" pitchFamily="18" charset="0"/>
                          <a:ea typeface="Calibri"/>
                          <a:cs typeface="Times New Roman" pitchFamily="18" charset="0"/>
                        </a:rPr>
                        <a:t> « А если бы…», «Хорошо-плохо», «Придумывание нового названия сказки», «Придумывание нового конца сказки» и др.</a:t>
                      </a:r>
                      <a:br>
                        <a:rPr lang="ru-RU" sz="1350" dirty="0">
                          <a:solidFill>
                            <a:srgbClr val="000000"/>
                          </a:solidFill>
                          <a:latin typeface="Times New Roman" pitchFamily="18" charset="0"/>
                          <a:ea typeface="Calibri"/>
                          <a:cs typeface="Times New Roman" pitchFamily="18" charset="0"/>
                        </a:rPr>
                      </a:br>
                      <a:r>
                        <a:rPr lang="ru-RU" sz="1350" u="sng" dirty="0">
                          <a:solidFill>
                            <a:srgbClr val="000000"/>
                          </a:solidFill>
                          <a:latin typeface="Times New Roman" pitchFamily="18" charset="0"/>
                          <a:ea typeface="Calibri"/>
                          <a:cs typeface="Times New Roman" pitchFamily="18" charset="0"/>
                        </a:rPr>
                        <a:t>Подвижные игры</a:t>
                      </a:r>
                      <a:r>
                        <a:rPr lang="ru-RU" sz="1350" dirty="0">
                          <a:solidFill>
                            <a:srgbClr val="000000"/>
                          </a:solidFill>
                          <a:latin typeface="Times New Roman" pitchFamily="18" charset="0"/>
                          <a:ea typeface="Calibri"/>
                          <a:cs typeface="Times New Roman" pitchFamily="18" charset="0"/>
                        </a:rPr>
                        <a:t> со сказочными персонажами.</a:t>
                      </a:r>
                      <a:br>
                        <a:rPr lang="ru-RU" sz="1350" dirty="0">
                          <a:solidFill>
                            <a:srgbClr val="000000"/>
                          </a:solidFill>
                          <a:latin typeface="Times New Roman" pitchFamily="18" charset="0"/>
                          <a:ea typeface="Calibri"/>
                          <a:cs typeface="Times New Roman" pitchFamily="18" charset="0"/>
                        </a:rPr>
                      </a:br>
                      <a:r>
                        <a:rPr lang="ru-RU" sz="1350" dirty="0">
                          <a:solidFill>
                            <a:srgbClr val="000000"/>
                          </a:solidFill>
                          <a:latin typeface="Times New Roman" pitchFamily="18" charset="0"/>
                          <a:ea typeface="Calibri"/>
                          <a:cs typeface="Times New Roman" pitchFamily="18" charset="0"/>
                        </a:rPr>
                        <a:t>Использование малых фольклорных норм: прибауток, </a:t>
                      </a:r>
                      <a:r>
                        <a:rPr lang="ru-RU" sz="1350" dirty="0" err="1">
                          <a:solidFill>
                            <a:srgbClr val="000000"/>
                          </a:solidFill>
                          <a:latin typeface="Times New Roman" pitchFamily="18" charset="0"/>
                          <a:ea typeface="Calibri"/>
                          <a:cs typeface="Times New Roman" pitchFamily="18" charset="0"/>
                        </a:rPr>
                        <a:t>потешек</a:t>
                      </a:r>
                      <a:r>
                        <a:rPr lang="ru-RU" sz="1350" dirty="0">
                          <a:solidFill>
                            <a:srgbClr val="000000"/>
                          </a:solidFill>
                          <a:latin typeface="Times New Roman" pitchFamily="18" charset="0"/>
                          <a:ea typeface="Calibri"/>
                          <a:cs typeface="Times New Roman" pitchFamily="18" charset="0"/>
                        </a:rPr>
                        <a:t>, пословиц, поговорок.</a:t>
                      </a:r>
                      <a:br>
                        <a:rPr lang="ru-RU" sz="1350" dirty="0">
                          <a:solidFill>
                            <a:srgbClr val="000000"/>
                          </a:solidFill>
                          <a:latin typeface="Times New Roman" pitchFamily="18" charset="0"/>
                          <a:ea typeface="Calibri"/>
                          <a:cs typeface="Times New Roman" pitchFamily="18" charset="0"/>
                        </a:rPr>
                      </a:br>
                      <a:r>
                        <a:rPr lang="ru-RU" sz="1350" u="sng" dirty="0">
                          <a:solidFill>
                            <a:srgbClr val="000000"/>
                          </a:solidFill>
                          <a:latin typeface="Times New Roman" pitchFamily="18" charset="0"/>
                          <a:ea typeface="Calibri"/>
                          <a:cs typeface="Times New Roman" pitchFamily="18" charset="0"/>
                        </a:rPr>
                        <a:t>Чтение</a:t>
                      </a:r>
                      <a:r>
                        <a:rPr lang="ru-RU" sz="1350" dirty="0">
                          <a:solidFill>
                            <a:srgbClr val="000000"/>
                          </a:solidFill>
                          <a:latin typeface="Times New Roman" pitchFamily="18" charset="0"/>
                          <a:ea typeface="Calibri"/>
                          <a:cs typeface="Times New Roman" pitchFamily="18" charset="0"/>
                        </a:rPr>
                        <a:t> русских народных сказок, рассказов и стихов для детей.</a:t>
                      </a:r>
                      <a:br>
                        <a:rPr lang="ru-RU" sz="1350" dirty="0">
                          <a:solidFill>
                            <a:srgbClr val="000000"/>
                          </a:solidFill>
                          <a:latin typeface="Times New Roman" pitchFamily="18" charset="0"/>
                          <a:ea typeface="Calibri"/>
                          <a:cs typeface="Times New Roman" pitchFamily="18" charset="0"/>
                        </a:rPr>
                      </a:br>
                      <a:r>
                        <a:rPr lang="ru-RU" sz="1350" u="sng" dirty="0">
                          <a:solidFill>
                            <a:srgbClr val="000000"/>
                          </a:solidFill>
                          <a:latin typeface="Times New Roman" pitchFamily="18" charset="0"/>
                          <a:ea typeface="Calibri"/>
                          <a:cs typeface="Times New Roman" pitchFamily="18" charset="0"/>
                        </a:rPr>
                        <a:t>Просмотр</a:t>
                      </a:r>
                      <a:r>
                        <a:rPr lang="ru-RU" sz="1350" dirty="0">
                          <a:solidFill>
                            <a:srgbClr val="000000"/>
                          </a:solidFill>
                          <a:latin typeface="Times New Roman" pitchFamily="18" charset="0"/>
                          <a:ea typeface="Calibri"/>
                          <a:cs typeface="Times New Roman" pitchFamily="18" charset="0"/>
                        </a:rPr>
                        <a:t> мультфильмов и презентаций для детей.</a:t>
                      </a:r>
                      <a:br>
                        <a:rPr lang="ru-RU" sz="1350" dirty="0">
                          <a:solidFill>
                            <a:srgbClr val="000000"/>
                          </a:solidFill>
                          <a:latin typeface="Times New Roman" pitchFamily="18" charset="0"/>
                          <a:ea typeface="Calibri"/>
                          <a:cs typeface="Times New Roman" pitchFamily="18" charset="0"/>
                        </a:rPr>
                      </a:br>
                      <a:r>
                        <a:rPr lang="ru-RU" sz="1350" u="sng" dirty="0">
                          <a:solidFill>
                            <a:srgbClr val="000000"/>
                          </a:solidFill>
                          <a:latin typeface="Times New Roman" pitchFamily="18" charset="0"/>
                          <a:ea typeface="Calibri"/>
                          <a:cs typeface="Times New Roman" pitchFamily="18" charset="0"/>
                        </a:rPr>
                        <a:t>Рассматривание</a:t>
                      </a:r>
                      <a:r>
                        <a:rPr lang="ru-RU" sz="1350" dirty="0">
                          <a:solidFill>
                            <a:srgbClr val="000000"/>
                          </a:solidFill>
                          <a:latin typeface="Times New Roman" pitchFamily="18" charset="0"/>
                          <a:ea typeface="Calibri"/>
                          <a:cs typeface="Times New Roman" pitchFamily="18" charset="0"/>
                        </a:rPr>
                        <a:t> портретов детских писателей: </a:t>
                      </a:r>
                      <a:r>
                        <a:rPr lang="ru-RU" sz="1350" dirty="0" err="1">
                          <a:solidFill>
                            <a:srgbClr val="000000"/>
                          </a:solidFill>
                          <a:latin typeface="Times New Roman" pitchFamily="18" charset="0"/>
                          <a:ea typeface="Calibri"/>
                          <a:cs typeface="Times New Roman" pitchFamily="18" charset="0"/>
                        </a:rPr>
                        <a:t>А.Л.Барто</a:t>
                      </a:r>
                      <a:r>
                        <a:rPr lang="ru-RU" sz="1350" dirty="0">
                          <a:solidFill>
                            <a:srgbClr val="000000"/>
                          </a:solidFill>
                          <a:latin typeface="Times New Roman" pitchFamily="18" charset="0"/>
                          <a:ea typeface="Calibri"/>
                          <a:cs typeface="Times New Roman" pitchFamily="18" charset="0"/>
                        </a:rPr>
                        <a:t>, К.И.Чуковского, </a:t>
                      </a:r>
                      <a:r>
                        <a:rPr lang="ru-RU" sz="1350" dirty="0" err="1">
                          <a:solidFill>
                            <a:srgbClr val="000000"/>
                          </a:solidFill>
                          <a:latin typeface="Times New Roman" pitchFamily="18" charset="0"/>
                          <a:ea typeface="Calibri"/>
                          <a:cs typeface="Times New Roman" pitchFamily="18" charset="0"/>
                        </a:rPr>
                        <a:t>Е.Чарушина</a:t>
                      </a:r>
                      <a:r>
                        <a:rPr lang="ru-RU" sz="1350" dirty="0">
                          <a:solidFill>
                            <a:srgbClr val="000000"/>
                          </a:solidFill>
                          <a:latin typeface="Times New Roman" pitchFamily="18" charset="0"/>
                          <a:ea typeface="Calibri"/>
                          <a:cs typeface="Times New Roman" pitchFamily="18" charset="0"/>
                        </a:rPr>
                        <a:t>, </a:t>
                      </a:r>
                      <a:endParaRPr lang="ru-RU" sz="1350" dirty="0">
                        <a:latin typeface="Times New Roman" pitchFamily="18" charset="0"/>
                        <a:ea typeface="Calibri"/>
                        <a:cs typeface="Times New Roman" pitchFamily="18" charset="0"/>
                      </a:endParaRPr>
                    </a:p>
                    <a:p>
                      <a:pPr>
                        <a:lnSpc>
                          <a:spcPct val="115000"/>
                        </a:lnSpc>
                        <a:spcAft>
                          <a:spcPts val="0"/>
                        </a:spcAft>
                      </a:pPr>
                      <a:r>
                        <a:rPr lang="ru-RU" sz="1350" dirty="0">
                          <a:solidFill>
                            <a:srgbClr val="000000"/>
                          </a:solidFill>
                          <a:latin typeface="Times New Roman" pitchFamily="18" charset="0"/>
                          <a:ea typeface="Calibri"/>
                          <a:cs typeface="Times New Roman" pitchFamily="18" charset="0"/>
                        </a:rPr>
                        <a:t>В. Бианки, С. Я. Маршак и др.</a:t>
                      </a:r>
                      <a:endParaRPr lang="ru-RU" sz="1350" dirty="0">
                        <a:latin typeface="Times New Roman" pitchFamily="18" charset="0"/>
                        <a:ea typeface="Calibri"/>
                        <a:cs typeface="Times New Roman" pitchFamily="18" charset="0"/>
                      </a:endParaRPr>
                    </a:p>
                    <a:p>
                      <a:pPr>
                        <a:lnSpc>
                          <a:spcPct val="115000"/>
                        </a:lnSpc>
                        <a:spcAft>
                          <a:spcPts val="0"/>
                        </a:spcAft>
                      </a:pPr>
                      <a:r>
                        <a:rPr lang="ru-RU" sz="1350" u="sng" dirty="0">
                          <a:solidFill>
                            <a:srgbClr val="000000"/>
                          </a:solidFill>
                          <a:latin typeface="Times New Roman" pitchFamily="18" charset="0"/>
                          <a:ea typeface="Calibri"/>
                          <a:cs typeface="Times New Roman" pitchFamily="18" charset="0"/>
                        </a:rPr>
                        <a:t>Трудовая деятельность</a:t>
                      </a:r>
                      <a:r>
                        <a:rPr lang="ru-RU" sz="1350" dirty="0">
                          <a:solidFill>
                            <a:srgbClr val="000000"/>
                          </a:solidFill>
                          <a:latin typeface="Times New Roman" pitchFamily="18" charset="0"/>
                          <a:ea typeface="Calibri"/>
                          <a:cs typeface="Times New Roman" pitchFamily="18" charset="0"/>
                        </a:rPr>
                        <a:t> в центре книги «</a:t>
                      </a:r>
                      <a:r>
                        <a:rPr lang="ru-RU" sz="1350" dirty="0" err="1">
                          <a:solidFill>
                            <a:srgbClr val="000000"/>
                          </a:solidFill>
                          <a:latin typeface="Times New Roman" pitchFamily="18" charset="0"/>
                          <a:ea typeface="Calibri"/>
                          <a:cs typeface="Times New Roman" pitchFamily="18" charset="0"/>
                        </a:rPr>
                        <a:t>Книжкина</a:t>
                      </a:r>
                      <a:r>
                        <a:rPr lang="ru-RU" sz="1350" dirty="0">
                          <a:solidFill>
                            <a:srgbClr val="000000"/>
                          </a:solidFill>
                          <a:latin typeface="Times New Roman" pitchFamily="18" charset="0"/>
                          <a:ea typeface="Calibri"/>
                          <a:cs typeface="Times New Roman" pitchFamily="18" charset="0"/>
                        </a:rPr>
                        <a:t> больница»</a:t>
                      </a:r>
                      <a:endParaRPr lang="ru-RU" sz="1350" dirty="0">
                        <a:latin typeface="Times New Roman" pitchFamily="18" charset="0"/>
                        <a:ea typeface="Calibri"/>
                        <a:cs typeface="Times New Roman" pitchFamily="18" charset="0"/>
                      </a:endParaRPr>
                    </a:p>
                    <a:p>
                      <a:pPr>
                        <a:lnSpc>
                          <a:spcPct val="115000"/>
                        </a:lnSpc>
                        <a:spcAft>
                          <a:spcPts val="0"/>
                        </a:spcAft>
                      </a:pPr>
                      <a:r>
                        <a:rPr lang="ru-RU" sz="1350" u="sng" dirty="0">
                          <a:solidFill>
                            <a:srgbClr val="000000"/>
                          </a:solidFill>
                          <a:latin typeface="Times New Roman" pitchFamily="18" charset="0"/>
                          <a:ea typeface="Calibri"/>
                          <a:cs typeface="Times New Roman" pitchFamily="18" charset="0"/>
                        </a:rPr>
                        <a:t>Тематические выставки книг</a:t>
                      </a:r>
                      <a:r>
                        <a:rPr lang="ru-RU" sz="1350" dirty="0">
                          <a:solidFill>
                            <a:srgbClr val="000000"/>
                          </a:solidFill>
                          <a:latin typeface="Times New Roman" pitchFamily="18" charset="0"/>
                          <a:ea typeface="Calibri"/>
                          <a:cs typeface="Times New Roman" pitchFamily="18" charset="0"/>
                        </a:rPr>
                        <a:t> по темам проекта</a:t>
                      </a:r>
                      <a:endParaRPr lang="ru-RU" sz="1350" dirty="0">
                        <a:latin typeface="Times New Roman" pitchFamily="18" charset="0"/>
                        <a:ea typeface="Calibri"/>
                        <a:cs typeface="Times New Roman" pitchFamily="18" charset="0"/>
                      </a:endParaRPr>
                    </a:p>
                    <a:p>
                      <a:pPr>
                        <a:lnSpc>
                          <a:spcPct val="115000"/>
                        </a:lnSpc>
                        <a:spcAft>
                          <a:spcPts val="0"/>
                        </a:spcAft>
                      </a:pPr>
                      <a:r>
                        <a:rPr lang="ru-RU" sz="1350" u="sng" dirty="0">
                          <a:latin typeface="Times New Roman" pitchFamily="18" charset="0"/>
                          <a:ea typeface="Calibri"/>
                          <a:cs typeface="Times New Roman" pitchFamily="18" charset="0"/>
                        </a:rPr>
                        <a:t>Выставка книг</a:t>
                      </a:r>
                      <a:r>
                        <a:rPr lang="ru-RU" sz="1350" dirty="0">
                          <a:latin typeface="Times New Roman" pitchFamily="18" charset="0"/>
                          <a:ea typeface="Calibri"/>
                          <a:cs typeface="Times New Roman" pitchFamily="18" charset="0"/>
                        </a:rPr>
                        <a:t> «Детям о природе»</a:t>
                      </a:r>
                    </a:p>
                  </a:txBody>
                  <a:tcPr marL="46095" marR="4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350" dirty="0">
                        <a:latin typeface="Times New Roman" pitchFamily="18" charset="0"/>
                        <a:ea typeface="Calibri"/>
                        <a:cs typeface="Times New Roman" pitchFamily="18" charset="0"/>
                      </a:endParaRPr>
                    </a:p>
                    <a:p>
                      <a:pPr>
                        <a:lnSpc>
                          <a:spcPct val="115000"/>
                        </a:lnSpc>
                        <a:spcAft>
                          <a:spcPts val="0"/>
                        </a:spcAft>
                      </a:pPr>
                      <a:r>
                        <a:rPr lang="ru-RU" sz="1350" dirty="0">
                          <a:latin typeface="Times New Roman" pitchFamily="18" charset="0"/>
                          <a:ea typeface="Calibri"/>
                          <a:cs typeface="Times New Roman" pitchFamily="18" charset="0"/>
                        </a:rPr>
                        <a:t>Все группы</a:t>
                      </a:r>
                    </a:p>
                  </a:txBody>
                  <a:tcPr marL="46095" marR="4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350" dirty="0">
                        <a:latin typeface="Times New Roman" pitchFamily="18" charset="0"/>
                        <a:ea typeface="Calibri"/>
                        <a:cs typeface="Times New Roman" pitchFamily="18" charset="0"/>
                      </a:endParaRPr>
                    </a:p>
                    <a:p>
                      <a:pPr algn="ctr">
                        <a:lnSpc>
                          <a:spcPct val="115000"/>
                        </a:lnSpc>
                        <a:spcAft>
                          <a:spcPts val="0"/>
                        </a:spcAft>
                      </a:pPr>
                      <a:r>
                        <a:rPr lang="ru-RU" sz="1350" dirty="0">
                          <a:latin typeface="Times New Roman" pitchFamily="18" charset="0"/>
                          <a:ea typeface="Calibri"/>
                          <a:cs typeface="Times New Roman" pitchFamily="18" charset="0"/>
                        </a:rPr>
                        <a:t>Воспитатели</a:t>
                      </a:r>
                    </a:p>
                    <a:p>
                      <a:pPr algn="ctr">
                        <a:lnSpc>
                          <a:spcPct val="115000"/>
                        </a:lnSpc>
                        <a:spcAft>
                          <a:spcPts val="0"/>
                        </a:spcAft>
                      </a:pPr>
                      <a:r>
                        <a:rPr lang="ru-RU" sz="1350" dirty="0">
                          <a:latin typeface="Times New Roman" pitchFamily="18" charset="0"/>
                          <a:ea typeface="Calibri"/>
                          <a:cs typeface="Times New Roman" pitchFamily="18" charset="0"/>
                        </a:rPr>
                        <a:t>групп</a:t>
                      </a:r>
                    </a:p>
                    <a:p>
                      <a:pPr>
                        <a:lnSpc>
                          <a:spcPct val="115000"/>
                        </a:lnSpc>
                        <a:spcAft>
                          <a:spcPts val="0"/>
                        </a:spcAft>
                      </a:pPr>
                      <a:r>
                        <a:rPr lang="ru-RU" sz="1350" dirty="0">
                          <a:latin typeface="Times New Roman" pitchFamily="18" charset="0"/>
                          <a:ea typeface="Calibri"/>
                          <a:cs typeface="Times New Roman" pitchFamily="18" charset="0"/>
                        </a:rPr>
                        <a:t>Мальцева Т.В.</a:t>
                      </a:r>
                    </a:p>
                    <a:p>
                      <a:pPr>
                        <a:lnSpc>
                          <a:spcPct val="115000"/>
                        </a:lnSpc>
                        <a:spcAft>
                          <a:spcPts val="0"/>
                        </a:spcAft>
                      </a:pPr>
                      <a:r>
                        <a:rPr lang="ru-RU" sz="1350" dirty="0" err="1">
                          <a:latin typeface="Times New Roman" pitchFamily="18" charset="0"/>
                          <a:ea typeface="Calibri"/>
                          <a:cs typeface="Times New Roman" pitchFamily="18" charset="0"/>
                        </a:rPr>
                        <a:t>Скланда</a:t>
                      </a:r>
                      <a:r>
                        <a:rPr lang="ru-RU" sz="1350" dirty="0">
                          <a:latin typeface="Times New Roman" pitchFamily="18" charset="0"/>
                          <a:ea typeface="Calibri"/>
                          <a:cs typeface="Times New Roman" pitchFamily="18" charset="0"/>
                        </a:rPr>
                        <a:t> М.В.</a:t>
                      </a:r>
                    </a:p>
                  </a:txBody>
                  <a:tcPr marL="46095" marR="46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Рисунок 6" descr="http://vamotkrytka.ru/_ph/4/2/835333817.gif"/>
          <p:cNvPicPr/>
          <p:nvPr/>
        </p:nvPicPr>
        <p:blipFill>
          <a:blip r:embed="rId3" cstate="print"/>
          <a:srcRect/>
          <a:stretch>
            <a:fillRect/>
          </a:stretch>
        </p:blipFill>
        <p:spPr bwMode="auto">
          <a:xfrm>
            <a:off x="0" y="5418000"/>
            <a:ext cx="1620000" cy="1440000"/>
          </a:xfrm>
          <a:prstGeom prst="rect">
            <a:avLst/>
          </a:prstGeom>
          <a:noFill/>
          <a:ln w="9525">
            <a:noFill/>
            <a:miter lim="800000"/>
            <a:headEnd/>
            <a:tailEnd/>
          </a:ln>
        </p:spPr>
      </p:pic>
      <p:pic>
        <p:nvPicPr>
          <p:cNvPr id="8" name="Рисунок 7" descr="Божья клровка читает книгу картинка смайлик"/>
          <p:cNvPicPr/>
          <p:nvPr/>
        </p:nvPicPr>
        <p:blipFill>
          <a:blip r:embed="rId4" cstate="print"/>
          <a:srcRect/>
          <a:stretch>
            <a:fillRect/>
          </a:stretch>
        </p:blipFill>
        <p:spPr bwMode="auto">
          <a:xfrm>
            <a:off x="7429520" y="5418000"/>
            <a:ext cx="1620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graphicFrame>
        <p:nvGraphicFramePr>
          <p:cNvPr id="5" name="Таблица 4"/>
          <p:cNvGraphicFramePr>
            <a:graphicFrameLocks noGrp="1"/>
          </p:cNvGraphicFramePr>
          <p:nvPr/>
        </p:nvGraphicFramePr>
        <p:xfrm>
          <a:off x="214282" y="711447"/>
          <a:ext cx="8572561" cy="5432197"/>
        </p:xfrm>
        <a:graphic>
          <a:graphicData uri="http://schemas.openxmlformats.org/drawingml/2006/table">
            <a:tbl>
              <a:tblPr/>
              <a:tblGrid>
                <a:gridCol w="937355"/>
                <a:gridCol w="4963191"/>
                <a:gridCol w="1041164"/>
                <a:gridCol w="1630851"/>
              </a:tblGrid>
              <a:tr h="472262">
                <a:tc>
                  <a:txBody>
                    <a:bodyPr/>
                    <a:lstStyle/>
                    <a:p>
                      <a:pPr algn="ctr">
                        <a:lnSpc>
                          <a:spcPct val="115000"/>
                        </a:lnSpc>
                        <a:spcAft>
                          <a:spcPts val="0"/>
                        </a:spcAft>
                      </a:pPr>
                      <a:r>
                        <a:rPr lang="ru-RU" sz="1400" dirty="0">
                          <a:solidFill>
                            <a:srgbClr val="000000"/>
                          </a:solidFill>
                          <a:latin typeface="Times New Roman"/>
                          <a:ea typeface="Calibri"/>
                          <a:cs typeface="Times New Roman"/>
                        </a:rPr>
                        <a:t>Этапы</a:t>
                      </a:r>
                      <a:br>
                        <a:rPr lang="ru-RU" sz="1400" dirty="0">
                          <a:solidFill>
                            <a:srgbClr val="000000"/>
                          </a:solidFill>
                          <a:latin typeface="Times New Roman"/>
                          <a:ea typeface="Calibri"/>
                          <a:cs typeface="Times New Roman"/>
                        </a:rPr>
                      </a:br>
                      <a:r>
                        <a:rPr lang="ru-RU" sz="1400" dirty="0">
                          <a:solidFill>
                            <a:srgbClr val="000000"/>
                          </a:solidFill>
                          <a:latin typeface="Times New Roman"/>
                          <a:ea typeface="Calibri"/>
                          <a:cs typeface="Times New Roman"/>
                        </a:rPr>
                        <a:t>проекта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latin typeface="Times New Roman"/>
                          <a:ea typeface="Calibri"/>
                          <a:cs typeface="Times New Roman"/>
                        </a:rPr>
                        <a:t>Содержание этапов проекта</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Группа </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Ответственные</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7026">
                <a:tc>
                  <a:txBody>
                    <a:bodyPr/>
                    <a:lstStyle/>
                    <a:p>
                      <a:pPr>
                        <a:lnSpc>
                          <a:spcPct val="115000"/>
                        </a:lnSpc>
                        <a:spcAft>
                          <a:spcPts val="0"/>
                        </a:spcAft>
                      </a:pPr>
                      <a:endParaRPr lang="ru-RU" sz="1400">
                        <a:latin typeface="Times New Roman"/>
                        <a:ea typeface="Calibri"/>
                        <a:cs typeface="Times New Roman"/>
                      </a:endParaRPr>
                    </a:p>
                    <a:p>
                      <a:pPr>
                        <a:lnSpc>
                          <a:spcPct val="115000"/>
                        </a:lnSpc>
                        <a:spcAft>
                          <a:spcPts val="0"/>
                        </a:spcAft>
                      </a:pPr>
                      <a:r>
                        <a:rPr lang="ru-RU" sz="1400">
                          <a:latin typeface="Times New Roman"/>
                          <a:ea typeface="Calibri"/>
                          <a:cs typeface="Times New Roman"/>
                        </a:rPr>
                        <a:t>2 этап –</a:t>
                      </a:r>
                      <a:br>
                        <a:rPr lang="ru-RU" sz="1400">
                          <a:latin typeface="Times New Roman"/>
                          <a:ea typeface="Calibri"/>
                          <a:cs typeface="Times New Roman"/>
                        </a:rPr>
                      </a:br>
                      <a:r>
                        <a:rPr lang="ru-RU" sz="1400">
                          <a:latin typeface="Times New Roman"/>
                          <a:ea typeface="Calibri"/>
                          <a:cs typeface="Times New Roman"/>
                        </a:rPr>
                        <a:t>(практиче</a:t>
                      </a:r>
                      <a:br>
                        <a:rPr lang="ru-RU" sz="1400">
                          <a:latin typeface="Times New Roman"/>
                          <a:ea typeface="Calibri"/>
                          <a:cs typeface="Times New Roman"/>
                        </a:rPr>
                      </a:br>
                      <a:r>
                        <a:rPr lang="ru-RU" sz="1400">
                          <a:latin typeface="Times New Roman"/>
                          <a:ea typeface="Calibri"/>
                          <a:cs typeface="Times New Roman"/>
                        </a:rPr>
                        <a:t>ский)</a:t>
                      </a:r>
                      <a:br>
                        <a:rPr lang="ru-RU" sz="1400">
                          <a:latin typeface="Times New Roman"/>
                          <a:ea typeface="Calibri"/>
                          <a:cs typeface="Times New Roman"/>
                        </a:rPr>
                      </a:br>
                      <a:r>
                        <a:rPr lang="ru-RU" sz="1400">
                          <a:latin typeface="Times New Roman"/>
                          <a:ea typeface="Calibri"/>
                          <a:cs typeface="Times New Roman"/>
                        </a:rPr>
                        <a:t>реализац</a:t>
                      </a:r>
                      <a:br>
                        <a:rPr lang="ru-RU" sz="1400">
                          <a:latin typeface="Times New Roman"/>
                          <a:ea typeface="Calibri"/>
                          <a:cs typeface="Times New Roman"/>
                        </a:rPr>
                      </a:br>
                      <a:r>
                        <a:rPr lang="ru-RU" sz="1400">
                          <a:latin typeface="Times New Roman"/>
                          <a:ea typeface="Calibri"/>
                          <a:cs typeface="Times New Roman"/>
                        </a:rPr>
                        <a:t>ия</a:t>
                      </a:r>
                      <a:br>
                        <a:rPr lang="ru-RU" sz="1400">
                          <a:latin typeface="Times New Roman"/>
                          <a:ea typeface="Calibri"/>
                          <a:cs typeface="Times New Roman"/>
                        </a:rPr>
                      </a:br>
                      <a:r>
                        <a:rPr lang="ru-RU" sz="1400">
                          <a:latin typeface="Times New Roman"/>
                          <a:ea typeface="Calibri"/>
                          <a:cs typeface="Times New Roman"/>
                        </a:rPr>
                        <a:t>проекта</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u="sng" dirty="0">
                          <a:latin typeface="Times New Roman"/>
                          <a:ea typeface="Calibri"/>
                          <a:cs typeface="Times New Roman"/>
                        </a:rPr>
                        <a:t>Художественно-творческая деятельность:</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Рисование «Хрюшка»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Лепка «Как у котика усы»</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Рисование «Кораблик»</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Лепка «Погремушка для Андрюшки»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Рисование «</a:t>
                      </a:r>
                      <a:r>
                        <a:rPr lang="ru-RU" sz="1400" dirty="0" err="1">
                          <a:latin typeface="Times New Roman"/>
                          <a:ea typeface="Calibri"/>
                          <a:cs typeface="Times New Roman"/>
                        </a:rPr>
                        <a:t>Федорина</a:t>
                      </a:r>
                      <a:r>
                        <a:rPr lang="ru-RU" sz="1400" dirty="0">
                          <a:latin typeface="Times New Roman"/>
                          <a:ea typeface="Calibri"/>
                          <a:cs typeface="Times New Roman"/>
                        </a:rPr>
                        <a:t> посуда»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Лепка «Муха-цокотуха»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Рисование «Медвежонок»</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Аппликация «Цыплята»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Рисование «Лис и мышонок»</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Лепка «Белка-летяга»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Аппликация «Праздничный наряд для совы»</a:t>
                      </a:r>
                      <a:endParaRPr lang="ru-RU" sz="1400" dirty="0">
                        <a:latin typeface="Calibri"/>
                        <a:ea typeface="Calibri"/>
                        <a:cs typeface="Times New Roman"/>
                      </a:endParaRPr>
                    </a:p>
                    <a:p>
                      <a:pPr>
                        <a:lnSpc>
                          <a:spcPct val="115000"/>
                        </a:lnSpc>
                        <a:spcAft>
                          <a:spcPts val="0"/>
                        </a:spcAft>
                      </a:pPr>
                      <a:r>
                        <a:rPr lang="ru-RU" sz="1400" u="sng" dirty="0">
                          <a:latin typeface="Times New Roman"/>
                          <a:ea typeface="Calibri"/>
                          <a:cs typeface="Times New Roman"/>
                        </a:rPr>
                        <a:t>Речевое развитие:</a:t>
                      </a:r>
                      <a:r>
                        <a:rPr lang="ru-RU" sz="1400" dirty="0">
                          <a:latin typeface="Times New Roman"/>
                          <a:ea typeface="Calibri"/>
                          <a:cs typeface="Times New Roman"/>
                        </a:rPr>
                        <a:t> </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«Знакомство с книжками забавами»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«Знакомство с книгами </a:t>
                      </a:r>
                      <a:r>
                        <a:rPr lang="ru-RU" sz="1400" dirty="0" err="1">
                          <a:latin typeface="Times New Roman"/>
                          <a:ea typeface="Calibri"/>
                          <a:cs typeface="Times New Roman"/>
                        </a:rPr>
                        <a:t>А.Барто</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«Знакомство с книгами К.И.Чуковского»</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«Знакомство с книгами </a:t>
                      </a:r>
                      <a:r>
                        <a:rPr lang="ru-RU" sz="1400" dirty="0" err="1">
                          <a:latin typeface="Times New Roman"/>
                          <a:ea typeface="Calibri"/>
                          <a:cs typeface="Times New Roman"/>
                        </a:rPr>
                        <a:t>Е.Чарушина</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«Знакомство с книгами В.Бианки»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НОД «Читаем С.Я. Маршак»</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a:latin typeface="Times New Roman"/>
                          <a:ea typeface="Calibri"/>
                          <a:cs typeface="Times New Roman"/>
                        </a:rPr>
                        <a:t>1 </a:t>
                      </a:r>
                      <a:r>
                        <a:rPr lang="ru-RU" sz="1400" dirty="0" err="1">
                          <a:latin typeface="Times New Roman"/>
                          <a:ea typeface="Calibri"/>
                          <a:cs typeface="Times New Roman"/>
                        </a:rPr>
                        <a:t>мл.гр</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2 </a:t>
                      </a:r>
                      <a:r>
                        <a:rPr lang="ru-RU" sz="1400" dirty="0" err="1">
                          <a:latin typeface="Times New Roman"/>
                          <a:ea typeface="Calibri"/>
                          <a:cs typeface="Times New Roman"/>
                        </a:rPr>
                        <a:t>мл.гр</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Ср.гр.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Ст.гр.</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Подг.гр</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1 </a:t>
                      </a:r>
                      <a:r>
                        <a:rPr lang="ru-RU" sz="1400" dirty="0" err="1">
                          <a:latin typeface="Times New Roman"/>
                          <a:ea typeface="Calibri"/>
                          <a:cs typeface="Times New Roman"/>
                        </a:rPr>
                        <a:t>мл.гр</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2мл.гр.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Ср.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Ст.гр.</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Подг.гр</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Подг.гр</a:t>
                      </a:r>
                      <a:r>
                        <a:rPr lang="ru-RU" sz="1400" dirty="0">
                          <a:latin typeface="Times New Roman"/>
                          <a:ea typeface="Calibri"/>
                          <a:cs typeface="Times New Roman"/>
                        </a:rPr>
                        <a:t>.</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a:latin typeface="Times New Roman"/>
                          <a:ea typeface="Calibri"/>
                          <a:cs typeface="Times New Roman"/>
                        </a:rPr>
                        <a:t>Волкова М.Н.</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Специалист по </a:t>
                      </a:r>
                      <a:r>
                        <a:rPr lang="ru-RU" sz="1400" dirty="0" err="1">
                          <a:latin typeface="Times New Roman"/>
                          <a:ea typeface="Calibri"/>
                          <a:cs typeface="Times New Roman"/>
                        </a:rPr>
                        <a:t>изодеятельности</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Савикова</a:t>
                      </a:r>
                      <a:r>
                        <a:rPr lang="ru-RU" sz="1400" dirty="0">
                          <a:latin typeface="Times New Roman"/>
                          <a:ea typeface="Calibri"/>
                          <a:cs typeface="Times New Roman"/>
                        </a:rPr>
                        <a:t> Е.А.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воспитатели </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групп</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Савикова</a:t>
                      </a:r>
                      <a:r>
                        <a:rPr lang="ru-RU" sz="1400" dirty="0">
                          <a:latin typeface="Times New Roman"/>
                          <a:ea typeface="Calibri"/>
                          <a:cs typeface="Times New Roman"/>
                        </a:rPr>
                        <a:t> М.А.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Воспитатели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групп</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логопед </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Бондарева Е.А.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Рисунок 2" descr="http://vamotkrytka.ru/_ph/4/2/835333817.gif"/>
          <p:cNvPicPr/>
          <p:nvPr/>
        </p:nvPicPr>
        <p:blipFill>
          <a:blip r:embed="rId3" cstate="print"/>
          <a:srcRect/>
          <a:stretch>
            <a:fillRect/>
          </a:stretch>
        </p:blipFill>
        <p:spPr bwMode="auto">
          <a:xfrm>
            <a:off x="0" y="5418000"/>
            <a:ext cx="1620000" cy="1440000"/>
          </a:xfrm>
          <a:prstGeom prst="rect">
            <a:avLst/>
          </a:prstGeom>
          <a:noFill/>
          <a:ln w="9525">
            <a:noFill/>
            <a:miter lim="800000"/>
            <a:headEnd/>
            <a:tailEnd/>
          </a:ln>
        </p:spPr>
      </p:pic>
      <p:pic>
        <p:nvPicPr>
          <p:cNvPr id="4" name="Рисунок 3" descr="Божья клровка читает книгу картинка смайлик"/>
          <p:cNvPicPr/>
          <p:nvPr/>
        </p:nvPicPr>
        <p:blipFill>
          <a:blip r:embed="rId4" cstate="print"/>
          <a:srcRect/>
          <a:stretch>
            <a:fillRect/>
          </a:stretch>
        </p:blipFill>
        <p:spPr bwMode="auto">
          <a:xfrm>
            <a:off x="7358082" y="5418000"/>
            <a:ext cx="1620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graphicFrame>
        <p:nvGraphicFramePr>
          <p:cNvPr id="5" name="Таблица 4"/>
          <p:cNvGraphicFramePr>
            <a:graphicFrameLocks noGrp="1"/>
          </p:cNvGraphicFramePr>
          <p:nvPr/>
        </p:nvGraphicFramePr>
        <p:xfrm>
          <a:off x="357159" y="857232"/>
          <a:ext cx="8286807" cy="4714908"/>
        </p:xfrm>
        <a:graphic>
          <a:graphicData uri="http://schemas.openxmlformats.org/drawingml/2006/table">
            <a:tbl>
              <a:tblPr/>
              <a:tblGrid>
                <a:gridCol w="894571"/>
                <a:gridCol w="4736659"/>
                <a:gridCol w="993643"/>
                <a:gridCol w="1661934"/>
              </a:tblGrid>
              <a:tr h="615897">
                <a:tc>
                  <a:txBody>
                    <a:bodyPr/>
                    <a:lstStyle/>
                    <a:p>
                      <a:pPr algn="ctr">
                        <a:lnSpc>
                          <a:spcPct val="115000"/>
                        </a:lnSpc>
                        <a:spcAft>
                          <a:spcPts val="0"/>
                        </a:spcAft>
                      </a:pPr>
                      <a:r>
                        <a:rPr lang="ru-RU" sz="1400" dirty="0">
                          <a:solidFill>
                            <a:srgbClr val="000000"/>
                          </a:solidFill>
                          <a:latin typeface="Times New Roman"/>
                          <a:ea typeface="Calibri"/>
                          <a:cs typeface="Times New Roman"/>
                        </a:rPr>
                        <a:t>Этапы</a:t>
                      </a:r>
                      <a:br>
                        <a:rPr lang="ru-RU" sz="1400" dirty="0">
                          <a:solidFill>
                            <a:srgbClr val="000000"/>
                          </a:solidFill>
                          <a:latin typeface="Times New Roman"/>
                          <a:ea typeface="Calibri"/>
                          <a:cs typeface="Times New Roman"/>
                        </a:rPr>
                      </a:br>
                      <a:r>
                        <a:rPr lang="ru-RU" sz="1400" dirty="0">
                          <a:solidFill>
                            <a:srgbClr val="000000"/>
                          </a:solidFill>
                          <a:latin typeface="Times New Roman"/>
                          <a:ea typeface="Calibri"/>
                          <a:cs typeface="Times New Roman"/>
                        </a:rPr>
                        <a:t>проекта</a:t>
                      </a:r>
                      <a:endParaRPr lang="ru-RU" sz="1400" dirty="0">
                        <a:latin typeface="Calibri"/>
                        <a:ea typeface="Calibri"/>
                        <a:cs typeface="Times New Roman"/>
                      </a:endParaRPr>
                    </a:p>
                  </a:txBody>
                  <a:tcPr marL="46574" marR="46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solidFill>
                            <a:srgbClr val="000000"/>
                          </a:solidFill>
                          <a:latin typeface="Times New Roman"/>
                          <a:ea typeface="Calibri"/>
                          <a:cs typeface="Times New Roman"/>
                        </a:rPr>
                        <a:t>Содержание этапов проекта</a:t>
                      </a:r>
                      <a:endParaRPr lang="ru-RU" sz="1400">
                        <a:latin typeface="Calibri"/>
                        <a:ea typeface="Calibri"/>
                        <a:cs typeface="Times New Roman"/>
                      </a:endParaRPr>
                    </a:p>
                  </a:txBody>
                  <a:tcPr marL="46574" marR="46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Группа </a:t>
                      </a:r>
                      <a:endParaRPr lang="ru-RU" sz="1400">
                        <a:latin typeface="Calibri"/>
                        <a:ea typeface="Calibri"/>
                        <a:cs typeface="Times New Roman"/>
                      </a:endParaRPr>
                    </a:p>
                  </a:txBody>
                  <a:tcPr marL="46574" marR="46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Ответственные</a:t>
                      </a:r>
                      <a:endParaRPr lang="ru-RU" sz="1400">
                        <a:latin typeface="Calibri"/>
                        <a:ea typeface="Calibri"/>
                        <a:cs typeface="Times New Roman"/>
                      </a:endParaRPr>
                    </a:p>
                  </a:txBody>
                  <a:tcPr marL="46574" marR="46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99011">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a:latin typeface="Times New Roman"/>
                          <a:ea typeface="Calibri"/>
                          <a:cs typeface="Times New Roman"/>
                        </a:rPr>
                        <a:t>2 этап –</a:t>
                      </a:r>
                      <a:br>
                        <a:rPr lang="ru-RU" sz="1400" dirty="0">
                          <a:latin typeface="Times New Roman"/>
                          <a:ea typeface="Calibri"/>
                          <a:cs typeface="Times New Roman"/>
                        </a:rPr>
                      </a:br>
                      <a:r>
                        <a:rPr lang="ru-RU" sz="1400" dirty="0">
                          <a:latin typeface="Times New Roman"/>
                          <a:ea typeface="Calibri"/>
                          <a:cs typeface="Times New Roman"/>
                        </a:rPr>
                        <a:t>(</a:t>
                      </a:r>
                      <a:r>
                        <a:rPr lang="ru-RU" sz="1400" dirty="0" err="1">
                          <a:latin typeface="Times New Roman"/>
                          <a:ea typeface="Calibri"/>
                          <a:cs typeface="Times New Roman"/>
                        </a:rPr>
                        <a:t>практиче</a:t>
                      </a:r>
                      <a:r>
                        <a:rPr lang="ru-RU" sz="1400" dirty="0">
                          <a:latin typeface="Times New Roman"/>
                          <a:ea typeface="Calibri"/>
                          <a:cs typeface="Times New Roman"/>
                        </a:rPr>
                        <a:t/>
                      </a:r>
                      <a:br>
                        <a:rPr lang="ru-RU" sz="1400" dirty="0">
                          <a:latin typeface="Times New Roman"/>
                          <a:ea typeface="Calibri"/>
                          <a:cs typeface="Times New Roman"/>
                        </a:rPr>
                      </a:br>
                      <a:r>
                        <a:rPr lang="ru-RU" sz="1400" dirty="0" err="1">
                          <a:latin typeface="Times New Roman"/>
                          <a:ea typeface="Calibri"/>
                          <a:cs typeface="Times New Roman"/>
                        </a:rPr>
                        <a:t>ский</a:t>
                      </a:r>
                      <a:r>
                        <a:rPr lang="ru-RU" sz="1400" dirty="0">
                          <a:latin typeface="Times New Roman"/>
                          <a:ea typeface="Calibri"/>
                          <a:cs typeface="Times New Roman"/>
                        </a:rPr>
                        <a:t>)</a:t>
                      </a:r>
                      <a:br>
                        <a:rPr lang="ru-RU" sz="1400" dirty="0">
                          <a:latin typeface="Times New Roman"/>
                          <a:ea typeface="Calibri"/>
                          <a:cs typeface="Times New Roman"/>
                        </a:rPr>
                      </a:br>
                      <a:r>
                        <a:rPr lang="ru-RU" sz="1400" dirty="0" err="1">
                          <a:latin typeface="Times New Roman"/>
                          <a:ea typeface="Calibri"/>
                          <a:cs typeface="Times New Roman"/>
                        </a:rPr>
                        <a:t>реализац</a:t>
                      </a:r>
                      <a:r>
                        <a:rPr lang="ru-RU" sz="1400" dirty="0">
                          <a:latin typeface="Times New Roman"/>
                          <a:ea typeface="Calibri"/>
                          <a:cs typeface="Times New Roman"/>
                        </a:rPr>
                        <a:t/>
                      </a:r>
                      <a:br>
                        <a:rPr lang="ru-RU" sz="1400" dirty="0">
                          <a:latin typeface="Times New Roman"/>
                          <a:ea typeface="Calibri"/>
                          <a:cs typeface="Times New Roman"/>
                        </a:rPr>
                      </a:br>
                      <a:r>
                        <a:rPr lang="ru-RU" sz="1400" dirty="0" err="1">
                          <a:latin typeface="Times New Roman"/>
                          <a:ea typeface="Calibri"/>
                          <a:cs typeface="Times New Roman"/>
                        </a:rPr>
                        <a:t>ия</a:t>
                      </a:r>
                      <a:r>
                        <a:rPr lang="ru-RU" sz="1400" dirty="0">
                          <a:latin typeface="Times New Roman"/>
                          <a:ea typeface="Calibri"/>
                          <a:cs typeface="Times New Roman"/>
                        </a:rPr>
                        <a:t/>
                      </a:r>
                      <a:br>
                        <a:rPr lang="ru-RU" sz="1400" dirty="0">
                          <a:latin typeface="Times New Roman"/>
                          <a:ea typeface="Calibri"/>
                          <a:cs typeface="Times New Roman"/>
                        </a:rPr>
                      </a:br>
                      <a:r>
                        <a:rPr lang="ru-RU" sz="1400" dirty="0">
                          <a:latin typeface="Times New Roman"/>
                          <a:ea typeface="Calibri"/>
                          <a:cs typeface="Times New Roman"/>
                        </a:rPr>
                        <a:t>проекта</a:t>
                      </a:r>
                      <a:endParaRPr lang="ru-RU" sz="1400" dirty="0">
                        <a:latin typeface="Calibri"/>
                        <a:ea typeface="Calibri"/>
                        <a:cs typeface="Times New Roman"/>
                      </a:endParaRPr>
                    </a:p>
                  </a:txBody>
                  <a:tcPr marL="46574" marR="46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u="sng" dirty="0">
                          <a:latin typeface="Times New Roman"/>
                          <a:ea typeface="Calibri"/>
                          <a:cs typeface="Times New Roman"/>
                        </a:rPr>
                        <a:t>Посещение мини-музеев:</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Мини-музей «В гостях у сказки»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Мини-музей книги</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Экскурсия в методический кабинет</a:t>
                      </a:r>
                      <a:endParaRPr lang="ru-RU" sz="1400" dirty="0">
                        <a:latin typeface="Calibri"/>
                        <a:ea typeface="Calibri"/>
                        <a:cs typeface="Times New Roman"/>
                      </a:endParaRPr>
                    </a:p>
                    <a:p>
                      <a:pPr>
                        <a:lnSpc>
                          <a:spcPct val="115000"/>
                        </a:lnSpc>
                        <a:spcAft>
                          <a:spcPts val="0"/>
                        </a:spcAft>
                      </a:pPr>
                      <a:r>
                        <a:rPr lang="ru-RU" sz="1400" u="sng" dirty="0">
                          <a:latin typeface="Times New Roman"/>
                          <a:ea typeface="Calibri"/>
                          <a:cs typeface="Times New Roman"/>
                        </a:rPr>
                        <a:t>Театрализованная деятельность:</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Театр «Курочка ряба» (дети подготовительной группы)</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Театр «Теремок» (дети подготовительной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Спортивное развлечение по сказкам К.Чуковского</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Развлечения «Открытие недели детской книги», «Закрытие недели детской книги»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Развлечение «Поможем Буратино»</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Развлечение « В гости к нам приходит сказка»         </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Развлечение «В гости к сказкам»</a:t>
                      </a:r>
                      <a:endParaRPr lang="ru-RU" sz="1400" dirty="0">
                        <a:latin typeface="Calibri"/>
                        <a:ea typeface="Calibri"/>
                        <a:cs typeface="Times New Roman"/>
                      </a:endParaRPr>
                    </a:p>
                  </a:txBody>
                  <a:tcPr marL="46574" marR="46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err="1">
                          <a:latin typeface="Times New Roman"/>
                          <a:ea typeface="Calibri"/>
                          <a:cs typeface="Times New Roman"/>
                        </a:rPr>
                        <a:t>мл.гр</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ср., ст., </a:t>
                      </a:r>
                      <a:r>
                        <a:rPr lang="ru-RU" sz="1400" dirty="0" err="1">
                          <a:latin typeface="Times New Roman"/>
                          <a:ea typeface="Calibri"/>
                          <a:cs typeface="Times New Roman"/>
                        </a:rPr>
                        <a:t>подгот</a:t>
                      </a:r>
                      <a:r>
                        <a:rPr lang="ru-RU" sz="1400" dirty="0">
                          <a:latin typeface="Times New Roman"/>
                          <a:ea typeface="Calibri"/>
                          <a:cs typeface="Times New Roman"/>
                        </a:rPr>
                        <a:t>.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мл.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1 </a:t>
                      </a:r>
                      <a:r>
                        <a:rPr lang="ru-RU" sz="1400" dirty="0" err="1">
                          <a:latin typeface="Times New Roman"/>
                          <a:ea typeface="Calibri"/>
                          <a:cs typeface="Times New Roman"/>
                        </a:rPr>
                        <a:t>мл.гр</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2 </a:t>
                      </a:r>
                      <a:r>
                        <a:rPr lang="ru-RU" sz="1400" dirty="0" err="1">
                          <a:latin typeface="Times New Roman"/>
                          <a:ea typeface="Calibri"/>
                          <a:cs typeface="Times New Roman"/>
                        </a:rPr>
                        <a:t>мл.гр</a:t>
                      </a:r>
                      <a:r>
                        <a:rPr lang="ru-RU" sz="1400" dirty="0">
                          <a:latin typeface="Times New Roman"/>
                          <a:ea typeface="Calibri"/>
                          <a:cs typeface="Times New Roman"/>
                        </a:rPr>
                        <a:t>.</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ср.гр.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все группы</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старшая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подготовит.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2 младшая группа</a:t>
                      </a:r>
                      <a:endParaRPr lang="ru-RU" sz="1400" dirty="0">
                        <a:latin typeface="Calibri"/>
                        <a:ea typeface="Calibri"/>
                        <a:cs typeface="Times New Roman"/>
                      </a:endParaRPr>
                    </a:p>
                  </a:txBody>
                  <a:tcPr marL="46574" marR="46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err="1">
                          <a:latin typeface="Times New Roman"/>
                          <a:ea typeface="Calibri"/>
                          <a:cs typeface="Times New Roman"/>
                        </a:rPr>
                        <a:t>Белебезьева</a:t>
                      </a:r>
                      <a:r>
                        <a:rPr lang="ru-RU" sz="1400" dirty="0">
                          <a:latin typeface="Times New Roman"/>
                          <a:ea typeface="Calibri"/>
                          <a:cs typeface="Times New Roman"/>
                        </a:rPr>
                        <a:t> Н.Н.</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Савикова</a:t>
                      </a:r>
                      <a:r>
                        <a:rPr lang="ru-RU" sz="1400" dirty="0">
                          <a:latin typeface="Times New Roman"/>
                          <a:ea typeface="Calibri"/>
                          <a:cs typeface="Times New Roman"/>
                        </a:rPr>
                        <a:t> М.А.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Демидова Н.Ю.</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Баранова Т.М.</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Воронина О.Н.</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Фролова Н.В.</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инструктор по физкультуре </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Гуляева О.Б.</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Соболева А.А.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Мальцева Т.В.</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Хохолькова</a:t>
                      </a:r>
                      <a:r>
                        <a:rPr lang="ru-RU" sz="1400" dirty="0">
                          <a:latin typeface="Times New Roman"/>
                          <a:ea typeface="Calibri"/>
                          <a:cs typeface="Times New Roman"/>
                        </a:rPr>
                        <a:t> А.А.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муз. рук.</a:t>
                      </a:r>
                      <a:endParaRPr lang="ru-RU" sz="1400" dirty="0">
                        <a:latin typeface="Calibri"/>
                        <a:ea typeface="Calibri"/>
                        <a:cs typeface="Times New Roman"/>
                      </a:endParaRPr>
                    </a:p>
                  </a:txBody>
                  <a:tcPr marL="46574" marR="46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Рисунок 2" descr="http://vamotkrytka.ru/_ph/4/2/835333817.gif"/>
          <p:cNvPicPr/>
          <p:nvPr/>
        </p:nvPicPr>
        <p:blipFill>
          <a:blip r:embed="rId3" cstate="print"/>
          <a:srcRect/>
          <a:stretch>
            <a:fillRect/>
          </a:stretch>
        </p:blipFill>
        <p:spPr bwMode="auto">
          <a:xfrm>
            <a:off x="142844" y="5286388"/>
            <a:ext cx="1656000" cy="1440000"/>
          </a:xfrm>
          <a:prstGeom prst="rect">
            <a:avLst/>
          </a:prstGeom>
          <a:noFill/>
          <a:ln w="9525">
            <a:noFill/>
            <a:miter lim="800000"/>
            <a:headEnd/>
            <a:tailEnd/>
          </a:ln>
        </p:spPr>
      </p:pic>
      <p:pic>
        <p:nvPicPr>
          <p:cNvPr id="4" name="Рисунок 3" descr="Божья клровка читает книгу картинка смайлик"/>
          <p:cNvPicPr/>
          <p:nvPr/>
        </p:nvPicPr>
        <p:blipFill>
          <a:blip r:embed="rId4" cstate="print"/>
          <a:srcRect/>
          <a:stretch>
            <a:fillRect/>
          </a:stretch>
        </p:blipFill>
        <p:spPr bwMode="auto">
          <a:xfrm>
            <a:off x="7286644" y="5214950"/>
            <a:ext cx="1620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graphicFrame>
        <p:nvGraphicFramePr>
          <p:cNvPr id="5" name="Таблица 4"/>
          <p:cNvGraphicFramePr>
            <a:graphicFrameLocks noGrp="1"/>
          </p:cNvGraphicFramePr>
          <p:nvPr/>
        </p:nvGraphicFramePr>
        <p:xfrm>
          <a:off x="357157" y="785794"/>
          <a:ext cx="8215372" cy="5231614"/>
        </p:xfrm>
        <a:graphic>
          <a:graphicData uri="http://schemas.openxmlformats.org/drawingml/2006/table">
            <a:tbl>
              <a:tblPr/>
              <a:tblGrid>
                <a:gridCol w="1285885"/>
                <a:gridCol w="4368805"/>
                <a:gridCol w="997783"/>
                <a:gridCol w="1562899"/>
              </a:tblGrid>
              <a:tr h="474088">
                <a:tc>
                  <a:txBody>
                    <a:bodyPr/>
                    <a:lstStyle/>
                    <a:p>
                      <a:pPr algn="ctr">
                        <a:lnSpc>
                          <a:spcPct val="115000"/>
                        </a:lnSpc>
                        <a:spcAft>
                          <a:spcPts val="0"/>
                        </a:spcAft>
                      </a:pPr>
                      <a:r>
                        <a:rPr lang="ru-RU" sz="1400" dirty="0">
                          <a:solidFill>
                            <a:srgbClr val="000000"/>
                          </a:solidFill>
                          <a:latin typeface="Times New Roman"/>
                          <a:ea typeface="Calibri"/>
                          <a:cs typeface="Times New Roman"/>
                        </a:rPr>
                        <a:t>Этапы</a:t>
                      </a:r>
                      <a:br>
                        <a:rPr lang="ru-RU" sz="1400" dirty="0">
                          <a:solidFill>
                            <a:srgbClr val="000000"/>
                          </a:solidFill>
                          <a:latin typeface="Times New Roman"/>
                          <a:ea typeface="Calibri"/>
                          <a:cs typeface="Times New Roman"/>
                        </a:rPr>
                      </a:br>
                      <a:r>
                        <a:rPr lang="ru-RU" sz="1400" dirty="0">
                          <a:solidFill>
                            <a:srgbClr val="000000"/>
                          </a:solidFill>
                          <a:latin typeface="Times New Roman"/>
                          <a:ea typeface="Calibri"/>
                          <a:cs typeface="Times New Roman"/>
                        </a:rPr>
                        <a:t>проекта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0000"/>
                          </a:solidFill>
                          <a:latin typeface="Times New Roman"/>
                          <a:ea typeface="Calibri"/>
                          <a:cs typeface="Times New Roman"/>
                        </a:rPr>
                        <a:t>Содержание этапов проекта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Группа </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Ответственные</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0886">
                <a:tc>
                  <a:txBody>
                    <a:bodyPr/>
                    <a:lstStyle/>
                    <a:p>
                      <a:pPr>
                        <a:lnSpc>
                          <a:spcPct val="115000"/>
                        </a:lnSpc>
                        <a:spcAft>
                          <a:spcPts val="0"/>
                        </a:spcAft>
                      </a:pPr>
                      <a:r>
                        <a:rPr lang="ru-RU" sz="1400" dirty="0">
                          <a:latin typeface="Times New Roman"/>
                          <a:ea typeface="Calibri"/>
                          <a:cs typeface="Times New Roman"/>
                        </a:rPr>
                        <a:t>2 этап –</a:t>
                      </a:r>
                      <a:br>
                        <a:rPr lang="ru-RU" sz="1400" dirty="0">
                          <a:latin typeface="Times New Roman"/>
                          <a:ea typeface="Calibri"/>
                          <a:cs typeface="Times New Roman"/>
                        </a:rPr>
                      </a:br>
                      <a:r>
                        <a:rPr lang="ru-RU" sz="1400" dirty="0">
                          <a:latin typeface="Times New Roman"/>
                          <a:ea typeface="Calibri"/>
                          <a:cs typeface="Times New Roman"/>
                        </a:rPr>
                        <a:t>(</a:t>
                      </a:r>
                      <a:r>
                        <a:rPr lang="ru-RU" sz="1400" dirty="0" smtClean="0">
                          <a:latin typeface="Times New Roman"/>
                          <a:ea typeface="Calibri"/>
                          <a:cs typeface="Times New Roman"/>
                        </a:rPr>
                        <a:t>практический</a:t>
                      </a:r>
                      <a:r>
                        <a:rPr lang="ru-RU" sz="1400" dirty="0">
                          <a:latin typeface="Times New Roman"/>
                          <a:ea typeface="Calibri"/>
                          <a:cs typeface="Times New Roman"/>
                        </a:rPr>
                        <a:t>)</a:t>
                      </a:r>
                      <a:br>
                        <a:rPr lang="ru-RU" sz="1400" dirty="0">
                          <a:latin typeface="Times New Roman"/>
                          <a:ea typeface="Calibri"/>
                          <a:cs typeface="Times New Roman"/>
                        </a:rPr>
                      </a:br>
                      <a:r>
                        <a:rPr lang="ru-RU" sz="1400" dirty="0" smtClean="0">
                          <a:latin typeface="Times New Roman"/>
                          <a:ea typeface="Calibri"/>
                          <a:cs typeface="Times New Roman"/>
                        </a:rPr>
                        <a:t>реализация</a:t>
                      </a:r>
                      <a:r>
                        <a:rPr lang="ru-RU" sz="1400" dirty="0">
                          <a:latin typeface="Times New Roman"/>
                          <a:ea typeface="Calibri"/>
                          <a:cs typeface="Times New Roman"/>
                        </a:rPr>
                        <a:t/>
                      </a:r>
                      <a:br>
                        <a:rPr lang="ru-RU" sz="1400" dirty="0">
                          <a:latin typeface="Times New Roman"/>
                          <a:ea typeface="Calibri"/>
                          <a:cs typeface="Times New Roman"/>
                        </a:rPr>
                      </a:br>
                      <a:r>
                        <a:rPr lang="ru-RU" sz="1400" dirty="0">
                          <a:latin typeface="Times New Roman"/>
                          <a:ea typeface="Calibri"/>
                          <a:cs typeface="Times New Roman"/>
                        </a:rPr>
                        <a:t>проекта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u="sng" dirty="0">
                          <a:latin typeface="Times New Roman"/>
                          <a:ea typeface="Calibri"/>
                          <a:cs typeface="Times New Roman"/>
                        </a:rPr>
                        <a:t>Работа с социумом:</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Экскурсия в библиотеку</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Посещение библиотеки для смены книг</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Встреча с писателем </a:t>
                      </a:r>
                      <a:r>
                        <a:rPr lang="ru-RU" sz="1400" dirty="0" err="1">
                          <a:latin typeface="Times New Roman"/>
                          <a:ea typeface="Calibri"/>
                          <a:cs typeface="Times New Roman"/>
                        </a:rPr>
                        <a:t>Маньковым</a:t>
                      </a:r>
                      <a:r>
                        <a:rPr lang="ru-RU" sz="1400" dirty="0">
                          <a:latin typeface="Times New Roman"/>
                          <a:ea typeface="Calibri"/>
                          <a:cs typeface="Times New Roman"/>
                        </a:rPr>
                        <a:t> В.П.</a:t>
                      </a:r>
                      <a:endParaRPr lang="ru-RU" sz="1400" dirty="0">
                        <a:latin typeface="Calibri"/>
                        <a:ea typeface="Calibri"/>
                        <a:cs typeface="Times New Roman"/>
                      </a:endParaRPr>
                    </a:p>
                    <a:p>
                      <a:pPr>
                        <a:lnSpc>
                          <a:spcPct val="115000"/>
                        </a:lnSpc>
                        <a:spcAft>
                          <a:spcPts val="0"/>
                        </a:spcAft>
                      </a:pPr>
                      <a:r>
                        <a:rPr lang="ru-RU" sz="1400" u="sng" dirty="0">
                          <a:latin typeface="Times New Roman"/>
                          <a:ea typeface="Calibri"/>
                          <a:cs typeface="Times New Roman"/>
                        </a:rPr>
                        <a:t>Работа с родителями: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Акция «Подари книгу детям»</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Рисунки по </a:t>
                      </a:r>
                      <a:r>
                        <a:rPr lang="ru-RU" sz="1400" dirty="0" err="1">
                          <a:latin typeface="Times New Roman"/>
                          <a:ea typeface="Calibri"/>
                          <a:cs typeface="Times New Roman"/>
                        </a:rPr>
                        <a:t>потешкам</a:t>
                      </a:r>
                      <a:r>
                        <a:rPr lang="ru-RU" sz="1400" dirty="0">
                          <a:latin typeface="Times New Roman"/>
                          <a:ea typeface="Calibri"/>
                          <a:cs typeface="Times New Roman"/>
                        </a:rPr>
                        <a:t>, сказкам </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Рисунки по стихам </a:t>
                      </a:r>
                      <a:r>
                        <a:rPr lang="ru-RU" sz="1400" dirty="0" err="1">
                          <a:latin typeface="Times New Roman"/>
                          <a:ea typeface="Calibri"/>
                          <a:cs typeface="Times New Roman"/>
                        </a:rPr>
                        <a:t>А.Л.Барто</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Рисунки «Обложка любимой сказки К.И. Чуковского»</a:t>
                      </a:r>
                      <a:endParaRPr lang="ru-RU" sz="1400" dirty="0">
                        <a:latin typeface="Calibri"/>
                        <a:ea typeface="Calibri"/>
                        <a:cs typeface="Times New Roman"/>
                      </a:endParaRPr>
                    </a:p>
                    <a:p>
                      <a:pPr>
                        <a:spcAft>
                          <a:spcPts val="0"/>
                        </a:spcAft>
                      </a:pPr>
                      <a:r>
                        <a:rPr lang="ru-RU" sz="1400" dirty="0">
                          <a:latin typeface="Times New Roman"/>
                          <a:cs typeface="Times New Roman"/>
                        </a:rPr>
                        <a:t>Поделки «Мой любимый сказочный герой»</a:t>
                      </a:r>
                      <a:endParaRPr lang="ru-RU" sz="1400" dirty="0">
                        <a:latin typeface="Calibri"/>
                        <a:cs typeface="Times New Roman"/>
                      </a:endParaRPr>
                    </a:p>
                    <a:p>
                      <a:pPr>
                        <a:lnSpc>
                          <a:spcPct val="115000"/>
                        </a:lnSpc>
                        <a:spcAft>
                          <a:spcPts val="0"/>
                        </a:spcAft>
                      </a:pPr>
                      <a:r>
                        <a:rPr lang="ru-RU" sz="1400" dirty="0">
                          <a:latin typeface="Times New Roman"/>
                          <a:ea typeface="Calibri"/>
                          <a:cs typeface="Times New Roman"/>
                        </a:rPr>
                        <a:t>Поделки-оригами «Моя любимая сказка»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Книжки-малышки по любимым сказкам</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a:latin typeface="Times New Roman"/>
                          <a:ea typeface="Calibri"/>
                          <a:cs typeface="Times New Roman"/>
                        </a:rPr>
                        <a:t>ст. гр.</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подг</a:t>
                      </a:r>
                      <a:r>
                        <a:rPr lang="ru-RU" sz="1400" dirty="0">
                          <a:latin typeface="Times New Roman"/>
                          <a:ea typeface="Calibri"/>
                          <a:cs typeface="Times New Roman"/>
                        </a:rPr>
                        <a:t>.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ст., </a:t>
                      </a:r>
                      <a:r>
                        <a:rPr lang="ru-RU" sz="1400" dirty="0" err="1">
                          <a:latin typeface="Times New Roman"/>
                          <a:ea typeface="Calibri"/>
                          <a:cs typeface="Times New Roman"/>
                        </a:rPr>
                        <a:t>подг</a:t>
                      </a:r>
                      <a:r>
                        <a:rPr lang="ru-RU" sz="1400" dirty="0">
                          <a:latin typeface="Times New Roman"/>
                          <a:ea typeface="Calibri"/>
                          <a:cs typeface="Times New Roman"/>
                        </a:rPr>
                        <a:t>.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все группы</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1 мл.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2 мл.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ср. гр.</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ст. гр.</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подг</a:t>
                      </a:r>
                      <a:r>
                        <a:rPr lang="ru-RU" sz="1400" dirty="0">
                          <a:latin typeface="Times New Roman"/>
                          <a:ea typeface="Calibri"/>
                          <a:cs typeface="Times New Roman"/>
                        </a:rPr>
                        <a:t>. гр.</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подг</a:t>
                      </a:r>
                      <a:r>
                        <a:rPr lang="ru-RU" sz="1400" dirty="0">
                          <a:latin typeface="Times New Roman"/>
                          <a:ea typeface="Calibri"/>
                          <a:cs typeface="Times New Roman"/>
                        </a:rPr>
                        <a:t>. гр.</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smtClean="0">
                          <a:latin typeface="Times New Roman"/>
                          <a:ea typeface="Calibri"/>
                          <a:cs typeface="Times New Roman"/>
                        </a:rPr>
                        <a:t>Соболева </a:t>
                      </a:r>
                      <a:r>
                        <a:rPr lang="ru-RU" sz="1400" dirty="0">
                          <a:latin typeface="Times New Roman"/>
                          <a:ea typeface="Calibri"/>
                          <a:cs typeface="Times New Roman"/>
                        </a:rPr>
                        <a:t>А.А.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Баранова Т.М.</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Воронина О.Н.</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Кузнецова В.В.</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воспитатели групп</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Волкова М.Н.</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Савикова</a:t>
                      </a:r>
                      <a:r>
                        <a:rPr lang="ru-RU" sz="1400" dirty="0">
                          <a:latin typeface="Times New Roman"/>
                          <a:ea typeface="Calibri"/>
                          <a:cs typeface="Times New Roman"/>
                        </a:rPr>
                        <a:t> М.Н.</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Белебезьева</a:t>
                      </a:r>
                      <a:r>
                        <a:rPr lang="ru-RU" sz="1400" dirty="0">
                          <a:latin typeface="Times New Roman"/>
                          <a:ea typeface="Calibri"/>
                          <a:cs typeface="Times New Roman"/>
                        </a:rPr>
                        <a:t> Н.Н.</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Мальцева Т.В.</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Зоринова</a:t>
                      </a:r>
                      <a:r>
                        <a:rPr lang="ru-RU" sz="1400" dirty="0">
                          <a:latin typeface="Times New Roman"/>
                          <a:ea typeface="Calibri"/>
                          <a:cs typeface="Times New Roman"/>
                        </a:rPr>
                        <a:t> И.С.</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Зоринова</a:t>
                      </a:r>
                      <a:r>
                        <a:rPr lang="ru-RU" sz="1400" dirty="0">
                          <a:latin typeface="Times New Roman"/>
                          <a:ea typeface="Calibri"/>
                          <a:cs typeface="Times New Roman"/>
                        </a:rPr>
                        <a:t> Е.А.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Гуляева О.Б.</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Мальцева Т.В.</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Аскерова</a:t>
                      </a:r>
                      <a:r>
                        <a:rPr lang="ru-RU" sz="1400" dirty="0">
                          <a:latin typeface="Times New Roman"/>
                          <a:ea typeface="Calibri"/>
                          <a:cs typeface="Times New Roman"/>
                        </a:rPr>
                        <a:t> А.У.</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Соболева А.А.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Воронина О.Н.</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Савикова</a:t>
                      </a:r>
                      <a:r>
                        <a:rPr lang="ru-RU" sz="1400" dirty="0">
                          <a:latin typeface="Times New Roman"/>
                          <a:ea typeface="Calibri"/>
                          <a:cs typeface="Times New Roman"/>
                        </a:rPr>
                        <a:t> М.А.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Баранова Т.М.</a:t>
                      </a:r>
                      <a:endParaRPr lang="ru-RU" sz="1400" dirty="0">
                        <a:latin typeface="Calibri"/>
                        <a:ea typeface="Calibri"/>
                        <a:cs typeface="Times New Roman"/>
                      </a:endParaRPr>
                    </a:p>
                    <a:p>
                      <a:pPr>
                        <a:lnSpc>
                          <a:spcPct val="115000"/>
                        </a:lnSpc>
                        <a:spcAft>
                          <a:spcPts val="0"/>
                        </a:spcAft>
                      </a:pPr>
                      <a:r>
                        <a:rPr lang="ru-RU" sz="1400" dirty="0" err="1">
                          <a:latin typeface="Times New Roman"/>
                          <a:ea typeface="Calibri"/>
                          <a:cs typeface="Times New Roman"/>
                        </a:rPr>
                        <a:t>Зоринова</a:t>
                      </a:r>
                      <a:r>
                        <a:rPr lang="ru-RU" sz="1400" dirty="0">
                          <a:latin typeface="Times New Roman"/>
                          <a:ea typeface="Calibri"/>
                          <a:cs typeface="Times New Roman"/>
                        </a:rPr>
                        <a:t> Е.А.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Рисунок 2" descr="http://vamotkrytka.ru/_ph/4/2/835333817.gif"/>
          <p:cNvPicPr/>
          <p:nvPr/>
        </p:nvPicPr>
        <p:blipFill>
          <a:blip r:embed="rId3" cstate="print"/>
          <a:srcRect/>
          <a:stretch>
            <a:fillRect/>
          </a:stretch>
        </p:blipFill>
        <p:spPr bwMode="auto">
          <a:xfrm>
            <a:off x="0" y="5418000"/>
            <a:ext cx="1656000" cy="1440000"/>
          </a:xfrm>
          <a:prstGeom prst="rect">
            <a:avLst/>
          </a:prstGeom>
          <a:noFill/>
          <a:ln w="9525">
            <a:noFill/>
            <a:miter lim="800000"/>
            <a:headEnd/>
            <a:tailEnd/>
          </a:ln>
        </p:spPr>
      </p:pic>
      <p:pic>
        <p:nvPicPr>
          <p:cNvPr id="4" name="Рисунок 3" descr="Божья клровка читает книгу картинка смайлик"/>
          <p:cNvPicPr/>
          <p:nvPr/>
        </p:nvPicPr>
        <p:blipFill>
          <a:blip r:embed="rId4" cstate="print"/>
          <a:srcRect/>
          <a:stretch>
            <a:fillRect/>
          </a:stretch>
        </p:blipFill>
        <p:spPr bwMode="auto">
          <a:xfrm>
            <a:off x="7488000" y="5418000"/>
            <a:ext cx="1656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graphicFrame>
        <p:nvGraphicFramePr>
          <p:cNvPr id="3" name="Таблица 2"/>
          <p:cNvGraphicFramePr>
            <a:graphicFrameLocks noGrp="1"/>
          </p:cNvGraphicFramePr>
          <p:nvPr/>
        </p:nvGraphicFramePr>
        <p:xfrm>
          <a:off x="357159" y="857232"/>
          <a:ext cx="8286808" cy="4429156"/>
        </p:xfrm>
        <a:graphic>
          <a:graphicData uri="http://schemas.openxmlformats.org/drawingml/2006/table">
            <a:tbl>
              <a:tblPr/>
              <a:tblGrid>
                <a:gridCol w="1143007"/>
                <a:gridCol w="4560854"/>
                <a:gridCol w="1006458"/>
                <a:gridCol w="1576489"/>
              </a:tblGrid>
              <a:tr h="830422">
                <a:tc>
                  <a:txBody>
                    <a:bodyPr/>
                    <a:lstStyle/>
                    <a:p>
                      <a:pPr algn="ctr">
                        <a:lnSpc>
                          <a:spcPct val="115000"/>
                        </a:lnSpc>
                        <a:spcAft>
                          <a:spcPts val="0"/>
                        </a:spcAft>
                      </a:pPr>
                      <a:r>
                        <a:rPr lang="ru-RU" sz="1400" dirty="0">
                          <a:solidFill>
                            <a:srgbClr val="000000"/>
                          </a:solidFill>
                          <a:latin typeface="Times New Roman"/>
                          <a:ea typeface="Calibri"/>
                          <a:cs typeface="Times New Roman"/>
                        </a:rPr>
                        <a:t>Этапы</a:t>
                      </a:r>
                      <a:br>
                        <a:rPr lang="ru-RU" sz="1400" dirty="0">
                          <a:solidFill>
                            <a:srgbClr val="000000"/>
                          </a:solidFill>
                          <a:latin typeface="Times New Roman"/>
                          <a:ea typeface="Calibri"/>
                          <a:cs typeface="Times New Roman"/>
                        </a:rPr>
                      </a:br>
                      <a:r>
                        <a:rPr lang="ru-RU" sz="1400" dirty="0">
                          <a:solidFill>
                            <a:srgbClr val="000000"/>
                          </a:solidFill>
                          <a:latin typeface="Times New Roman"/>
                          <a:ea typeface="Calibri"/>
                          <a:cs typeface="Times New Roman"/>
                        </a:rPr>
                        <a:t>проекта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0000"/>
                          </a:solidFill>
                          <a:latin typeface="Times New Roman"/>
                          <a:ea typeface="Calibri"/>
                          <a:cs typeface="Times New Roman"/>
                        </a:rPr>
                        <a:t>Содержание этапов проекта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Группа </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Ответственные</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8734">
                <a:tc>
                  <a:txBody>
                    <a:bodyPr/>
                    <a:lstStyle/>
                    <a:p>
                      <a:pPr>
                        <a:lnSpc>
                          <a:spcPct val="115000"/>
                        </a:lnSpc>
                        <a:spcAft>
                          <a:spcPts val="0"/>
                        </a:spcAft>
                      </a:pPr>
                      <a:endParaRPr lang="ru-RU" sz="1400">
                        <a:latin typeface="Times New Roman"/>
                        <a:ea typeface="Calibri"/>
                        <a:cs typeface="Times New Roman"/>
                      </a:endParaRPr>
                    </a:p>
                    <a:p>
                      <a:pPr>
                        <a:lnSpc>
                          <a:spcPct val="115000"/>
                        </a:lnSpc>
                        <a:spcAft>
                          <a:spcPts val="0"/>
                        </a:spcAft>
                      </a:pPr>
                      <a:r>
                        <a:rPr lang="ru-RU" sz="1400">
                          <a:latin typeface="Times New Roman"/>
                          <a:ea typeface="Calibri"/>
                          <a:cs typeface="Times New Roman"/>
                        </a:rPr>
                        <a:t>3 этап –</a:t>
                      </a:r>
                      <a:endParaRPr lang="ru-RU" sz="1400">
                        <a:latin typeface="Calibri"/>
                        <a:ea typeface="Calibri"/>
                        <a:cs typeface="Times New Roman"/>
                      </a:endParaRPr>
                    </a:p>
                    <a:p>
                      <a:pPr>
                        <a:lnSpc>
                          <a:spcPct val="115000"/>
                        </a:lnSpc>
                        <a:spcAft>
                          <a:spcPts val="0"/>
                        </a:spcAft>
                      </a:pPr>
                      <a:r>
                        <a:rPr lang="ru-RU" sz="1400">
                          <a:latin typeface="Times New Roman"/>
                          <a:ea typeface="Calibri"/>
                          <a:cs typeface="Times New Roman"/>
                        </a:rPr>
                        <a:t>(аналитичес</a:t>
                      </a:r>
                      <a:endParaRPr lang="ru-RU" sz="1400">
                        <a:latin typeface="Calibri"/>
                        <a:ea typeface="Calibri"/>
                        <a:cs typeface="Times New Roman"/>
                      </a:endParaRPr>
                    </a:p>
                    <a:p>
                      <a:pPr>
                        <a:lnSpc>
                          <a:spcPct val="115000"/>
                        </a:lnSpc>
                        <a:spcAft>
                          <a:spcPts val="0"/>
                        </a:spcAft>
                      </a:pPr>
                      <a:r>
                        <a:rPr lang="ru-RU" sz="1400">
                          <a:latin typeface="Times New Roman"/>
                          <a:ea typeface="Calibri"/>
                          <a:cs typeface="Times New Roman"/>
                        </a:rPr>
                        <a:t>кий)</a:t>
                      </a:r>
                      <a:endParaRPr lang="ru-RU" sz="1400">
                        <a:latin typeface="Calibri"/>
                        <a:ea typeface="Calibri"/>
                        <a:cs typeface="Times New Roman"/>
                      </a:endParaRPr>
                    </a:p>
                    <a:p>
                      <a:pPr>
                        <a:lnSpc>
                          <a:spcPct val="115000"/>
                        </a:lnSpc>
                        <a:spcAft>
                          <a:spcPts val="0"/>
                        </a:spcAft>
                      </a:pPr>
                      <a:r>
                        <a:rPr lang="ru-RU" sz="1400">
                          <a:latin typeface="Times New Roman"/>
                          <a:ea typeface="Calibri"/>
                          <a:cs typeface="Times New Roman"/>
                        </a:rPr>
                        <a:t>подведение</a:t>
                      </a:r>
                      <a:endParaRPr lang="ru-RU" sz="1400">
                        <a:latin typeface="Calibri"/>
                        <a:ea typeface="Calibri"/>
                        <a:cs typeface="Times New Roman"/>
                      </a:endParaRPr>
                    </a:p>
                    <a:p>
                      <a:pPr>
                        <a:lnSpc>
                          <a:spcPct val="115000"/>
                        </a:lnSpc>
                        <a:spcAft>
                          <a:spcPts val="0"/>
                        </a:spcAft>
                      </a:pPr>
                      <a:r>
                        <a:rPr lang="ru-RU" sz="1400">
                          <a:latin typeface="Times New Roman"/>
                          <a:ea typeface="Calibri"/>
                          <a:cs typeface="Times New Roman"/>
                        </a:rPr>
                        <a:t>итогов</a:t>
                      </a:r>
                      <a:endParaRPr lang="ru-RU" sz="1400">
                        <a:latin typeface="Calibri"/>
                        <a:ea typeface="Calibri"/>
                        <a:cs typeface="Times New Roman"/>
                      </a:endParaRPr>
                    </a:p>
                    <a:p>
                      <a:pPr>
                        <a:lnSpc>
                          <a:spcPct val="115000"/>
                        </a:lnSpc>
                        <a:spcAft>
                          <a:spcPts val="0"/>
                        </a:spcAft>
                      </a:pPr>
                      <a:r>
                        <a:rPr lang="ru-RU" sz="1400">
                          <a:latin typeface="Times New Roman"/>
                          <a:ea typeface="Calibri"/>
                          <a:cs typeface="Times New Roman"/>
                        </a:rPr>
                        <a:t>проекта</a:t>
                      </a:r>
                      <a:endParaRPr lang="ru-RU" sz="140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endParaRPr lang="ru-RU" sz="1400" dirty="0">
                        <a:latin typeface="Times New Roman"/>
                        <a:ea typeface="Calibri"/>
                        <a:cs typeface="Times New Roman"/>
                      </a:endParaRPr>
                    </a:p>
                    <a:p>
                      <a:pPr>
                        <a:lnSpc>
                          <a:spcPct val="115000"/>
                        </a:lnSpc>
                        <a:spcAft>
                          <a:spcPts val="750"/>
                        </a:spcAft>
                      </a:pPr>
                      <a:r>
                        <a:rPr lang="ru-RU" sz="1400" dirty="0">
                          <a:latin typeface="Times New Roman"/>
                          <a:ea typeface="Calibri"/>
                          <a:cs typeface="Times New Roman"/>
                        </a:rPr>
                        <a:t>1. Выставка творческих работ детей.</a:t>
                      </a:r>
                      <a:endParaRPr lang="ru-RU" sz="1400" dirty="0">
                        <a:latin typeface="Calibri"/>
                        <a:ea typeface="Calibri"/>
                        <a:cs typeface="Times New Roman"/>
                      </a:endParaRPr>
                    </a:p>
                    <a:p>
                      <a:pPr>
                        <a:lnSpc>
                          <a:spcPct val="115000"/>
                        </a:lnSpc>
                        <a:spcAft>
                          <a:spcPts val="750"/>
                        </a:spcAft>
                      </a:pPr>
                      <a:r>
                        <a:rPr lang="ru-RU" sz="1400" dirty="0">
                          <a:latin typeface="Times New Roman"/>
                          <a:ea typeface="Calibri"/>
                          <a:cs typeface="Times New Roman"/>
                        </a:rPr>
                        <a:t>2.Выставка рисунков, поделок, книг - самоделок, сделанных родителями и детьми.</a:t>
                      </a:r>
                      <a:endParaRPr lang="ru-RU" sz="1400" dirty="0">
                        <a:latin typeface="Calibri"/>
                        <a:ea typeface="Calibri"/>
                        <a:cs typeface="Times New Roman"/>
                      </a:endParaRPr>
                    </a:p>
                    <a:p>
                      <a:pPr>
                        <a:lnSpc>
                          <a:spcPct val="115000"/>
                        </a:lnSpc>
                        <a:spcAft>
                          <a:spcPts val="750"/>
                        </a:spcAft>
                      </a:pPr>
                      <a:r>
                        <a:rPr lang="ru-RU" sz="1400" dirty="0">
                          <a:latin typeface="Times New Roman"/>
                          <a:ea typeface="Calibri"/>
                          <a:cs typeface="Times New Roman"/>
                        </a:rPr>
                        <a:t>3.Выставка книг, подаренных для детей родителями.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4.Презентация результатов проекта.</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a:latin typeface="Times New Roman"/>
                          <a:ea typeface="Calibri"/>
                          <a:cs typeface="Times New Roman"/>
                        </a:rPr>
                        <a:t>все </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группы</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a:latin typeface="Times New Roman"/>
                          <a:ea typeface="Calibri"/>
                          <a:cs typeface="Times New Roman"/>
                        </a:rPr>
                        <a:t>воспитатели</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 групп</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организаторы проекта </a:t>
                      </a:r>
                      <a:endParaRPr lang="ru-RU" sz="1400" dirty="0">
                        <a:latin typeface="Calibri"/>
                        <a:ea typeface="Calibri"/>
                        <a:cs typeface="Times New Roman"/>
                      </a:endParaRPr>
                    </a:p>
                  </a:txBody>
                  <a:tcPr marL="47175" marR="47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Рисунок 3" descr="http://vamotkrytka.ru/_ph/4/2/835333817.gif"/>
          <p:cNvPicPr/>
          <p:nvPr/>
        </p:nvPicPr>
        <p:blipFill>
          <a:blip r:embed="rId3" cstate="print"/>
          <a:srcRect/>
          <a:stretch>
            <a:fillRect/>
          </a:stretch>
        </p:blipFill>
        <p:spPr bwMode="auto">
          <a:xfrm>
            <a:off x="142844" y="5286388"/>
            <a:ext cx="1656000" cy="1440000"/>
          </a:xfrm>
          <a:prstGeom prst="rect">
            <a:avLst/>
          </a:prstGeom>
          <a:noFill/>
          <a:ln w="9525">
            <a:noFill/>
            <a:miter lim="800000"/>
            <a:headEnd/>
            <a:tailEnd/>
          </a:ln>
        </p:spPr>
      </p:pic>
      <p:pic>
        <p:nvPicPr>
          <p:cNvPr id="5" name="Рисунок 4" descr="Божья клровка читает книгу картинка смайлик"/>
          <p:cNvPicPr/>
          <p:nvPr/>
        </p:nvPicPr>
        <p:blipFill>
          <a:blip r:embed="rId4" cstate="print"/>
          <a:srcRect/>
          <a:stretch>
            <a:fillRect/>
          </a:stretch>
        </p:blipFill>
        <p:spPr bwMode="auto">
          <a:xfrm>
            <a:off x="7143768" y="5143512"/>
            <a:ext cx="1620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graphicFrame>
        <p:nvGraphicFramePr>
          <p:cNvPr id="3" name="Таблица 2"/>
          <p:cNvGraphicFramePr>
            <a:graphicFrameLocks noGrp="1"/>
          </p:cNvGraphicFramePr>
          <p:nvPr/>
        </p:nvGraphicFramePr>
        <p:xfrm>
          <a:off x="285721" y="928668"/>
          <a:ext cx="8358245" cy="4659957"/>
        </p:xfrm>
        <a:graphic>
          <a:graphicData uri="http://schemas.openxmlformats.org/drawingml/2006/table">
            <a:tbl>
              <a:tblPr/>
              <a:tblGrid>
                <a:gridCol w="771291"/>
                <a:gridCol w="3396686"/>
                <a:gridCol w="2215230"/>
                <a:gridCol w="1975038"/>
              </a:tblGrid>
              <a:tr h="401152">
                <a:tc>
                  <a:txBody>
                    <a:bodyPr/>
                    <a:lstStyle/>
                    <a:p>
                      <a:pPr algn="ctr">
                        <a:lnSpc>
                          <a:spcPct val="115000"/>
                        </a:lnSpc>
                        <a:spcAft>
                          <a:spcPts val="0"/>
                        </a:spcAft>
                      </a:pPr>
                      <a:r>
                        <a:rPr lang="ru-RU" sz="1200" dirty="0">
                          <a:latin typeface="Times New Roman"/>
                          <a:ea typeface="Calibri"/>
                          <a:cs typeface="Times New Roman"/>
                        </a:rPr>
                        <a:t>День недели</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Calibri"/>
                          <a:cs typeface="Times New Roman"/>
                        </a:rPr>
                        <a:t>Мероприятие</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Calibri"/>
                          <a:cs typeface="Times New Roman"/>
                        </a:rPr>
                        <a:t>Ответственные </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Calibri"/>
                          <a:cs typeface="Times New Roman"/>
                        </a:rPr>
                        <a:t>Время, группы</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7095">
                <a:tc>
                  <a:txBody>
                    <a:bodyPr/>
                    <a:lstStyle/>
                    <a:p>
                      <a:pPr algn="ctr">
                        <a:lnSpc>
                          <a:spcPct val="115000"/>
                        </a:lnSpc>
                        <a:spcAft>
                          <a:spcPts val="0"/>
                        </a:spcAft>
                      </a:pPr>
                      <a:endParaRPr lang="ru-RU" sz="800" dirty="0">
                        <a:latin typeface="Times New Roman"/>
                        <a:ea typeface="Calibri"/>
                        <a:cs typeface="Times New Roman"/>
                      </a:endParaRPr>
                    </a:p>
                    <a:p>
                      <a:pPr algn="ctr">
                        <a:lnSpc>
                          <a:spcPct val="115000"/>
                        </a:lnSpc>
                        <a:spcAft>
                          <a:spcPts val="0"/>
                        </a:spcAft>
                      </a:pPr>
                      <a:r>
                        <a:rPr lang="ru-RU" sz="1200" dirty="0">
                          <a:latin typeface="Times New Roman"/>
                          <a:ea typeface="Calibri"/>
                          <a:cs typeface="Times New Roman"/>
                        </a:rPr>
                        <a:t>Понедельник</a:t>
                      </a:r>
                      <a:endParaRPr lang="ru-RU" sz="1200" dirty="0">
                        <a:latin typeface="Calibri"/>
                        <a:ea typeface="Calibri"/>
                        <a:cs typeface="Times New Roman"/>
                      </a:endParaRPr>
                    </a:p>
                    <a:p>
                      <a:pPr algn="ctr">
                        <a:lnSpc>
                          <a:spcPct val="115000"/>
                        </a:lnSpc>
                        <a:spcAft>
                          <a:spcPts val="0"/>
                        </a:spcAft>
                      </a:pPr>
                      <a:r>
                        <a:rPr lang="ru-RU" sz="1200" dirty="0">
                          <a:latin typeface="Times New Roman"/>
                          <a:ea typeface="Calibri"/>
                          <a:cs typeface="Times New Roman"/>
                        </a:rPr>
                        <a:t>27.03</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Развлечение «Открытие </a:t>
                      </a:r>
                      <a:r>
                        <a:rPr lang="ru-RU" sz="1200" dirty="0" err="1">
                          <a:latin typeface="Times New Roman"/>
                          <a:ea typeface="Calibri"/>
                          <a:cs typeface="Times New Roman"/>
                        </a:rPr>
                        <a:t>книжкиной</a:t>
                      </a:r>
                      <a:r>
                        <a:rPr lang="ru-RU" sz="1200" dirty="0">
                          <a:latin typeface="Times New Roman"/>
                          <a:ea typeface="Calibri"/>
                          <a:cs typeface="Times New Roman"/>
                        </a:rPr>
                        <a:t> недели»</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Мини-музей «В гостях у сказки»</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Мини-музей книги «Писатели юбиляры»</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Гуляева О.Б., Мальцева Т.В., Соболева А.А., </a:t>
                      </a:r>
                      <a:r>
                        <a:rPr lang="ru-RU" sz="1200" dirty="0" err="1">
                          <a:latin typeface="Times New Roman"/>
                          <a:ea typeface="Calibri"/>
                          <a:cs typeface="Times New Roman"/>
                        </a:rPr>
                        <a:t>Хохолькова</a:t>
                      </a:r>
                      <a:r>
                        <a:rPr lang="ru-RU" sz="1200" dirty="0">
                          <a:latin typeface="Times New Roman"/>
                          <a:ea typeface="Calibri"/>
                          <a:cs typeface="Times New Roman"/>
                        </a:rPr>
                        <a:t> А.А.</a:t>
                      </a:r>
                      <a:endParaRPr lang="ru-RU" sz="1200" dirty="0">
                        <a:latin typeface="Calibri"/>
                        <a:ea typeface="Calibri"/>
                        <a:cs typeface="Times New Roman"/>
                      </a:endParaRPr>
                    </a:p>
                    <a:p>
                      <a:pPr>
                        <a:lnSpc>
                          <a:spcPct val="100000"/>
                        </a:lnSpc>
                        <a:spcAft>
                          <a:spcPts val="0"/>
                        </a:spcAft>
                      </a:pPr>
                      <a:r>
                        <a:rPr lang="ru-RU" sz="1200" dirty="0" err="1">
                          <a:latin typeface="Times New Roman"/>
                          <a:ea typeface="Calibri"/>
                          <a:cs typeface="Times New Roman"/>
                        </a:rPr>
                        <a:t>Белебезьева</a:t>
                      </a:r>
                      <a:r>
                        <a:rPr lang="ru-RU" sz="1200" dirty="0">
                          <a:latin typeface="Times New Roman"/>
                          <a:ea typeface="Calibri"/>
                          <a:cs typeface="Times New Roman"/>
                        </a:rPr>
                        <a:t> Н.Н.</a:t>
                      </a:r>
                      <a:endParaRPr lang="ru-RU" sz="1200" dirty="0">
                        <a:latin typeface="Calibri"/>
                        <a:ea typeface="Calibri"/>
                        <a:cs typeface="Times New Roman"/>
                      </a:endParaRPr>
                    </a:p>
                    <a:p>
                      <a:pPr>
                        <a:lnSpc>
                          <a:spcPct val="100000"/>
                        </a:lnSpc>
                        <a:spcAft>
                          <a:spcPts val="0"/>
                        </a:spcAft>
                      </a:pPr>
                      <a:r>
                        <a:rPr lang="ru-RU" sz="1200" dirty="0" err="1">
                          <a:latin typeface="Times New Roman"/>
                          <a:ea typeface="Calibri"/>
                          <a:cs typeface="Times New Roman"/>
                        </a:rPr>
                        <a:t>Савикова</a:t>
                      </a:r>
                      <a:r>
                        <a:rPr lang="ru-RU" sz="1200" dirty="0">
                          <a:latin typeface="Times New Roman"/>
                          <a:ea typeface="Calibri"/>
                          <a:cs typeface="Times New Roman"/>
                        </a:rPr>
                        <a:t> М.А.</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9.00 – все группы</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15. 00 – 2 младшая группа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15.30 – средняя, </a:t>
                      </a:r>
                      <a:r>
                        <a:rPr lang="ru-RU" sz="1200" dirty="0" smtClean="0">
                          <a:latin typeface="Times New Roman"/>
                          <a:ea typeface="Calibri"/>
                          <a:cs typeface="Times New Roman"/>
                        </a:rPr>
                        <a:t>подготовит.</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(Воронина О.Н.)  группы</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5818">
                <a:tc>
                  <a:txBody>
                    <a:bodyPr/>
                    <a:lstStyle/>
                    <a:p>
                      <a:pPr algn="ctr">
                        <a:lnSpc>
                          <a:spcPct val="115000"/>
                        </a:lnSpc>
                        <a:spcAft>
                          <a:spcPts val="0"/>
                        </a:spcAft>
                      </a:pPr>
                      <a:endParaRPr lang="ru-RU" sz="800" dirty="0">
                        <a:latin typeface="Times New Roman"/>
                        <a:ea typeface="Calibri"/>
                        <a:cs typeface="Times New Roman"/>
                      </a:endParaRPr>
                    </a:p>
                    <a:p>
                      <a:pPr algn="ctr">
                        <a:lnSpc>
                          <a:spcPct val="115000"/>
                        </a:lnSpc>
                        <a:spcAft>
                          <a:spcPts val="0"/>
                        </a:spcAft>
                      </a:pPr>
                      <a:r>
                        <a:rPr lang="ru-RU" sz="1200" dirty="0">
                          <a:latin typeface="Times New Roman"/>
                          <a:ea typeface="Calibri"/>
                          <a:cs typeface="Times New Roman"/>
                        </a:rPr>
                        <a:t>Вторник</a:t>
                      </a:r>
                      <a:endParaRPr lang="ru-RU" sz="1200" dirty="0">
                        <a:latin typeface="Calibri"/>
                        <a:ea typeface="Calibri"/>
                        <a:cs typeface="Times New Roman"/>
                      </a:endParaRPr>
                    </a:p>
                    <a:p>
                      <a:pPr algn="ctr">
                        <a:lnSpc>
                          <a:spcPct val="115000"/>
                        </a:lnSpc>
                        <a:spcAft>
                          <a:spcPts val="0"/>
                        </a:spcAft>
                      </a:pPr>
                      <a:r>
                        <a:rPr lang="ru-RU" sz="1200" dirty="0">
                          <a:latin typeface="Times New Roman"/>
                          <a:ea typeface="Calibri"/>
                          <a:cs typeface="Times New Roman"/>
                        </a:rPr>
                        <a:t>28.03</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«Знакомство с книжками забавами»</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Театр «Теремок» (дети подготовительной гр.)</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Мини-музей книги «Писатели юбиляры»</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err="1">
                          <a:latin typeface="Times New Roman"/>
                          <a:ea typeface="Calibri"/>
                          <a:cs typeface="Times New Roman"/>
                        </a:rPr>
                        <a:t>Савикова</a:t>
                      </a:r>
                      <a:r>
                        <a:rPr lang="ru-RU" sz="1200" dirty="0">
                          <a:latin typeface="Times New Roman"/>
                          <a:ea typeface="Calibri"/>
                          <a:cs typeface="Times New Roman"/>
                        </a:rPr>
                        <a:t> М.А.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Воронина О.Н.</a:t>
                      </a:r>
                      <a:endParaRPr lang="ru-RU" sz="1200" dirty="0">
                        <a:latin typeface="Calibri"/>
                        <a:ea typeface="Calibri"/>
                        <a:cs typeface="Times New Roman"/>
                      </a:endParaRPr>
                    </a:p>
                    <a:p>
                      <a:pPr>
                        <a:lnSpc>
                          <a:spcPct val="100000"/>
                        </a:lnSpc>
                        <a:spcAft>
                          <a:spcPts val="0"/>
                        </a:spcAft>
                      </a:pPr>
                      <a:r>
                        <a:rPr lang="ru-RU" sz="1200" dirty="0" err="1">
                          <a:latin typeface="Times New Roman"/>
                          <a:ea typeface="Calibri"/>
                          <a:cs typeface="Times New Roman"/>
                        </a:rPr>
                        <a:t>Савикова</a:t>
                      </a:r>
                      <a:r>
                        <a:rPr lang="ru-RU" sz="1200" dirty="0">
                          <a:latin typeface="Times New Roman"/>
                          <a:ea typeface="Calibri"/>
                          <a:cs typeface="Times New Roman"/>
                        </a:rPr>
                        <a:t> М.А.</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10.30 – 1 младшая группа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10.30 –2  младшая группа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15.30 – старшая, </a:t>
                      </a:r>
                      <a:r>
                        <a:rPr lang="ru-RU" sz="1200" dirty="0" smtClean="0">
                          <a:latin typeface="Times New Roman"/>
                          <a:ea typeface="Calibri"/>
                          <a:cs typeface="Times New Roman"/>
                        </a:rPr>
                        <a:t>подготовит.</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(Баранова Т.М.) группы</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8694">
                <a:tc>
                  <a:txBody>
                    <a:bodyPr/>
                    <a:lstStyle/>
                    <a:p>
                      <a:pPr algn="ctr">
                        <a:lnSpc>
                          <a:spcPct val="115000"/>
                        </a:lnSpc>
                        <a:spcAft>
                          <a:spcPts val="0"/>
                        </a:spcAft>
                      </a:pPr>
                      <a:endParaRPr lang="ru-RU" sz="800" dirty="0">
                        <a:latin typeface="Times New Roman"/>
                        <a:ea typeface="Calibri"/>
                        <a:cs typeface="Times New Roman"/>
                      </a:endParaRPr>
                    </a:p>
                    <a:p>
                      <a:pPr algn="ctr">
                        <a:lnSpc>
                          <a:spcPct val="115000"/>
                        </a:lnSpc>
                        <a:spcAft>
                          <a:spcPts val="0"/>
                        </a:spcAft>
                      </a:pPr>
                      <a:r>
                        <a:rPr lang="ru-RU" sz="1200" dirty="0">
                          <a:latin typeface="Times New Roman"/>
                          <a:ea typeface="Calibri"/>
                          <a:cs typeface="Times New Roman"/>
                        </a:rPr>
                        <a:t>Среда</a:t>
                      </a:r>
                      <a:endParaRPr lang="ru-RU" sz="1200" dirty="0">
                        <a:latin typeface="Calibri"/>
                        <a:ea typeface="Calibri"/>
                        <a:cs typeface="Times New Roman"/>
                      </a:endParaRPr>
                    </a:p>
                    <a:p>
                      <a:pPr algn="ctr">
                        <a:lnSpc>
                          <a:spcPct val="115000"/>
                        </a:lnSpc>
                        <a:spcAft>
                          <a:spcPts val="0"/>
                        </a:spcAft>
                      </a:pPr>
                      <a:r>
                        <a:rPr lang="ru-RU" sz="1200" dirty="0">
                          <a:latin typeface="Times New Roman"/>
                          <a:ea typeface="Calibri"/>
                          <a:cs typeface="Times New Roman"/>
                        </a:rPr>
                        <a:t>29.03</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Спортивное развлечение по сказкам К.Чуковского</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Встреча с поэтом </a:t>
                      </a:r>
                      <a:r>
                        <a:rPr lang="ru-RU" sz="1200" dirty="0" err="1">
                          <a:latin typeface="Times New Roman"/>
                          <a:ea typeface="Calibri"/>
                          <a:cs typeface="Times New Roman"/>
                        </a:rPr>
                        <a:t>Маньковым</a:t>
                      </a:r>
                      <a:r>
                        <a:rPr lang="ru-RU" sz="1200" dirty="0">
                          <a:latin typeface="Times New Roman"/>
                          <a:ea typeface="Calibri"/>
                          <a:cs typeface="Times New Roman"/>
                        </a:rPr>
                        <a:t> В.П.</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Развлечение « В гости к нам приходит сказка»</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Фролова Н.В. (</a:t>
                      </a:r>
                      <a:r>
                        <a:rPr lang="ru-RU" sz="1200" dirty="0" err="1">
                          <a:latin typeface="Times New Roman"/>
                          <a:ea typeface="Calibri"/>
                          <a:cs typeface="Times New Roman"/>
                        </a:rPr>
                        <a:t>инстр</a:t>
                      </a:r>
                      <a:r>
                        <a:rPr lang="ru-RU" sz="1200" dirty="0">
                          <a:latin typeface="Times New Roman"/>
                          <a:ea typeface="Calibri"/>
                          <a:cs typeface="Times New Roman"/>
                        </a:rPr>
                        <a:t>. по </a:t>
                      </a:r>
                      <a:r>
                        <a:rPr lang="ru-RU" sz="1200" dirty="0" err="1">
                          <a:latin typeface="Times New Roman"/>
                          <a:ea typeface="Calibri"/>
                          <a:cs typeface="Times New Roman"/>
                        </a:rPr>
                        <a:t>физ-ре</a:t>
                      </a:r>
                      <a:r>
                        <a:rPr lang="ru-RU" sz="1200" dirty="0">
                          <a:latin typeface="Times New Roman"/>
                          <a:ea typeface="Calibri"/>
                          <a:cs typeface="Times New Roman"/>
                        </a:rPr>
                        <a:t>)</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Кузнецова В.В.</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Гуляева О.Б., Мальцева Т.В., Соболева А.А., </a:t>
                      </a:r>
                      <a:r>
                        <a:rPr lang="ru-RU" sz="1200" dirty="0" err="1">
                          <a:latin typeface="Times New Roman"/>
                          <a:ea typeface="Calibri"/>
                          <a:cs typeface="Times New Roman"/>
                        </a:rPr>
                        <a:t>Хохолькова</a:t>
                      </a:r>
                      <a:r>
                        <a:rPr lang="ru-RU" sz="1200" dirty="0">
                          <a:latin typeface="Times New Roman"/>
                          <a:ea typeface="Calibri"/>
                          <a:cs typeface="Times New Roman"/>
                        </a:rPr>
                        <a:t> А.А.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(муз.  рук.)</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10.30 – средняя группа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10.30 –старшая, подготовительные группы</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15.20 – </a:t>
                      </a:r>
                      <a:r>
                        <a:rPr lang="ru-RU" sz="1200" dirty="0" smtClean="0">
                          <a:latin typeface="Times New Roman"/>
                          <a:ea typeface="Calibri"/>
                          <a:cs typeface="Times New Roman"/>
                        </a:rPr>
                        <a:t>подготовит.</a:t>
                      </a:r>
                      <a:r>
                        <a:rPr lang="ru-RU" sz="1200" baseline="0" dirty="0" smtClean="0">
                          <a:latin typeface="Times New Roman"/>
                          <a:ea typeface="Calibri"/>
                          <a:cs typeface="Times New Roman"/>
                        </a:rPr>
                        <a:t> </a:t>
                      </a:r>
                      <a:r>
                        <a:rPr lang="ru-RU" sz="1200" dirty="0" smtClean="0">
                          <a:latin typeface="Times New Roman"/>
                          <a:ea typeface="Calibri"/>
                          <a:cs typeface="Times New Roman"/>
                        </a:rPr>
                        <a:t>группы</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8694">
                <a:tc>
                  <a:txBody>
                    <a:bodyPr/>
                    <a:lstStyle/>
                    <a:p>
                      <a:pPr algn="ctr">
                        <a:lnSpc>
                          <a:spcPct val="115000"/>
                        </a:lnSpc>
                        <a:spcAft>
                          <a:spcPts val="0"/>
                        </a:spcAft>
                      </a:pPr>
                      <a:endParaRPr lang="ru-RU" sz="800" dirty="0">
                        <a:latin typeface="Times New Roman"/>
                        <a:ea typeface="Calibri"/>
                        <a:cs typeface="Times New Roman"/>
                      </a:endParaRPr>
                    </a:p>
                    <a:p>
                      <a:pPr algn="ctr">
                        <a:lnSpc>
                          <a:spcPct val="115000"/>
                        </a:lnSpc>
                        <a:spcAft>
                          <a:spcPts val="0"/>
                        </a:spcAft>
                      </a:pPr>
                      <a:r>
                        <a:rPr lang="ru-RU" sz="1200" dirty="0">
                          <a:latin typeface="Times New Roman"/>
                          <a:ea typeface="Calibri"/>
                          <a:cs typeface="Times New Roman"/>
                        </a:rPr>
                        <a:t>Четверг</a:t>
                      </a:r>
                      <a:endParaRPr lang="ru-RU" sz="1200" dirty="0">
                        <a:latin typeface="Calibri"/>
                        <a:ea typeface="Calibri"/>
                        <a:cs typeface="Times New Roman"/>
                      </a:endParaRPr>
                    </a:p>
                    <a:p>
                      <a:pPr algn="ctr">
                        <a:lnSpc>
                          <a:spcPct val="115000"/>
                        </a:lnSpc>
                        <a:spcAft>
                          <a:spcPts val="0"/>
                        </a:spcAft>
                      </a:pPr>
                      <a:r>
                        <a:rPr lang="ru-RU" sz="1200" dirty="0">
                          <a:latin typeface="Times New Roman"/>
                          <a:ea typeface="Calibri"/>
                          <a:cs typeface="Times New Roman"/>
                        </a:rPr>
                        <a:t>30.01</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Театр «Курочка ряба» (дети подготовительной группы)</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«В гости к сказкам»</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Экскурсия в методический кабинет</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Развлечение «Поможем Буратино»</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Баранова Т.М.</a:t>
                      </a:r>
                      <a:endParaRPr lang="ru-RU" sz="1200" dirty="0">
                        <a:latin typeface="Calibri"/>
                        <a:ea typeface="Calibri"/>
                        <a:cs typeface="Times New Roman"/>
                      </a:endParaRPr>
                    </a:p>
                    <a:p>
                      <a:pPr>
                        <a:lnSpc>
                          <a:spcPct val="100000"/>
                        </a:lnSpc>
                        <a:spcAft>
                          <a:spcPts val="0"/>
                        </a:spcAft>
                      </a:pPr>
                      <a:r>
                        <a:rPr lang="ru-RU" sz="1200" dirty="0" err="1">
                          <a:latin typeface="Times New Roman"/>
                          <a:ea typeface="Calibri"/>
                          <a:cs typeface="Times New Roman"/>
                        </a:rPr>
                        <a:t>Хохолькова</a:t>
                      </a:r>
                      <a:r>
                        <a:rPr lang="ru-RU" sz="1200" dirty="0">
                          <a:latin typeface="Times New Roman"/>
                          <a:ea typeface="Calibri"/>
                          <a:cs typeface="Times New Roman"/>
                        </a:rPr>
                        <a:t> А.А. (муз. рук.)</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Демидова Н.Ю.</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Гуляева О.Б., Мальцева Т.В., Соболева А.А., </a:t>
                      </a:r>
                      <a:r>
                        <a:rPr lang="ru-RU" sz="1200" dirty="0" err="1">
                          <a:latin typeface="Times New Roman"/>
                          <a:ea typeface="Calibri"/>
                          <a:cs typeface="Times New Roman"/>
                        </a:rPr>
                        <a:t>Хохолькова</a:t>
                      </a:r>
                      <a:r>
                        <a:rPr lang="ru-RU" sz="1200" dirty="0">
                          <a:latin typeface="Times New Roman"/>
                          <a:ea typeface="Calibri"/>
                          <a:cs typeface="Times New Roman"/>
                        </a:rPr>
                        <a:t> А.А.</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9.00 - 1 младшая группа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9.00 – 2 младшая группа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10.00 – 2 младшая группа </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10.30 – старшая группа</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303">
                <a:tc>
                  <a:txBody>
                    <a:bodyPr/>
                    <a:lstStyle/>
                    <a:p>
                      <a:pPr algn="ctr">
                        <a:lnSpc>
                          <a:spcPct val="115000"/>
                        </a:lnSpc>
                        <a:spcAft>
                          <a:spcPts val="0"/>
                        </a:spcAft>
                      </a:pPr>
                      <a:endParaRPr lang="ru-RU" sz="800" dirty="0">
                        <a:latin typeface="Times New Roman"/>
                        <a:ea typeface="Calibri"/>
                        <a:cs typeface="Times New Roman"/>
                      </a:endParaRPr>
                    </a:p>
                    <a:p>
                      <a:pPr algn="ctr">
                        <a:lnSpc>
                          <a:spcPct val="115000"/>
                        </a:lnSpc>
                        <a:spcAft>
                          <a:spcPts val="0"/>
                        </a:spcAft>
                      </a:pPr>
                      <a:r>
                        <a:rPr lang="ru-RU" sz="1200" dirty="0">
                          <a:latin typeface="Times New Roman"/>
                          <a:ea typeface="Calibri"/>
                          <a:cs typeface="Times New Roman"/>
                        </a:rPr>
                        <a:t>Пятница</a:t>
                      </a:r>
                      <a:endParaRPr lang="ru-RU" sz="1200" dirty="0">
                        <a:latin typeface="Calibri"/>
                        <a:ea typeface="Calibri"/>
                        <a:cs typeface="Times New Roman"/>
                      </a:endParaRPr>
                    </a:p>
                    <a:p>
                      <a:pPr algn="ctr">
                        <a:lnSpc>
                          <a:spcPct val="115000"/>
                        </a:lnSpc>
                        <a:spcAft>
                          <a:spcPts val="0"/>
                        </a:spcAft>
                      </a:pPr>
                      <a:r>
                        <a:rPr lang="ru-RU" sz="1200" dirty="0">
                          <a:latin typeface="Times New Roman"/>
                          <a:ea typeface="Calibri"/>
                          <a:cs typeface="Times New Roman"/>
                        </a:rPr>
                        <a:t>31.03</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Развлечение «Закрытие </a:t>
                      </a:r>
                      <a:r>
                        <a:rPr lang="ru-RU" sz="1200" dirty="0" err="1">
                          <a:latin typeface="Times New Roman"/>
                          <a:ea typeface="Calibri"/>
                          <a:cs typeface="Times New Roman"/>
                        </a:rPr>
                        <a:t>книжкиной</a:t>
                      </a:r>
                      <a:r>
                        <a:rPr lang="ru-RU" sz="1200" dirty="0">
                          <a:latin typeface="Times New Roman"/>
                          <a:ea typeface="Calibri"/>
                          <a:cs typeface="Times New Roman"/>
                        </a:rPr>
                        <a:t>  недели»</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Экскурсия в библиотеку</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Гуляева О.Б., Мальцева Т.В., Соболева А.А., </a:t>
                      </a:r>
                      <a:r>
                        <a:rPr lang="ru-RU" sz="1200" dirty="0" err="1">
                          <a:latin typeface="Times New Roman"/>
                          <a:ea typeface="Calibri"/>
                          <a:cs typeface="Times New Roman"/>
                        </a:rPr>
                        <a:t>Хохолькова</a:t>
                      </a:r>
                      <a:r>
                        <a:rPr lang="ru-RU" sz="1200" dirty="0">
                          <a:latin typeface="Times New Roman"/>
                          <a:ea typeface="Calibri"/>
                          <a:cs typeface="Times New Roman"/>
                        </a:rPr>
                        <a:t> А.А.</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(муз. рук.)</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Соболева А.А.</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ru-RU" sz="1200" dirty="0">
                          <a:latin typeface="Times New Roman"/>
                          <a:ea typeface="Calibri"/>
                          <a:cs typeface="Times New Roman"/>
                        </a:rPr>
                        <a:t>10.30 – все группы</a:t>
                      </a:r>
                      <a:endParaRPr lang="ru-RU" sz="1200" dirty="0">
                        <a:latin typeface="Calibri"/>
                        <a:ea typeface="Calibri"/>
                        <a:cs typeface="Times New Roman"/>
                      </a:endParaRPr>
                    </a:p>
                    <a:p>
                      <a:pPr>
                        <a:lnSpc>
                          <a:spcPct val="100000"/>
                        </a:lnSpc>
                        <a:spcAft>
                          <a:spcPts val="0"/>
                        </a:spcAft>
                      </a:pPr>
                      <a:r>
                        <a:rPr lang="ru-RU" sz="1200" dirty="0">
                          <a:latin typeface="Times New Roman"/>
                          <a:ea typeface="Calibri"/>
                          <a:cs typeface="Times New Roman"/>
                        </a:rPr>
                        <a:t>11.30 – старшая гр.</a:t>
                      </a:r>
                      <a:endParaRPr lang="ru-RU" sz="1200" dirty="0">
                        <a:latin typeface="Calibri"/>
                        <a:ea typeface="Calibri"/>
                        <a:cs typeface="Times New Roman"/>
                      </a:endParaRPr>
                    </a:p>
                  </a:txBody>
                  <a:tcPr marL="43897" marR="438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7345" name="Rectangle 1"/>
          <p:cNvSpPr>
            <a:spLocks noChangeArrowheads="1"/>
          </p:cNvSpPr>
          <p:nvPr/>
        </p:nvSpPr>
        <p:spPr bwMode="auto">
          <a:xfrm>
            <a:off x="1571604" y="500042"/>
            <a:ext cx="608371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План общих мероприятий</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Рисунок 4" descr="Божья клровка читает книгу картинка смайлик"/>
          <p:cNvPicPr/>
          <p:nvPr/>
        </p:nvPicPr>
        <p:blipFill>
          <a:blip r:embed="rId3" cstate="print"/>
          <a:srcRect/>
          <a:stretch>
            <a:fillRect/>
          </a:stretch>
        </p:blipFill>
        <p:spPr bwMode="auto">
          <a:xfrm>
            <a:off x="7215206" y="5214950"/>
            <a:ext cx="1620000" cy="1440000"/>
          </a:xfrm>
          <a:prstGeom prst="rect">
            <a:avLst/>
          </a:prstGeom>
          <a:noFill/>
          <a:ln w="9525">
            <a:noFill/>
            <a:miter lim="800000"/>
            <a:headEnd/>
            <a:tailEnd/>
          </a:ln>
        </p:spPr>
      </p:pic>
      <p:pic>
        <p:nvPicPr>
          <p:cNvPr id="6" name="Рисунок 5" descr="http://vamotkrytka.ru/_ph/4/2/835333817.gif"/>
          <p:cNvPicPr/>
          <p:nvPr/>
        </p:nvPicPr>
        <p:blipFill>
          <a:blip r:embed="rId4" cstate="print"/>
          <a:srcRect/>
          <a:stretch>
            <a:fillRect/>
          </a:stretch>
        </p:blipFill>
        <p:spPr bwMode="auto">
          <a:xfrm>
            <a:off x="142844" y="5286388"/>
            <a:ext cx="1620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47107" name="Rectangle 3"/>
          <p:cNvSpPr>
            <a:spLocks noChangeArrowheads="1"/>
          </p:cNvSpPr>
          <p:nvPr/>
        </p:nvSpPr>
        <p:spPr bwMode="auto">
          <a:xfrm>
            <a:off x="785786" y="868317"/>
            <a:ext cx="750099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spcBef>
                <a:spcPct val="0"/>
              </a:spcBef>
              <a:spcAft>
                <a:spcPct val="0"/>
              </a:spcAft>
              <a:buClrTx/>
              <a:buSzTx/>
              <a:buFontTx/>
              <a:buNone/>
              <a:tabLst/>
            </a:pPr>
            <a:r>
              <a:rPr kumimoji="0" lang="ru-RU" sz="1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Отчет о проведении проекта </a:t>
            </a:r>
            <a:r>
              <a:rPr kumimoji="0" lang="ru-RU" sz="1400" b="1" i="0" u="sng"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Книга </a:t>
            </a:r>
            <a:r>
              <a:rPr kumimoji="0" lang="ru-RU" sz="1400" b="1" i="0" u="sng"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мостик в мир чудес</a:t>
            </a:r>
            <a:r>
              <a:rPr kumimoji="0" lang="ru-RU" sz="1400" b="1" i="0" u="sng" strike="noStrike" cap="none" normalizeH="0" baseline="0" dirty="0" smtClean="0">
                <a:ln>
                  <a:noFill/>
                </a:ln>
                <a:solidFill>
                  <a:schemeClr val="tx1"/>
                </a:solidFill>
                <a:effectLst/>
                <a:latin typeface="Calibri"/>
                <a:ea typeface="Calibri" pitchFamily="34" charset="0"/>
                <a:cs typeface="Times New Roman" pitchFamily="18" charset="0"/>
              </a:rPr>
              <a:t>»</a:t>
            </a:r>
          </a:p>
          <a:p>
            <a:pPr marL="0" marR="0" lvl="0" indent="450850" algn="ctr" defTabSz="914400" rtl="0" eaLnBrk="1" fontAlgn="base" latinLnBrk="0" hangingPunct="1">
              <a:spcBef>
                <a:spcPct val="0"/>
              </a:spcBef>
              <a:spcAft>
                <a:spcPct val="0"/>
              </a:spcAft>
              <a:buClrTx/>
              <a:buSzTx/>
              <a:buFontTx/>
              <a:buNone/>
              <a:tabLst/>
            </a:pPr>
            <a:endParaRPr lang="ru-RU" sz="1400" b="1" u="sng" dirty="0" smtClean="0">
              <a:latin typeface="Calibri"/>
              <a:cs typeface="Times New Roman" pitchFamily="18" charset="0"/>
            </a:endParaRPr>
          </a:p>
          <a:p>
            <a:pPr marL="0" marR="0" lvl="0" indent="450850" algn="ctr" defTabSz="914400" rtl="0" eaLnBrk="1" fontAlgn="base" latinLnBrk="0" hangingPunct="1">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l" defTabSz="914400" rtl="0" eaLnBrk="0" fontAlgn="base" latinLnBrk="0" hangingPunct="0">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 27 по 31 марта в МДОУ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Некоузский</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детский сад № 3 проводился краткосрочный проект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Книга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мостик в мир чудес</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Перед началом проекта была проведена предварительная работа: определена тема, цели и задачи проекта, составлен план деятельности, подобран материал, дети и родители ознакомлены с темой проекта.</a:t>
            </a:r>
          </a:p>
          <a:p>
            <a:pPr marL="0" marR="0" lvl="0" indent="450850" algn="l" defTabSz="914400" rtl="0" eaLnBrk="0" fontAlgn="base" latinLnBrk="0" hangingPunct="0">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l" defTabSz="914400" rtl="0" eaLnBrk="0" fontAlgn="base" latinLnBrk="0" hangingPunct="0">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Открытие недели состоялось 27 марта, на развлечение к детям пришли гости: Книжная Королева, Баба Яга. Дети играли, отгадывали загадки, выполняли задания Бабы Яги. Баба Яга заколдовала волшебную книгу сказок Книжной Королевы и, чтобы расколдовать ее, дети должны помочь. Каждая группа получила задания на неделю: познакомиться с творчеством определённого писателя или поэта, собрать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пазлы</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 одному из его произведений.  </a:t>
            </a:r>
          </a:p>
          <a:p>
            <a:pPr marL="0" marR="0" lvl="0" indent="450850" algn="l" defTabSz="914400" rtl="0" eaLnBrk="0" fontAlgn="base" latinLnBrk="0" hangingPunct="0">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l" defTabSz="914400" rtl="0" eaLnBrk="0" fontAlgn="base" latinLnBrk="0" hangingPunct="0">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Каждый день в течение недели дети знакомились с детскими писателями и поэтами: А.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Барто</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 Чуковским, Е.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Чарушиным</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Бианки, рассматривали их портреты, читали сказки и рассказы, смотрели мультфильмы. Были проведены беседы с презентациями: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История возникновения книги</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Где живут книги</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Правила общения с книгой</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 занятиях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Художественное творчество</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дети рисовали, лепили  из пластилина, делали аппликации на темы проекта. Ребята с удовольствием занимались творчеством. В каждой группе были пополнены книжные уголки, организованы тематические выставки книг, выставки детских творческих работ. В течение недели в группах проводились литературные игры, вечера загадок и   т.д.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Рисунок 5" descr="http://vamotkrytka.ru/_ph/4/2/835333817.gif"/>
          <p:cNvPicPr/>
          <p:nvPr/>
        </p:nvPicPr>
        <p:blipFill>
          <a:blip r:embed="rId3" cstate="print"/>
          <a:srcRect/>
          <a:stretch>
            <a:fillRect/>
          </a:stretch>
        </p:blipFill>
        <p:spPr bwMode="auto">
          <a:xfrm>
            <a:off x="71406" y="5286388"/>
            <a:ext cx="1620000" cy="1440000"/>
          </a:xfrm>
          <a:prstGeom prst="rect">
            <a:avLst/>
          </a:prstGeom>
          <a:noFill/>
          <a:ln w="9525">
            <a:noFill/>
            <a:miter lim="800000"/>
            <a:headEnd/>
            <a:tailEnd/>
          </a:ln>
        </p:spPr>
      </p:pic>
      <p:pic>
        <p:nvPicPr>
          <p:cNvPr id="7" name="Рисунок 6" descr="Божья клровка читает книгу картинка смайлик"/>
          <p:cNvPicPr/>
          <p:nvPr/>
        </p:nvPicPr>
        <p:blipFill>
          <a:blip r:embed="rId4" cstate="print"/>
          <a:srcRect/>
          <a:stretch>
            <a:fillRect/>
          </a:stretch>
        </p:blipFill>
        <p:spPr bwMode="auto">
          <a:xfrm>
            <a:off x="7286644" y="5286388"/>
            <a:ext cx="1620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3" name="Рисунок 2" descr="http://vamotkrytka.ru/_ph/4/2/835333817.gif"/>
          <p:cNvPicPr/>
          <p:nvPr/>
        </p:nvPicPr>
        <p:blipFill>
          <a:blip r:embed="rId3" cstate="print"/>
          <a:srcRect/>
          <a:stretch>
            <a:fillRect/>
          </a:stretch>
        </p:blipFill>
        <p:spPr bwMode="auto">
          <a:xfrm>
            <a:off x="142844" y="5214950"/>
            <a:ext cx="1620000" cy="1440000"/>
          </a:xfrm>
          <a:prstGeom prst="rect">
            <a:avLst/>
          </a:prstGeom>
          <a:noFill/>
          <a:ln w="9525">
            <a:noFill/>
            <a:miter lim="800000"/>
            <a:headEnd/>
            <a:tailEnd/>
          </a:ln>
        </p:spPr>
      </p:pic>
      <p:pic>
        <p:nvPicPr>
          <p:cNvPr id="4" name="Рисунок 3" descr="Божья клровка читает книгу картинка смайлик"/>
          <p:cNvPicPr/>
          <p:nvPr/>
        </p:nvPicPr>
        <p:blipFill>
          <a:blip r:embed="rId4" cstate="print"/>
          <a:srcRect/>
          <a:stretch>
            <a:fillRect/>
          </a:stretch>
        </p:blipFill>
        <p:spPr bwMode="auto">
          <a:xfrm>
            <a:off x="7215206" y="5214950"/>
            <a:ext cx="1620000" cy="1440000"/>
          </a:xfrm>
          <a:prstGeom prst="rect">
            <a:avLst/>
          </a:prstGeom>
          <a:noFill/>
          <a:ln w="9525">
            <a:noFill/>
            <a:miter lim="800000"/>
            <a:headEnd/>
            <a:tailEnd/>
          </a:ln>
        </p:spPr>
      </p:pic>
      <p:sp>
        <p:nvSpPr>
          <p:cNvPr id="49153" name="Rectangle 1"/>
          <p:cNvSpPr>
            <a:spLocks noChangeArrowheads="1"/>
          </p:cNvSpPr>
          <p:nvPr/>
        </p:nvSpPr>
        <p:spPr bwMode="auto">
          <a:xfrm>
            <a:off x="642910" y="835501"/>
            <a:ext cx="778674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Дети играли в различные дидактические, развивающие, подвижные, сюжетно-ролевые игры. Руководители мини-музеев провели беседы о сказках, писателях юбилярах, показаны презентации. Для каждой возрастной группы были проведены развлечения: «По сказкам К. Чуковского», «В гости к нам приходит сказка», «Поможем Буратино», «В гости к сказке». Для детей младших групп детьми подготовительных групп были разыграны сказки: «Курочка ряба» и «Теремок». Дети старшей и подготовительных групп встретились с поэтом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Маньковым</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П. Он беседовал с детьми и читал свои стихи. С целью продолжения знакомства детей с работой библиотеки, формирования читательского интереса и воспитания любви к книге, педагоги старшей и подготовительных групп посетили детскую библиотеку. Сотрудники библиотеки рассказали детям не только о своей работе, но провели по залам, познакомили с книгами и организовали различные конкурсы - как дети знают сказки. Играя в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Книжкину</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больницу », дети учились ремонтировать книги, бережно относиться к ним. В проекте активное участие приняли родители воспитанников: изготовили поделки и рисунки по теме проекта, приняли участие в акции «Подари книгу детям». Закончился проект развлечением, где дети рассказывали стихи, пословицы, отгадывали загадки, показали собранные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пазлы</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конце праздника удалось расколдовать книгу сказок. Книжная Королева подарила ее Бабе Яге. Всем детям и родителям, принявшим участие в проекте, вручены сертификаты. Неделя была интересной, творческой - это проявилось во всех проводимых мероприятиях, хорошем настроении детей и участии семей. Проведение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Книжкиной</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недели принесло свои плоды: дети познакомились с творчеством детских писателей, ребята осознали значимость книги в жизни человека, как следует относиться к книгам.</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3" name="Рисунок 2" descr="http://vamotkrytka.ru/_ph/4/2/835333817.gif"/>
          <p:cNvPicPr/>
          <p:nvPr/>
        </p:nvPicPr>
        <p:blipFill>
          <a:blip r:embed="rId3" cstate="print"/>
          <a:srcRect/>
          <a:stretch>
            <a:fillRect/>
          </a:stretch>
        </p:blipFill>
        <p:spPr bwMode="auto">
          <a:xfrm>
            <a:off x="214282" y="5072074"/>
            <a:ext cx="1620000" cy="1440000"/>
          </a:xfrm>
          <a:prstGeom prst="rect">
            <a:avLst/>
          </a:prstGeom>
          <a:noFill/>
          <a:ln w="9525">
            <a:noFill/>
            <a:miter lim="800000"/>
            <a:headEnd/>
            <a:tailEnd/>
          </a:ln>
        </p:spPr>
      </p:pic>
      <p:pic>
        <p:nvPicPr>
          <p:cNvPr id="4" name="Рисунок 3" descr="Божья клровка читает книгу картинка смайлик"/>
          <p:cNvPicPr/>
          <p:nvPr/>
        </p:nvPicPr>
        <p:blipFill>
          <a:blip r:embed="rId4" cstate="print"/>
          <a:srcRect/>
          <a:stretch>
            <a:fillRect/>
          </a:stretch>
        </p:blipFill>
        <p:spPr bwMode="auto">
          <a:xfrm>
            <a:off x="7143768" y="5143512"/>
            <a:ext cx="1620000" cy="1440000"/>
          </a:xfrm>
          <a:prstGeom prst="rect">
            <a:avLst/>
          </a:prstGeom>
          <a:noFill/>
          <a:ln w="9525">
            <a:noFill/>
            <a:miter lim="800000"/>
            <a:headEnd/>
            <a:tailEnd/>
          </a:ln>
        </p:spPr>
      </p:pic>
      <p:sp>
        <p:nvSpPr>
          <p:cNvPr id="48129" name="Rectangle 1"/>
          <p:cNvSpPr>
            <a:spLocks noChangeArrowheads="1"/>
          </p:cNvSpPr>
          <p:nvPr/>
        </p:nvSpPr>
        <p:spPr bwMode="auto">
          <a:xfrm>
            <a:off x="642910" y="928670"/>
            <a:ext cx="785818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Непосредственно-образовательная деятельность, игры, чтение, творческая деятельность, викторины, литературные развлечения, выставки все это поспособствовало накоплению литературного материала, соответствующего возрасту детей, развитию читательского интереса, развитию эстетических чувств воспитанников. Повысилась компетентность семьи в вопросах воспитания грамотного читателя. Хорошо организованная и интересно проведенная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Книжкина</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неделя» помогла обогатить знания детей, поспособствовала развитию индивидуальных качеств, проявила большой интерес к книге.</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6" name="TextBox 5"/>
          <p:cNvSpPr txBox="1"/>
          <p:nvPr/>
        </p:nvSpPr>
        <p:spPr>
          <a:xfrm>
            <a:off x="3071802" y="500042"/>
            <a:ext cx="3299814" cy="369332"/>
          </a:xfrm>
          <a:prstGeom prst="rect">
            <a:avLst/>
          </a:prstGeom>
          <a:noFill/>
        </p:spPr>
        <p:txBody>
          <a:bodyPr wrap="none" rtlCol="0">
            <a:spAutoFit/>
          </a:bodyPr>
          <a:lstStyle/>
          <a:p>
            <a:r>
              <a:rPr lang="ru-RU" b="1" dirty="0" smtClean="0">
                <a:solidFill>
                  <a:srgbClr val="002060"/>
                </a:solidFill>
                <a:latin typeface="Times New Roman" pitchFamily="18" charset="0"/>
                <a:cs typeface="Times New Roman" pitchFamily="18" charset="0"/>
              </a:rPr>
              <a:t>Тематические выставки книг</a:t>
            </a:r>
            <a:endParaRPr lang="ru-RU" b="1" dirty="0">
              <a:solidFill>
                <a:srgbClr val="00206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27622660" y="28503738"/>
            <a:ext cx="25944351" cy="19458263"/>
          </a:xfrm>
          <a:prstGeom prst="rect">
            <a:avLst/>
          </a:prstGeom>
          <a:noFill/>
          <a:ln w="9525">
            <a:noFill/>
            <a:miter lim="800000"/>
            <a:headEnd/>
            <a:tailEnd/>
          </a:ln>
          <a:effectLst/>
        </p:spPr>
      </p:pic>
      <p:pic>
        <p:nvPicPr>
          <p:cNvPr id="1028" name="Picture 4" descr="C:\Users\Администратор\Desktop\2мл.гр\2017-03-12 13-27-58.JPG"/>
          <p:cNvPicPr>
            <a:picLocks noChangeAspect="1" noChangeArrowheads="1"/>
          </p:cNvPicPr>
          <p:nvPr/>
        </p:nvPicPr>
        <p:blipFill>
          <a:blip r:embed="rId4" cstate="print"/>
          <a:srcRect/>
          <a:stretch>
            <a:fillRect/>
          </a:stretch>
        </p:blipFill>
        <p:spPr bwMode="auto">
          <a:xfrm>
            <a:off x="1071538" y="1142984"/>
            <a:ext cx="2792820" cy="1932324"/>
          </a:xfrm>
          <a:prstGeom prst="roundRect">
            <a:avLst/>
          </a:prstGeom>
          <a:noFill/>
        </p:spPr>
      </p:pic>
      <p:pic>
        <p:nvPicPr>
          <p:cNvPr id="1029" name="Picture 5" descr="C:\Users\Администратор\Desktop\2мл.гр\2017-03-12 08-26-10.JPG"/>
          <p:cNvPicPr>
            <a:picLocks noChangeAspect="1" noChangeArrowheads="1"/>
          </p:cNvPicPr>
          <p:nvPr/>
        </p:nvPicPr>
        <p:blipFill>
          <a:blip r:embed="rId5" cstate="print"/>
          <a:srcRect t="14546"/>
          <a:stretch>
            <a:fillRect/>
          </a:stretch>
        </p:blipFill>
        <p:spPr bwMode="auto">
          <a:xfrm>
            <a:off x="5143504" y="1142984"/>
            <a:ext cx="2748196" cy="1932324"/>
          </a:xfrm>
          <a:prstGeom prst="roundRect">
            <a:avLst/>
          </a:prstGeom>
          <a:noFill/>
        </p:spPr>
      </p:pic>
      <p:pic>
        <p:nvPicPr>
          <p:cNvPr id="1033" name="Picture 9" descr="C:\Users\Администратор\Desktop\подг. гр. О.Н\2017-03-12 13-21-22.JPG"/>
          <p:cNvPicPr>
            <a:picLocks noChangeAspect="1" noChangeArrowheads="1"/>
          </p:cNvPicPr>
          <p:nvPr/>
        </p:nvPicPr>
        <p:blipFill>
          <a:blip r:embed="rId6" cstate="print"/>
          <a:srcRect/>
          <a:stretch>
            <a:fillRect/>
          </a:stretch>
        </p:blipFill>
        <p:spPr bwMode="auto">
          <a:xfrm>
            <a:off x="1071538" y="3429000"/>
            <a:ext cx="2668066" cy="2001050"/>
          </a:xfrm>
          <a:prstGeom prst="roundRect">
            <a:avLst/>
          </a:prstGeom>
          <a:noFill/>
        </p:spPr>
      </p:pic>
      <p:pic>
        <p:nvPicPr>
          <p:cNvPr id="3" name="Picture 2" descr="E:\Книжкина неделя\DSCN1094.JPG"/>
          <p:cNvPicPr>
            <a:picLocks noChangeAspect="1" noChangeArrowheads="1"/>
          </p:cNvPicPr>
          <p:nvPr/>
        </p:nvPicPr>
        <p:blipFill>
          <a:blip r:embed="rId7" cstate="print"/>
          <a:srcRect/>
          <a:stretch>
            <a:fillRect/>
          </a:stretch>
        </p:blipFill>
        <p:spPr bwMode="auto">
          <a:xfrm>
            <a:off x="5072066" y="3500438"/>
            <a:ext cx="2830491" cy="1944216"/>
          </a:xfrm>
          <a:prstGeom prst="roundRect">
            <a:avLst/>
          </a:prstGeom>
          <a:noFill/>
        </p:spPr>
      </p:pic>
      <p:pic>
        <p:nvPicPr>
          <p:cNvPr id="12" name="Рисунок 11" descr="Анимашки книги, книги анимированные, разные анимашки | Smayli.ru"/>
          <p:cNvPicPr/>
          <p:nvPr/>
        </p:nvPicPr>
        <p:blipFill>
          <a:blip r:embed="rId8" cstate="print"/>
          <a:srcRect/>
          <a:stretch>
            <a:fillRect/>
          </a:stretch>
        </p:blipFill>
        <p:spPr bwMode="auto">
          <a:xfrm>
            <a:off x="357158" y="5072074"/>
            <a:ext cx="1485900" cy="168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3" name="Рисунок 2" descr="http://vamotkrytka.ru/_ph/4/2/835333817.gif"/>
          <p:cNvPicPr/>
          <p:nvPr/>
        </p:nvPicPr>
        <p:blipFill>
          <a:blip r:embed="rId3" cstate="print"/>
          <a:srcRect/>
          <a:stretch>
            <a:fillRect/>
          </a:stretch>
        </p:blipFill>
        <p:spPr bwMode="auto">
          <a:xfrm>
            <a:off x="214282" y="5072074"/>
            <a:ext cx="1647825" cy="1440000"/>
          </a:xfrm>
          <a:prstGeom prst="rect">
            <a:avLst/>
          </a:prstGeom>
          <a:noFill/>
          <a:ln w="9525">
            <a:noFill/>
            <a:miter lim="800000"/>
            <a:headEnd/>
            <a:tailEnd/>
          </a:ln>
        </p:spPr>
      </p:pic>
      <p:graphicFrame>
        <p:nvGraphicFramePr>
          <p:cNvPr id="4" name="Таблица 3"/>
          <p:cNvGraphicFramePr>
            <a:graphicFrameLocks noGrp="1"/>
          </p:cNvGraphicFramePr>
          <p:nvPr>
            <p:extLst>
              <p:ext uri="{D42A27DB-BD31-4B8C-83A1-F6EECF244321}">
                <p14:modId xmlns:p14="http://schemas.microsoft.com/office/powerpoint/2010/main" xmlns="" val="1677128339"/>
              </p:ext>
            </p:extLst>
          </p:nvPr>
        </p:nvGraphicFramePr>
        <p:xfrm>
          <a:off x="571472" y="785793"/>
          <a:ext cx="8143932" cy="4578651"/>
        </p:xfrm>
        <a:graphic>
          <a:graphicData uri="http://schemas.openxmlformats.org/drawingml/2006/table">
            <a:tbl>
              <a:tblPr/>
              <a:tblGrid>
                <a:gridCol w="1595699"/>
                <a:gridCol w="6548233"/>
              </a:tblGrid>
              <a:tr h="586597">
                <a:tc>
                  <a:txBody>
                    <a:bodyPr/>
                    <a:lstStyle/>
                    <a:p>
                      <a:pPr>
                        <a:lnSpc>
                          <a:spcPct val="115000"/>
                        </a:lnSpc>
                        <a:spcAft>
                          <a:spcPts val="0"/>
                        </a:spcAft>
                      </a:pPr>
                      <a:r>
                        <a:rPr lang="ru-RU" sz="1400" b="1" dirty="0">
                          <a:latin typeface="Times New Roman"/>
                          <a:ea typeface="Calibri"/>
                          <a:cs typeface="Times New Roman"/>
                        </a:rPr>
                        <a:t>Цель  проекта</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smtClean="0">
                          <a:latin typeface="Times New Roman"/>
                          <a:ea typeface="Calibri"/>
                          <a:cs typeface="Times New Roman"/>
                        </a:rPr>
                        <a:t>Воспитание </a:t>
                      </a:r>
                      <a:r>
                        <a:rPr lang="ru-RU" sz="1400" b="1" dirty="0">
                          <a:latin typeface="Times New Roman"/>
                          <a:ea typeface="Calibri"/>
                          <a:cs typeface="Times New Roman"/>
                        </a:rPr>
                        <a:t>ценностного отношения к художественной литературе как виду</a:t>
                      </a:r>
                      <a:endParaRPr lang="ru-RU" sz="1400" b="1" dirty="0">
                        <a:latin typeface="Calibri"/>
                        <a:ea typeface="Calibri"/>
                        <a:cs typeface="Times New Roman"/>
                      </a:endParaRPr>
                    </a:p>
                    <a:p>
                      <a:pPr>
                        <a:lnSpc>
                          <a:spcPct val="115000"/>
                        </a:lnSpc>
                        <a:spcAft>
                          <a:spcPts val="0"/>
                        </a:spcAft>
                      </a:pPr>
                      <a:r>
                        <a:rPr lang="ru-RU" sz="1400" b="1" dirty="0">
                          <a:latin typeface="Times New Roman"/>
                          <a:ea typeface="Calibri"/>
                          <a:cs typeface="Times New Roman"/>
                        </a:rPr>
                        <a:t>искусства, родному языку и литературной </a:t>
                      </a:r>
                      <a:r>
                        <a:rPr lang="ru-RU" sz="1400" b="1" dirty="0" smtClean="0">
                          <a:latin typeface="Times New Roman"/>
                          <a:ea typeface="Calibri"/>
                          <a:cs typeface="Times New Roman"/>
                        </a:rPr>
                        <a:t>речи</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597">
                <a:tc>
                  <a:txBody>
                    <a:bodyPr/>
                    <a:lstStyle/>
                    <a:p>
                      <a:pPr>
                        <a:lnSpc>
                          <a:spcPct val="115000"/>
                        </a:lnSpc>
                        <a:spcAft>
                          <a:spcPts val="0"/>
                        </a:spcAft>
                      </a:pPr>
                      <a:r>
                        <a:rPr lang="ru-RU" sz="1400" b="1" dirty="0">
                          <a:latin typeface="Times New Roman"/>
                          <a:ea typeface="Calibri"/>
                          <a:cs typeface="Times New Roman"/>
                        </a:rPr>
                        <a:t>Организаторы проекта</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Calibri"/>
                          <a:cs typeface="Times New Roman"/>
                        </a:rPr>
                        <a:t>Воспитатели: Мальцева Т.В., Гуляева О.Б., Соболева А.А.</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597">
                <a:tc>
                  <a:txBody>
                    <a:bodyPr/>
                    <a:lstStyle/>
                    <a:p>
                      <a:pPr>
                        <a:lnSpc>
                          <a:spcPct val="115000"/>
                        </a:lnSpc>
                        <a:spcAft>
                          <a:spcPts val="0"/>
                        </a:spcAft>
                      </a:pPr>
                      <a:r>
                        <a:rPr lang="ru-RU" sz="1400" b="1">
                          <a:latin typeface="Times New Roman"/>
                          <a:ea typeface="Calibri"/>
                          <a:cs typeface="Times New Roman"/>
                        </a:rPr>
                        <a:t>Участники проекта</a:t>
                      </a:r>
                      <a:endParaRPr lang="ru-RU" sz="1400" b="1">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Calibri"/>
                          <a:cs typeface="Times New Roman"/>
                        </a:rPr>
                        <a:t>Д</a:t>
                      </a:r>
                      <a:r>
                        <a:rPr lang="ru-RU" sz="1400" b="1" dirty="0" smtClean="0">
                          <a:latin typeface="Times New Roman"/>
                          <a:ea typeface="Calibri"/>
                          <a:cs typeface="Times New Roman"/>
                        </a:rPr>
                        <a:t>ети </a:t>
                      </a:r>
                      <a:r>
                        <a:rPr lang="ru-RU" sz="1400" b="1" dirty="0">
                          <a:latin typeface="Times New Roman"/>
                          <a:ea typeface="Calibri"/>
                          <a:cs typeface="Times New Roman"/>
                        </a:rPr>
                        <a:t>дошкольного возраста, воспитатели, специалисты, родители</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99">
                <a:tc>
                  <a:txBody>
                    <a:bodyPr/>
                    <a:lstStyle/>
                    <a:p>
                      <a:pPr>
                        <a:lnSpc>
                          <a:spcPct val="115000"/>
                        </a:lnSpc>
                        <a:spcAft>
                          <a:spcPts val="0"/>
                        </a:spcAft>
                      </a:pPr>
                      <a:r>
                        <a:rPr lang="ru-RU" sz="1400" b="1">
                          <a:latin typeface="Times New Roman"/>
                          <a:ea typeface="Calibri"/>
                          <a:cs typeface="Times New Roman"/>
                        </a:rPr>
                        <a:t>Вид проекта</a:t>
                      </a:r>
                      <a:endParaRPr lang="ru-RU" sz="1400" b="1">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Calibri"/>
                          <a:cs typeface="Times New Roman"/>
                        </a:rPr>
                        <a:t>И</a:t>
                      </a:r>
                      <a:r>
                        <a:rPr lang="ru-RU" sz="1400" b="1" dirty="0" smtClean="0">
                          <a:latin typeface="Times New Roman"/>
                          <a:ea typeface="Calibri"/>
                          <a:cs typeface="Times New Roman"/>
                        </a:rPr>
                        <a:t>нформационно </a:t>
                      </a:r>
                      <a:r>
                        <a:rPr lang="ru-RU" sz="1400" b="1" dirty="0">
                          <a:latin typeface="Times New Roman"/>
                          <a:ea typeface="Calibri"/>
                          <a:cs typeface="Times New Roman"/>
                        </a:rPr>
                        <a:t>– познавательный, творческий </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976">
                <a:tc>
                  <a:txBody>
                    <a:bodyPr/>
                    <a:lstStyle/>
                    <a:p>
                      <a:pPr>
                        <a:lnSpc>
                          <a:spcPct val="115000"/>
                        </a:lnSpc>
                        <a:spcAft>
                          <a:spcPts val="0"/>
                        </a:spcAft>
                      </a:pPr>
                      <a:r>
                        <a:rPr lang="ru-RU" sz="1400" b="1">
                          <a:latin typeface="Times New Roman"/>
                          <a:ea typeface="Calibri"/>
                          <a:cs typeface="Times New Roman"/>
                        </a:rPr>
                        <a:t>Срок реализации</a:t>
                      </a:r>
                      <a:endParaRPr lang="ru-RU" sz="1400" b="1">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Calibri"/>
                          <a:cs typeface="Times New Roman"/>
                        </a:rPr>
                        <a:t>1 неделя</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597">
                <a:tc>
                  <a:txBody>
                    <a:bodyPr/>
                    <a:lstStyle/>
                    <a:p>
                      <a:pPr>
                        <a:lnSpc>
                          <a:spcPct val="115000"/>
                        </a:lnSpc>
                        <a:spcAft>
                          <a:spcPts val="0"/>
                        </a:spcAft>
                      </a:pPr>
                      <a:r>
                        <a:rPr lang="ru-RU" sz="1400" b="1">
                          <a:latin typeface="Times New Roman"/>
                          <a:ea typeface="Calibri"/>
                          <a:cs typeface="Times New Roman"/>
                        </a:rPr>
                        <a:t>База реализации</a:t>
                      </a:r>
                      <a:endParaRPr lang="ru-RU" sz="1400" b="1">
                        <a:latin typeface="Calibri"/>
                        <a:ea typeface="Calibri"/>
                        <a:cs typeface="Times New Roman"/>
                      </a:endParaRPr>
                    </a:p>
                    <a:p>
                      <a:pPr>
                        <a:lnSpc>
                          <a:spcPct val="115000"/>
                        </a:lnSpc>
                        <a:spcAft>
                          <a:spcPts val="0"/>
                        </a:spcAft>
                      </a:pPr>
                      <a:r>
                        <a:rPr lang="ru-RU" sz="1400" b="1">
                          <a:latin typeface="Times New Roman"/>
                          <a:ea typeface="Calibri"/>
                          <a:cs typeface="Times New Roman"/>
                        </a:rPr>
                        <a:t>проекта</a:t>
                      </a:r>
                      <a:endParaRPr lang="ru-RU" sz="1400" b="1">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Calibri"/>
                          <a:cs typeface="Times New Roman"/>
                        </a:rPr>
                        <a:t>Муниципальное Дошкольное Образовательное Учреждение</a:t>
                      </a:r>
                      <a:endParaRPr lang="ru-RU" sz="1400" b="1" dirty="0">
                        <a:latin typeface="Calibri"/>
                        <a:ea typeface="Calibri"/>
                        <a:cs typeface="Times New Roman"/>
                      </a:endParaRPr>
                    </a:p>
                    <a:p>
                      <a:pPr>
                        <a:lnSpc>
                          <a:spcPct val="115000"/>
                        </a:lnSpc>
                        <a:spcAft>
                          <a:spcPts val="0"/>
                        </a:spcAft>
                      </a:pPr>
                      <a:r>
                        <a:rPr lang="ru-RU" sz="1400" b="1" dirty="0">
                          <a:latin typeface="Times New Roman"/>
                          <a:ea typeface="Calibri"/>
                          <a:cs typeface="Times New Roman"/>
                        </a:rPr>
                        <a:t>детский сад № 3 с. Новый Некоуз.</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597">
                <a:tc>
                  <a:txBody>
                    <a:bodyPr/>
                    <a:lstStyle/>
                    <a:p>
                      <a:pPr>
                        <a:lnSpc>
                          <a:spcPct val="115000"/>
                        </a:lnSpc>
                        <a:spcAft>
                          <a:spcPts val="0"/>
                        </a:spcAft>
                      </a:pPr>
                      <a:r>
                        <a:rPr lang="ru-RU" sz="1400" b="1">
                          <a:latin typeface="Times New Roman"/>
                          <a:ea typeface="Calibri"/>
                          <a:cs typeface="Times New Roman"/>
                        </a:rPr>
                        <a:t>Социальные</a:t>
                      </a:r>
                      <a:endParaRPr lang="ru-RU" sz="1400" b="1">
                        <a:latin typeface="Calibri"/>
                        <a:ea typeface="Calibri"/>
                        <a:cs typeface="Times New Roman"/>
                      </a:endParaRPr>
                    </a:p>
                    <a:p>
                      <a:pPr>
                        <a:lnSpc>
                          <a:spcPct val="115000"/>
                        </a:lnSpc>
                        <a:spcAft>
                          <a:spcPts val="0"/>
                        </a:spcAft>
                      </a:pPr>
                      <a:r>
                        <a:rPr lang="ru-RU" sz="1400" b="1">
                          <a:latin typeface="Times New Roman"/>
                          <a:ea typeface="Calibri"/>
                          <a:cs typeface="Times New Roman"/>
                        </a:rPr>
                        <a:t>партнеры проекта</a:t>
                      </a:r>
                      <a:endParaRPr lang="ru-RU" sz="1400" b="1">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Calibri"/>
                          <a:cs typeface="Times New Roman"/>
                        </a:rPr>
                        <a:t>Детская библиотека с</a:t>
                      </a:r>
                      <a:r>
                        <a:rPr lang="ru-RU" sz="1400" b="1" dirty="0" smtClean="0">
                          <a:latin typeface="Times New Roman"/>
                          <a:ea typeface="Calibri"/>
                          <a:cs typeface="Times New Roman"/>
                        </a:rPr>
                        <a:t>. Новый </a:t>
                      </a:r>
                      <a:r>
                        <a:rPr lang="ru-RU" sz="1400" b="1" dirty="0">
                          <a:latin typeface="Times New Roman"/>
                          <a:ea typeface="Calibri"/>
                          <a:cs typeface="Times New Roman"/>
                        </a:rPr>
                        <a:t>Некоуз</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9896">
                <a:tc>
                  <a:txBody>
                    <a:bodyPr/>
                    <a:lstStyle/>
                    <a:p>
                      <a:pPr>
                        <a:lnSpc>
                          <a:spcPct val="115000"/>
                        </a:lnSpc>
                        <a:spcAft>
                          <a:spcPts val="0"/>
                        </a:spcAft>
                      </a:pPr>
                      <a:r>
                        <a:rPr lang="ru-RU" sz="1400" b="1">
                          <a:latin typeface="Times New Roman"/>
                          <a:ea typeface="Calibri"/>
                          <a:cs typeface="Times New Roman"/>
                        </a:rPr>
                        <a:t>Проблема</a:t>
                      </a:r>
                      <a:endParaRPr lang="ru-RU" sz="1400" b="1">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latin typeface="Times New Roman"/>
                          <a:ea typeface="Calibri"/>
                          <a:cs typeface="Times New Roman"/>
                        </a:rPr>
                        <a:t>Ослабевающий интерес к художественной литературе. Дети дошкольного</a:t>
                      </a:r>
                      <a:endParaRPr lang="ru-RU" sz="1400" b="1" dirty="0">
                        <a:latin typeface="Calibri"/>
                        <a:ea typeface="Calibri"/>
                        <a:cs typeface="Times New Roman"/>
                      </a:endParaRPr>
                    </a:p>
                    <a:p>
                      <a:pPr>
                        <a:lnSpc>
                          <a:spcPct val="115000"/>
                        </a:lnSpc>
                        <a:spcAft>
                          <a:spcPts val="0"/>
                        </a:spcAft>
                      </a:pPr>
                      <a:r>
                        <a:rPr lang="ru-RU" sz="1400" b="1" dirty="0">
                          <a:latin typeface="Times New Roman"/>
                          <a:ea typeface="Calibri"/>
                          <a:cs typeface="Times New Roman"/>
                        </a:rPr>
                        <a:t>возраста мало знакомы с литературным наследием, проявляют</a:t>
                      </a:r>
                      <a:endParaRPr lang="ru-RU" sz="1400" b="1" dirty="0">
                        <a:latin typeface="Calibri"/>
                        <a:ea typeface="Calibri"/>
                        <a:cs typeface="Times New Roman"/>
                      </a:endParaRPr>
                    </a:p>
                    <a:p>
                      <a:pPr>
                        <a:lnSpc>
                          <a:spcPct val="115000"/>
                        </a:lnSpc>
                        <a:spcAft>
                          <a:spcPts val="0"/>
                        </a:spcAft>
                      </a:pPr>
                      <a:r>
                        <a:rPr lang="ru-RU" sz="1400" b="1" dirty="0">
                          <a:latin typeface="Times New Roman"/>
                          <a:ea typeface="Calibri"/>
                          <a:cs typeface="Times New Roman"/>
                        </a:rPr>
                        <a:t>недостаточный интерес к книгам</a:t>
                      </a:r>
                      <a:r>
                        <a:rPr lang="ru-RU" sz="1400" b="1" dirty="0" smtClean="0">
                          <a:latin typeface="Times New Roman"/>
                          <a:ea typeface="Calibri"/>
                          <a:cs typeface="Times New Roman"/>
                        </a:rPr>
                        <a:t>,</a:t>
                      </a:r>
                      <a:r>
                        <a:rPr lang="ru-RU" sz="1400" b="1" baseline="0" dirty="0" smtClean="0">
                          <a:latin typeface="Times New Roman"/>
                          <a:ea typeface="Calibri"/>
                          <a:cs typeface="Times New Roman"/>
                        </a:rPr>
                        <a:t> также у детей</a:t>
                      </a:r>
                      <a:r>
                        <a:rPr lang="ru-RU" sz="1400" b="1" dirty="0" smtClean="0">
                          <a:latin typeface="Times New Roman"/>
                          <a:ea typeface="Calibri"/>
                          <a:cs typeface="Times New Roman"/>
                        </a:rPr>
                        <a:t> </a:t>
                      </a:r>
                      <a:r>
                        <a:rPr lang="ru-RU" sz="1400" b="1" dirty="0">
                          <a:latin typeface="Times New Roman"/>
                          <a:ea typeface="Calibri"/>
                          <a:cs typeface="Times New Roman"/>
                        </a:rPr>
                        <a:t>плохо развита связная речь.</a:t>
                      </a:r>
                      <a:endParaRPr lang="ru-RU" sz="1400" b="1" dirty="0">
                        <a:latin typeface="Calibri"/>
                        <a:ea typeface="Calibri"/>
                        <a:cs typeface="Times New Roman"/>
                      </a:endParaRPr>
                    </a:p>
                  </a:txBody>
                  <a:tcPr marL="61633" marR="6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12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Рисунок 5" descr="Божья клровка читает книгу картинка смайлик"/>
          <p:cNvPicPr/>
          <p:nvPr/>
        </p:nvPicPr>
        <p:blipFill>
          <a:blip r:embed="rId4" cstate="print"/>
          <a:srcRect/>
          <a:stretch>
            <a:fillRect/>
          </a:stretch>
        </p:blipFill>
        <p:spPr bwMode="auto">
          <a:xfrm>
            <a:off x="7143768" y="5214950"/>
            <a:ext cx="1694564"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6" name="TextBox 5"/>
          <p:cNvSpPr txBox="1"/>
          <p:nvPr/>
        </p:nvSpPr>
        <p:spPr>
          <a:xfrm>
            <a:off x="3143240" y="500042"/>
            <a:ext cx="3299814" cy="369332"/>
          </a:xfrm>
          <a:prstGeom prst="rect">
            <a:avLst/>
          </a:prstGeom>
          <a:noFill/>
        </p:spPr>
        <p:txBody>
          <a:bodyPr wrap="none" rtlCol="0">
            <a:spAutoFit/>
          </a:bodyPr>
          <a:lstStyle/>
          <a:p>
            <a:r>
              <a:rPr lang="ru-RU" b="1" dirty="0" smtClean="0">
                <a:solidFill>
                  <a:srgbClr val="002060"/>
                </a:solidFill>
                <a:latin typeface="Times New Roman" pitchFamily="18" charset="0"/>
                <a:cs typeface="Times New Roman" pitchFamily="18" charset="0"/>
              </a:rPr>
              <a:t>Тематические выставки книг</a:t>
            </a:r>
            <a:endParaRPr lang="ru-RU" b="1" dirty="0">
              <a:solidFill>
                <a:srgbClr val="002060"/>
              </a:solidFill>
              <a:latin typeface="Times New Roman" pitchFamily="18" charset="0"/>
              <a:cs typeface="Times New Roman" pitchFamily="18" charset="0"/>
            </a:endParaRPr>
          </a:p>
        </p:txBody>
      </p:sp>
      <p:pic>
        <p:nvPicPr>
          <p:cNvPr id="7" name="Picture 2" descr="C:\Users\Администратор\Desktop\ср.гр\2017-03-12 13-24-34.JPG"/>
          <p:cNvPicPr>
            <a:picLocks noChangeAspect="1" noChangeArrowheads="1"/>
          </p:cNvPicPr>
          <p:nvPr/>
        </p:nvPicPr>
        <p:blipFill>
          <a:blip r:embed="rId3" cstate="print"/>
          <a:srcRect/>
          <a:stretch>
            <a:fillRect/>
          </a:stretch>
        </p:blipFill>
        <p:spPr bwMode="auto">
          <a:xfrm>
            <a:off x="1571604" y="3286124"/>
            <a:ext cx="2367762" cy="2743514"/>
          </a:xfrm>
          <a:prstGeom prst="roundRect">
            <a:avLst/>
          </a:prstGeom>
          <a:noFill/>
        </p:spPr>
      </p:pic>
      <p:pic>
        <p:nvPicPr>
          <p:cNvPr id="8" name="Picture 3" descr="C:\Users\Администратор\Desktop\ср.гр\2017-03-12 13-25-12.JPG"/>
          <p:cNvPicPr>
            <a:picLocks noChangeAspect="1" noChangeArrowheads="1"/>
          </p:cNvPicPr>
          <p:nvPr/>
        </p:nvPicPr>
        <p:blipFill>
          <a:blip r:embed="rId4" cstate="print"/>
          <a:srcRect/>
          <a:stretch>
            <a:fillRect/>
          </a:stretch>
        </p:blipFill>
        <p:spPr bwMode="auto">
          <a:xfrm>
            <a:off x="5072066" y="3786190"/>
            <a:ext cx="3240360" cy="2214578"/>
          </a:xfrm>
          <a:prstGeom prst="roundRect">
            <a:avLst/>
          </a:prstGeom>
          <a:noFill/>
        </p:spPr>
      </p:pic>
      <p:pic>
        <p:nvPicPr>
          <p:cNvPr id="9" name="Рисунок 8" descr="Анимашки книги, книги анимированные, разные анимашки | Smayli.ru"/>
          <p:cNvPicPr/>
          <p:nvPr/>
        </p:nvPicPr>
        <p:blipFill>
          <a:blip r:embed="rId5" cstate="print"/>
          <a:srcRect/>
          <a:stretch>
            <a:fillRect/>
          </a:stretch>
        </p:blipFill>
        <p:spPr bwMode="auto">
          <a:xfrm>
            <a:off x="214282" y="5072074"/>
            <a:ext cx="1485900" cy="1685925"/>
          </a:xfrm>
          <a:prstGeom prst="rect">
            <a:avLst/>
          </a:prstGeom>
          <a:noFill/>
          <a:ln w="9525">
            <a:noFill/>
            <a:miter lim="800000"/>
            <a:headEnd/>
            <a:tailEnd/>
          </a:ln>
        </p:spPr>
      </p:pic>
      <p:pic>
        <p:nvPicPr>
          <p:cNvPr id="3" name="Рисунок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285852" y="1142984"/>
            <a:ext cx="2778472" cy="1914629"/>
          </a:xfrm>
          <a:prstGeom prst="roundRect">
            <a:avLst/>
          </a:prstGeom>
        </p:spPr>
      </p:pic>
      <p:pic>
        <p:nvPicPr>
          <p:cNvPr id="10" name="Picture 3" descr="E:\Книжкина неделя\DSCN1082.JPG"/>
          <p:cNvPicPr>
            <a:picLocks noChangeAspect="1" noChangeArrowheads="1"/>
          </p:cNvPicPr>
          <p:nvPr/>
        </p:nvPicPr>
        <p:blipFill>
          <a:blip r:embed="rId7" cstate="print"/>
          <a:srcRect/>
          <a:stretch>
            <a:fillRect/>
          </a:stretch>
        </p:blipFill>
        <p:spPr bwMode="auto">
          <a:xfrm>
            <a:off x="5429256" y="1071546"/>
            <a:ext cx="2401047" cy="2500106"/>
          </a:xfrm>
          <a:prstGeom prst="round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5" name="TextBox 4"/>
          <p:cNvSpPr txBox="1"/>
          <p:nvPr/>
        </p:nvSpPr>
        <p:spPr>
          <a:xfrm>
            <a:off x="3714744" y="714356"/>
            <a:ext cx="1979260" cy="369332"/>
          </a:xfrm>
          <a:prstGeom prst="rect">
            <a:avLst/>
          </a:prstGeom>
          <a:noFill/>
        </p:spPr>
        <p:txBody>
          <a:bodyPr wrap="none" rtlCol="0">
            <a:spAutoFit/>
          </a:bodyPr>
          <a:lstStyle/>
          <a:p>
            <a:r>
              <a:rPr lang="ru-RU" b="1" dirty="0" smtClean="0">
                <a:solidFill>
                  <a:srgbClr val="002060"/>
                </a:solidFill>
                <a:latin typeface="Times New Roman" pitchFamily="18" charset="0"/>
                <a:cs typeface="Times New Roman" pitchFamily="18" charset="0"/>
              </a:rPr>
              <a:t>Книжные уголки</a:t>
            </a:r>
            <a:endParaRPr lang="ru-RU" b="1" dirty="0">
              <a:solidFill>
                <a:srgbClr val="002060"/>
              </a:solidFill>
              <a:latin typeface="Times New Roman" pitchFamily="18" charset="0"/>
              <a:cs typeface="Times New Roman" pitchFamily="18" charset="0"/>
            </a:endParaRPr>
          </a:p>
        </p:txBody>
      </p:sp>
      <p:pic>
        <p:nvPicPr>
          <p:cNvPr id="6" name="Picture 7" descr="C:\Users\Администратор\Desktop\подг. гр. О.Н\2017-03-12 13-20-24.JPG"/>
          <p:cNvPicPr>
            <a:picLocks noChangeAspect="1" noChangeArrowheads="1"/>
          </p:cNvPicPr>
          <p:nvPr/>
        </p:nvPicPr>
        <p:blipFill>
          <a:blip r:embed="rId3" cstate="print"/>
          <a:srcRect/>
          <a:stretch>
            <a:fillRect/>
          </a:stretch>
        </p:blipFill>
        <p:spPr bwMode="auto">
          <a:xfrm>
            <a:off x="357158" y="857232"/>
            <a:ext cx="2417492" cy="1813120"/>
          </a:xfrm>
          <a:prstGeom prst="roundRect">
            <a:avLst/>
          </a:prstGeom>
          <a:noFill/>
        </p:spPr>
      </p:pic>
      <p:pic>
        <p:nvPicPr>
          <p:cNvPr id="7" name="Picture 6" descr="C:\Users\Администратор\Desktop\1 младшая гр\2017-03-12 13-30-16.JPG"/>
          <p:cNvPicPr>
            <a:picLocks noChangeAspect="1" noChangeArrowheads="1"/>
          </p:cNvPicPr>
          <p:nvPr/>
        </p:nvPicPr>
        <p:blipFill>
          <a:blip r:embed="rId4" cstate="print"/>
          <a:srcRect/>
          <a:stretch>
            <a:fillRect/>
          </a:stretch>
        </p:blipFill>
        <p:spPr bwMode="auto">
          <a:xfrm>
            <a:off x="6286512" y="785794"/>
            <a:ext cx="2417493" cy="1813120"/>
          </a:xfrm>
          <a:prstGeom prst="roundRect">
            <a:avLst/>
          </a:prstGeom>
          <a:noFill/>
        </p:spPr>
      </p:pic>
      <p:pic>
        <p:nvPicPr>
          <p:cNvPr id="8" name="Picture 3" descr="C:\Users\Администратор\Desktop\ср.гр\2017-03-12 08-49-12.JPG"/>
          <p:cNvPicPr>
            <a:picLocks noChangeAspect="1" noChangeArrowheads="1"/>
          </p:cNvPicPr>
          <p:nvPr/>
        </p:nvPicPr>
        <p:blipFill>
          <a:blip r:embed="rId5" cstate="print"/>
          <a:srcRect/>
          <a:stretch>
            <a:fillRect/>
          </a:stretch>
        </p:blipFill>
        <p:spPr bwMode="auto">
          <a:xfrm>
            <a:off x="3286116" y="1285860"/>
            <a:ext cx="2769893" cy="2077420"/>
          </a:xfrm>
          <a:prstGeom prst="roundRect">
            <a:avLst/>
          </a:prstGeom>
          <a:noFill/>
        </p:spPr>
      </p:pic>
      <p:pic>
        <p:nvPicPr>
          <p:cNvPr id="9" name="Рисунок 8" descr="Анимашки книги, книги анимированные, разные анимашки | Smayli.ru"/>
          <p:cNvPicPr/>
          <p:nvPr/>
        </p:nvPicPr>
        <p:blipFill>
          <a:blip r:embed="rId6" cstate="print"/>
          <a:srcRect/>
          <a:stretch>
            <a:fillRect/>
          </a:stretch>
        </p:blipFill>
        <p:spPr bwMode="auto">
          <a:xfrm>
            <a:off x="214282" y="5072074"/>
            <a:ext cx="1485900" cy="1685925"/>
          </a:xfrm>
          <a:prstGeom prst="rect">
            <a:avLst/>
          </a:prstGeom>
          <a:noFill/>
          <a:ln w="9525">
            <a:noFill/>
            <a:miter lim="800000"/>
            <a:headEnd/>
            <a:tailEnd/>
          </a:ln>
        </p:spPr>
      </p:pic>
      <p:pic>
        <p:nvPicPr>
          <p:cNvPr id="2050" name="Picture 2" descr="E:\Книжкина неделя\DSCN1083.JPG"/>
          <p:cNvPicPr>
            <a:picLocks noChangeAspect="1" noChangeArrowheads="1"/>
          </p:cNvPicPr>
          <p:nvPr/>
        </p:nvPicPr>
        <p:blipFill>
          <a:blip r:embed="rId7" cstate="print"/>
          <a:srcRect/>
          <a:stretch>
            <a:fillRect/>
          </a:stretch>
        </p:blipFill>
        <p:spPr bwMode="auto">
          <a:xfrm>
            <a:off x="3357554" y="3714752"/>
            <a:ext cx="2512300" cy="1946496"/>
          </a:xfrm>
          <a:prstGeom prst="roundRect">
            <a:avLst/>
          </a:prstGeom>
          <a:noFill/>
        </p:spPr>
      </p:pic>
      <p:pic>
        <p:nvPicPr>
          <p:cNvPr id="2051" name="Picture 3" descr="E:\Книжкина неделя\DSCN1095.JPG"/>
          <p:cNvPicPr>
            <a:picLocks noChangeAspect="1" noChangeArrowheads="1"/>
          </p:cNvPicPr>
          <p:nvPr/>
        </p:nvPicPr>
        <p:blipFill>
          <a:blip r:embed="rId8" cstate="print"/>
          <a:srcRect/>
          <a:stretch>
            <a:fillRect/>
          </a:stretch>
        </p:blipFill>
        <p:spPr bwMode="auto">
          <a:xfrm>
            <a:off x="571472" y="3286124"/>
            <a:ext cx="2362711" cy="1772033"/>
          </a:xfrm>
          <a:prstGeom prst="roundRect">
            <a:avLst/>
          </a:prstGeom>
          <a:noFill/>
        </p:spPr>
      </p:pic>
      <p:pic>
        <p:nvPicPr>
          <p:cNvPr id="2052" name="Picture 4" descr="E:\Книжкина неделя\DSCN1100.JPG"/>
          <p:cNvPicPr>
            <a:picLocks noChangeAspect="1" noChangeArrowheads="1"/>
          </p:cNvPicPr>
          <p:nvPr/>
        </p:nvPicPr>
        <p:blipFill>
          <a:blip r:embed="rId9" cstate="print"/>
          <a:srcRect/>
          <a:stretch>
            <a:fillRect/>
          </a:stretch>
        </p:blipFill>
        <p:spPr bwMode="auto">
          <a:xfrm>
            <a:off x="6357950" y="2857496"/>
            <a:ext cx="2105395" cy="1579046"/>
          </a:xfrm>
          <a:prstGeom prst="roundRect">
            <a:avLst/>
          </a:prstGeom>
          <a:noFill/>
        </p:spPr>
      </p:pic>
      <p:pic>
        <p:nvPicPr>
          <p:cNvPr id="2053" name="Picture 5" descr="C:\Users\Администратор\Desktop\неделя книги\2мл.гр\2017-03-12 13-27-16.JPG"/>
          <p:cNvPicPr>
            <a:picLocks noChangeAspect="1" noChangeArrowheads="1"/>
          </p:cNvPicPr>
          <p:nvPr/>
        </p:nvPicPr>
        <p:blipFill>
          <a:blip r:embed="rId10" cstate="print"/>
          <a:srcRect/>
          <a:stretch>
            <a:fillRect/>
          </a:stretch>
        </p:blipFill>
        <p:spPr bwMode="auto">
          <a:xfrm>
            <a:off x="6286512" y="4643446"/>
            <a:ext cx="2238391" cy="1607355"/>
          </a:xfrm>
          <a:prstGeom prst="round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6" name="TextBox 5"/>
          <p:cNvSpPr txBox="1"/>
          <p:nvPr/>
        </p:nvSpPr>
        <p:spPr>
          <a:xfrm>
            <a:off x="1000100" y="428604"/>
            <a:ext cx="2500330" cy="369332"/>
          </a:xfrm>
          <a:prstGeom prst="rect">
            <a:avLst/>
          </a:prstGeom>
          <a:noFill/>
        </p:spPr>
        <p:txBody>
          <a:bodyPr wrap="square" rtlCol="0">
            <a:spAutoFit/>
          </a:bodyPr>
          <a:lstStyle/>
          <a:p>
            <a:r>
              <a:rPr lang="ru-RU" b="1" dirty="0" smtClean="0">
                <a:solidFill>
                  <a:srgbClr val="002060"/>
                </a:solidFill>
                <a:latin typeface="Times New Roman" pitchFamily="18" charset="0"/>
                <a:cs typeface="Times New Roman" pitchFamily="18" charset="0"/>
              </a:rPr>
              <a:t>Лепка «Погремушка»</a:t>
            </a:r>
            <a:endParaRPr lang="ru-RU" b="1" dirty="0">
              <a:solidFill>
                <a:srgbClr val="002060"/>
              </a:solidFill>
              <a:latin typeface="Times New Roman" pitchFamily="18" charset="0"/>
              <a:cs typeface="Times New Roman" pitchFamily="18" charset="0"/>
            </a:endParaRPr>
          </a:p>
        </p:txBody>
      </p:sp>
      <p:pic>
        <p:nvPicPr>
          <p:cNvPr id="4100" name="Picture 4" descr="C:\Users\Администратор\Desktop\2мл.гр\2017-03-12 13-28-56.JPG"/>
          <p:cNvPicPr>
            <a:picLocks noChangeAspect="1" noChangeArrowheads="1"/>
          </p:cNvPicPr>
          <p:nvPr/>
        </p:nvPicPr>
        <p:blipFill>
          <a:blip r:embed="rId3" cstate="print"/>
          <a:srcRect/>
          <a:stretch>
            <a:fillRect/>
          </a:stretch>
        </p:blipFill>
        <p:spPr bwMode="auto">
          <a:xfrm>
            <a:off x="1000100" y="4429132"/>
            <a:ext cx="2448272" cy="1607355"/>
          </a:xfrm>
          <a:prstGeom prst="roundRect">
            <a:avLst/>
          </a:prstGeom>
          <a:noFill/>
        </p:spPr>
      </p:pic>
      <p:pic>
        <p:nvPicPr>
          <p:cNvPr id="4101" name="Picture 5" descr="C:\Users\Администратор\Desktop\2мл.гр\2017-03-12 08-24-30.JPG"/>
          <p:cNvPicPr>
            <a:picLocks noChangeAspect="1" noChangeArrowheads="1"/>
          </p:cNvPicPr>
          <p:nvPr/>
        </p:nvPicPr>
        <p:blipFill>
          <a:blip r:embed="rId4" cstate="print"/>
          <a:srcRect t="28335" b="16964"/>
          <a:stretch>
            <a:fillRect/>
          </a:stretch>
        </p:blipFill>
        <p:spPr bwMode="auto">
          <a:xfrm>
            <a:off x="5214942" y="4071942"/>
            <a:ext cx="3017222" cy="1143008"/>
          </a:xfrm>
          <a:prstGeom prst="roundRect">
            <a:avLst/>
          </a:prstGeom>
          <a:noFill/>
        </p:spPr>
      </p:pic>
      <p:pic>
        <p:nvPicPr>
          <p:cNvPr id="4102" name="Picture 6" descr="C:\Users\Администратор\Desktop\2мл.гр\2017-03-12 08-24-40.JPG"/>
          <p:cNvPicPr>
            <a:picLocks noChangeAspect="1" noChangeArrowheads="1"/>
          </p:cNvPicPr>
          <p:nvPr/>
        </p:nvPicPr>
        <p:blipFill>
          <a:blip r:embed="rId5" cstate="print"/>
          <a:srcRect t="27473" b="7570"/>
          <a:stretch>
            <a:fillRect/>
          </a:stretch>
        </p:blipFill>
        <p:spPr bwMode="auto">
          <a:xfrm>
            <a:off x="5929322" y="5072074"/>
            <a:ext cx="2786082" cy="1357322"/>
          </a:xfrm>
          <a:prstGeom prst="roundRect">
            <a:avLst/>
          </a:prstGeom>
          <a:noFill/>
        </p:spPr>
      </p:pic>
      <p:pic>
        <p:nvPicPr>
          <p:cNvPr id="10" name="Рисунок 9" descr="http://davidovagn.ucoz.ru/pticia-1116.gif"/>
          <p:cNvPicPr/>
          <p:nvPr/>
        </p:nvPicPr>
        <p:blipFill>
          <a:blip r:embed="rId6" cstate="print"/>
          <a:srcRect/>
          <a:stretch>
            <a:fillRect/>
          </a:stretch>
        </p:blipFill>
        <p:spPr bwMode="auto">
          <a:xfrm>
            <a:off x="3857620" y="5072074"/>
            <a:ext cx="1085850" cy="1352550"/>
          </a:xfrm>
          <a:prstGeom prst="rect">
            <a:avLst/>
          </a:prstGeom>
          <a:noFill/>
          <a:ln w="9525">
            <a:noFill/>
            <a:miter lim="800000"/>
            <a:headEnd/>
            <a:tailEnd/>
          </a:ln>
        </p:spPr>
      </p:pic>
      <p:pic>
        <p:nvPicPr>
          <p:cNvPr id="3074" name="Picture 2" descr="E:\Книжкина неделя5\SAM_3669.JPG"/>
          <p:cNvPicPr>
            <a:picLocks noChangeAspect="1" noChangeArrowheads="1"/>
          </p:cNvPicPr>
          <p:nvPr/>
        </p:nvPicPr>
        <p:blipFill>
          <a:blip r:embed="rId7" cstate="print"/>
          <a:srcRect/>
          <a:stretch>
            <a:fillRect/>
          </a:stretch>
        </p:blipFill>
        <p:spPr bwMode="auto">
          <a:xfrm>
            <a:off x="1071538" y="857232"/>
            <a:ext cx="2448272" cy="1667028"/>
          </a:xfrm>
          <a:prstGeom prst="roundRect">
            <a:avLst/>
          </a:prstGeom>
          <a:noFill/>
        </p:spPr>
      </p:pic>
      <p:pic>
        <p:nvPicPr>
          <p:cNvPr id="3075" name="Picture 3" descr="E:\Книжкина неделя5\SAM_3672.JPG"/>
          <p:cNvPicPr>
            <a:picLocks noChangeAspect="1" noChangeArrowheads="1"/>
          </p:cNvPicPr>
          <p:nvPr/>
        </p:nvPicPr>
        <p:blipFill>
          <a:blip r:embed="rId8" cstate="print"/>
          <a:srcRect/>
          <a:stretch>
            <a:fillRect/>
          </a:stretch>
        </p:blipFill>
        <p:spPr bwMode="auto">
          <a:xfrm>
            <a:off x="2500298" y="2643182"/>
            <a:ext cx="2222641" cy="1666981"/>
          </a:xfrm>
          <a:prstGeom prst="roundRect">
            <a:avLst/>
          </a:prstGeom>
          <a:noFill/>
        </p:spPr>
      </p:pic>
      <p:pic>
        <p:nvPicPr>
          <p:cNvPr id="3076" name="Picture 4" descr="E:\Книжкина неделя5\SAM_3675.JPG"/>
          <p:cNvPicPr>
            <a:picLocks noChangeAspect="1" noChangeArrowheads="1"/>
          </p:cNvPicPr>
          <p:nvPr/>
        </p:nvPicPr>
        <p:blipFill>
          <a:blip r:embed="rId9" cstate="print"/>
          <a:srcRect/>
          <a:stretch>
            <a:fillRect/>
          </a:stretch>
        </p:blipFill>
        <p:spPr bwMode="auto">
          <a:xfrm>
            <a:off x="285720" y="2714620"/>
            <a:ext cx="2092678" cy="1569509"/>
          </a:xfrm>
          <a:prstGeom prst="roundRect">
            <a:avLst/>
          </a:prstGeom>
          <a:noFill/>
        </p:spPr>
      </p:pic>
      <p:pic>
        <p:nvPicPr>
          <p:cNvPr id="3077" name="Picture 5" descr="E:\Книжкина неделя\DSCN0862.JPG"/>
          <p:cNvPicPr>
            <a:picLocks noChangeAspect="1" noChangeArrowheads="1"/>
          </p:cNvPicPr>
          <p:nvPr/>
        </p:nvPicPr>
        <p:blipFill>
          <a:blip r:embed="rId10" cstate="print"/>
          <a:srcRect/>
          <a:stretch>
            <a:fillRect/>
          </a:stretch>
        </p:blipFill>
        <p:spPr bwMode="auto">
          <a:xfrm>
            <a:off x="4714876" y="857232"/>
            <a:ext cx="1979970" cy="1484978"/>
          </a:xfrm>
          <a:prstGeom prst="roundRect">
            <a:avLst/>
          </a:prstGeom>
          <a:noFill/>
        </p:spPr>
      </p:pic>
      <p:pic>
        <p:nvPicPr>
          <p:cNvPr id="3078" name="Picture 6" descr="E:\Книжкина неделя\DSCN0863.JPG"/>
          <p:cNvPicPr>
            <a:picLocks noChangeAspect="1" noChangeArrowheads="1"/>
          </p:cNvPicPr>
          <p:nvPr/>
        </p:nvPicPr>
        <p:blipFill>
          <a:blip r:embed="rId11" cstate="print"/>
          <a:srcRect/>
          <a:stretch>
            <a:fillRect/>
          </a:stretch>
        </p:blipFill>
        <p:spPr bwMode="auto">
          <a:xfrm>
            <a:off x="6786578" y="928670"/>
            <a:ext cx="1857388" cy="1393041"/>
          </a:xfrm>
          <a:prstGeom prst="roundRect">
            <a:avLst/>
          </a:prstGeom>
          <a:noFill/>
        </p:spPr>
      </p:pic>
      <p:pic>
        <p:nvPicPr>
          <p:cNvPr id="3079" name="Picture 7" descr="E:\Книжкина неделя\DSCN0860.JPG"/>
          <p:cNvPicPr>
            <a:picLocks noChangeAspect="1" noChangeArrowheads="1"/>
          </p:cNvPicPr>
          <p:nvPr/>
        </p:nvPicPr>
        <p:blipFill>
          <a:blip r:embed="rId12" cstate="print"/>
          <a:srcRect b="11375"/>
          <a:stretch>
            <a:fillRect/>
          </a:stretch>
        </p:blipFill>
        <p:spPr bwMode="auto">
          <a:xfrm>
            <a:off x="5929322" y="2357430"/>
            <a:ext cx="1595006" cy="1688324"/>
          </a:xfrm>
          <a:prstGeom prst="roundRect">
            <a:avLst/>
          </a:prstGeom>
          <a:noFill/>
        </p:spPr>
      </p:pic>
      <p:sp>
        <p:nvSpPr>
          <p:cNvPr id="17" name="TextBox 16"/>
          <p:cNvSpPr txBox="1"/>
          <p:nvPr/>
        </p:nvSpPr>
        <p:spPr>
          <a:xfrm>
            <a:off x="5572132" y="428604"/>
            <a:ext cx="2588594" cy="369332"/>
          </a:xfrm>
          <a:prstGeom prst="rect">
            <a:avLst/>
          </a:prstGeom>
          <a:noFill/>
        </p:spPr>
        <p:txBody>
          <a:bodyPr wrap="none" rtlCol="0">
            <a:spAutoFit/>
          </a:bodyPr>
          <a:lstStyle/>
          <a:p>
            <a:r>
              <a:rPr lang="ru-RU" b="1" dirty="0" smtClean="0">
                <a:solidFill>
                  <a:srgbClr val="002060"/>
                </a:solidFill>
                <a:latin typeface="Times New Roman" pitchFamily="18" charset="0"/>
                <a:cs typeface="Times New Roman" pitchFamily="18" charset="0"/>
              </a:rPr>
              <a:t>Рисование «Кораблик»</a:t>
            </a:r>
            <a:endParaRPr lang="ru-RU" b="1" dirty="0">
              <a:solidFill>
                <a:srgbClr val="002060"/>
              </a:solidFill>
              <a:latin typeface="Times New Roman" pitchFamily="18" charset="0"/>
              <a:cs typeface="Times New Roman" pitchFamily="18" charset="0"/>
            </a:endParaRPr>
          </a:p>
        </p:txBody>
      </p:sp>
      <p:sp>
        <p:nvSpPr>
          <p:cNvPr id="18" name="TextBox 17"/>
          <p:cNvSpPr txBox="1"/>
          <p:nvPr/>
        </p:nvSpPr>
        <p:spPr>
          <a:xfrm>
            <a:off x="3000364" y="285728"/>
            <a:ext cx="3000396" cy="646331"/>
          </a:xfrm>
          <a:prstGeom prst="rect">
            <a:avLst/>
          </a:prstGeom>
          <a:noFill/>
        </p:spPr>
        <p:txBody>
          <a:bodyPr wrap="square" rtlCol="0">
            <a:spAutoFit/>
          </a:bodyPr>
          <a:lstStyle/>
          <a:p>
            <a:pPr algn="ctr"/>
            <a:r>
              <a:rPr lang="ru-RU" b="1" dirty="0" smtClean="0">
                <a:solidFill>
                  <a:srgbClr val="C00000"/>
                </a:solidFill>
                <a:latin typeface="Times New Roman" pitchFamily="18" charset="0"/>
                <a:cs typeface="Times New Roman" pitchFamily="18" charset="0"/>
              </a:rPr>
              <a:t>2 младшая группа «Радуга»</a:t>
            </a:r>
            <a:endParaRPr lang="ru-RU" b="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6" name="TextBox 5"/>
          <p:cNvSpPr txBox="1"/>
          <p:nvPr/>
        </p:nvSpPr>
        <p:spPr>
          <a:xfrm>
            <a:off x="857224" y="428604"/>
            <a:ext cx="3107133" cy="369332"/>
          </a:xfrm>
          <a:prstGeom prst="rect">
            <a:avLst/>
          </a:prstGeom>
          <a:noFill/>
        </p:spPr>
        <p:txBody>
          <a:bodyPr wrap="none" rtlCol="0">
            <a:spAutoFit/>
          </a:bodyPr>
          <a:lstStyle/>
          <a:p>
            <a:r>
              <a:rPr lang="ru-RU" b="1" dirty="0" smtClean="0">
                <a:solidFill>
                  <a:srgbClr val="C00000"/>
                </a:solidFill>
                <a:latin typeface="Times New Roman" pitchFamily="18" charset="0"/>
                <a:cs typeface="Times New Roman" pitchFamily="18" charset="0"/>
              </a:rPr>
              <a:t>1 младшая группа «Радуга»</a:t>
            </a:r>
            <a:endParaRPr lang="ru-RU" b="1" dirty="0">
              <a:solidFill>
                <a:srgbClr val="C00000"/>
              </a:solidFill>
              <a:latin typeface="Times New Roman" pitchFamily="18" charset="0"/>
              <a:cs typeface="Times New Roman" pitchFamily="18" charset="0"/>
            </a:endParaRPr>
          </a:p>
        </p:txBody>
      </p:sp>
      <p:pic>
        <p:nvPicPr>
          <p:cNvPr id="7" name="Picture 2" descr="C:\Users\Администратор\Desktop\1 младшая гр\2017-03-12 08-53-30.JPG"/>
          <p:cNvPicPr>
            <a:picLocks noChangeAspect="1" noChangeArrowheads="1"/>
          </p:cNvPicPr>
          <p:nvPr/>
        </p:nvPicPr>
        <p:blipFill>
          <a:blip r:embed="rId3" cstate="print"/>
          <a:srcRect/>
          <a:stretch>
            <a:fillRect/>
          </a:stretch>
        </p:blipFill>
        <p:spPr bwMode="auto">
          <a:xfrm>
            <a:off x="928662" y="1357298"/>
            <a:ext cx="2707234" cy="1928825"/>
          </a:xfrm>
          <a:prstGeom prst="roundRect">
            <a:avLst/>
          </a:prstGeom>
          <a:noFill/>
        </p:spPr>
      </p:pic>
      <p:pic>
        <p:nvPicPr>
          <p:cNvPr id="8" name="Picture 3" descr="C:\Users\Администратор\Desktop\1 младшая гр\2017-03-12 08-56-32.JPG"/>
          <p:cNvPicPr>
            <a:picLocks noChangeAspect="1" noChangeArrowheads="1"/>
          </p:cNvPicPr>
          <p:nvPr/>
        </p:nvPicPr>
        <p:blipFill>
          <a:blip r:embed="rId4" cstate="print"/>
          <a:srcRect/>
          <a:stretch>
            <a:fillRect/>
          </a:stretch>
        </p:blipFill>
        <p:spPr bwMode="auto">
          <a:xfrm>
            <a:off x="857224" y="3929066"/>
            <a:ext cx="2816862" cy="1928826"/>
          </a:xfrm>
          <a:prstGeom prst="roundRect">
            <a:avLst/>
          </a:prstGeom>
          <a:noFill/>
        </p:spPr>
      </p:pic>
      <p:sp>
        <p:nvSpPr>
          <p:cNvPr id="9" name="TextBox 8"/>
          <p:cNvSpPr txBox="1"/>
          <p:nvPr/>
        </p:nvSpPr>
        <p:spPr>
          <a:xfrm>
            <a:off x="928662" y="785794"/>
            <a:ext cx="2952411" cy="369332"/>
          </a:xfrm>
          <a:prstGeom prst="rect">
            <a:avLst/>
          </a:prstGeom>
          <a:noFill/>
        </p:spPr>
        <p:txBody>
          <a:bodyPr wrap="none" rtlCol="0">
            <a:spAutoFit/>
          </a:bodyPr>
          <a:lstStyle/>
          <a:p>
            <a:r>
              <a:rPr lang="ru-RU" b="1" dirty="0" smtClean="0">
                <a:solidFill>
                  <a:srgbClr val="002060"/>
                </a:solidFill>
                <a:latin typeface="Times New Roman" pitchFamily="18" charset="0"/>
                <a:cs typeface="Times New Roman" pitchFamily="18" charset="0"/>
              </a:rPr>
              <a:t>Лепка «Как у котика усы</a:t>
            </a:r>
            <a:r>
              <a:rPr lang="ru-RU" dirty="0" smtClean="0"/>
              <a:t>»</a:t>
            </a:r>
            <a:endParaRPr lang="ru-RU" dirty="0"/>
          </a:p>
        </p:txBody>
      </p:sp>
      <p:sp>
        <p:nvSpPr>
          <p:cNvPr id="10" name="TextBox 9"/>
          <p:cNvSpPr txBox="1"/>
          <p:nvPr/>
        </p:nvSpPr>
        <p:spPr>
          <a:xfrm>
            <a:off x="1071538" y="3429000"/>
            <a:ext cx="2501647" cy="369332"/>
          </a:xfrm>
          <a:prstGeom prst="rect">
            <a:avLst/>
          </a:prstGeom>
          <a:noFill/>
        </p:spPr>
        <p:txBody>
          <a:bodyPr wrap="none" rtlCol="0">
            <a:spAutoFit/>
          </a:bodyPr>
          <a:lstStyle/>
          <a:p>
            <a:r>
              <a:rPr lang="ru-RU" b="1" dirty="0" smtClean="0">
                <a:solidFill>
                  <a:srgbClr val="002060"/>
                </a:solidFill>
                <a:latin typeface="Times New Roman" pitchFamily="18" charset="0"/>
                <a:cs typeface="Times New Roman" pitchFamily="18" charset="0"/>
              </a:rPr>
              <a:t>Рисование «Хрюшки»</a:t>
            </a:r>
            <a:endParaRPr lang="ru-RU" b="1" dirty="0">
              <a:solidFill>
                <a:srgbClr val="002060"/>
              </a:solidFill>
              <a:latin typeface="Times New Roman" pitchFamily="18" charset="0"/>
              <a:cs typeface="Times New Roman" pitchFamily="18" charset="0"/>
            </a:endParaRPr>
          </a:p>
        </p:txBody>
      </p:sp>
      <p:pic>
        <p:nvPicPr>
          <p:cNvPr id="4098" name="Picture 2" descr="E:\Книжкина неделя\DSCN1086.JPG"/>
          <p:cNvPicPr>
            <a:picLocks noChangeAspect="1" noChangeArrowheads="1"/>
          </p:cNvPicPr>
          <p:nvPr/>
        </p:nvPicPr>
        <p:blipFill>
          <a:blip r:embed="rId5" cstate="print"/>
          <a:srcRect l="4592" t="10204" r="5102" b="4081"/>
          <a:stretch>
            <a:fillRect/>
          </a:stretch>
        </p:blipFill>
        <p:spPr bwMode="auto">
          <a:xfrm>
            <a:off x="5429256" y="4000504"/>
            <a:ext cx="2908758" cy="2007526"/>
          </a:xfrm>
          <a:prstGeom prst="roundRect">
            <a:avLst/>
          </a:prstGeom>
          <a:noFill/>
        </p:spPr>
      </p:pic>
      <p:pic>
        <p:nvPicPr>
          <p:cNvPr id="4099" name="Picture 3" descr="E:\Книжкина неделя\DSCN1090.JPG"/>
          <p:cNvPicPr>
            <a:picLocks noChangeAspect="1" noChangeArrowheads="1"/>
          </p:cNvPicPr>
          <p:nvPr/>
        </p:nvPicPr>
        <p:blipFill>
          <a:blip r:embed="rId6" cstate="print"/>
          <a:srcRect l="1613" t="2151" r="3226"/>
          <a:stretch>
            <a:fillRect/>
          </a:stretch>
        </p:blipFill>
        <p:spPr bwMode="auto">
          <a:xfrm>
            <a:off x="5429256" y="1214422"/>
            <a:ext cx="2928958" cy="2053430"/>
          </a:xfrm>
          <a:prstGeom prst="roundRect">
            <a:avLst/>
          </a:prstGeom>
          <a:noFill/>
        </p:spPr>
      </p:pic>
      <p:pic>
        <p:nvPicPr>
          <p:cNvPr id="11" name="Рисунок 10" descr="http://davidovagn.ucoz.ru/pticia-1116.gif"/>
          <p:cNvPicPr/>
          <p:nvPr/>
        </p:nvPicPr>
        <p:blipFill>
          <a:blip r:embed="rId7" cstate="print"/>
          <a:srcRect/>
          <a:stretch>
            <a:fillRect/>
          </a:stretch>
        </p:blipFill>
        <p:spPr bwMode="auto">
          <a:xfrm>
            <a:off x="3929058" y="2857496"/>
            <a:ext cx="1085850" cy="1352550"/>
          </a:xfrm>
          <a:prstGeom prst="rect">
            <a:avLst/>
          </a:prstGeom>
          <a:noFill/>
          <a:ln w="9525">
            <a:noFill/>
            <a:miter lim="800000"/>
            <a:headEnd/>
            <a:tailEnd/>
          </a:ln>
        </p:spPr>
      </p:pic>
      <p:sp>
        <p:nvSpPr>
          <p:cNvPr id="12" name="TextBox 11"/>
          <p:cNvSpPr txBox="1"/>
          <p:nvPr/>
        </p:nvSpPr>
        <p:spPr>
          <a:xfrm>
            <a:off x="5214942" y="500042"/>
            <a:ext cx="3429024" cy="646331"/>
          </a:xfrm>
          <a:prstGeom prst="rect">
            <a:avLst/>
          </a:prstGeom>
          <a:noFill/>
        </p:spPr>
        <p:txBody>
          <a:bodyPr wrap="square" rtlCol="0">
            <a:spAutoFit/>
          </a:bodyPr>
          <a:lstStyle/>
          <a:p>
            <a:r>
              <a:rPr lang="ru-RU" b="1" dirty="0" smtClean="0">
                <a:solidFill>
                  <a:srgbClr val="C00000"/>
                </a:solidFill>
                <a:latin typeface="Times New Roman" pitchFamily="18" charset="0"/>
                <a:cs typeface="Times New Roman" pitchFamily="18" charset="0"/>
              </a:rPr>
              <a:t>Средняя группа  «Почемучки»</a:t>
            </a:r>
          </a:p>
          <a:p>
            <a:r>
              <a:rPr lang="ru-RU" b="1" dirty="0" smtClean="0">
                <a:solidFill>
                  <a:srgbClr val="002060"/>
                </a:solidFill>
                <a:latin typeface="Times New Roman" pitchFamily="18" charset="0"/>
                <a:cs typeface="Times New Roman" pitchFamily="18" charset="0"/>
              </a:rPr>
              <a:t>Рисование «</a:t>
            </a:r>
            <a:r>
              <a:rPr lang="ru-RU" b="1" dirty="0" err="1" smtClean="0">
                <a:solidFill>
                  <a:srgbClr val="002060"/>
                </a:solidFill>
                <a:latin typeface="Times New Roman" pitchFamily="18" charset="0"/>
                <a:cs typeface="Times New Roman" pitchFamily="18" charset="0"/>
              </a:rPr>
              <a:t>Федорина</a:t>
            </a:r>
            <a:r>
              <a:rPr lang="ru-RU" b="1" dirty="0" smtClean="0">
                <a:solidFill>
                  <a:srgbClr val="002060"/>
                </a:solidFill>
                <a:latin typeface="Times New Roman" pitchFamily="18" charset="0"/>
                <a:cs typeface="Times New Roman" pitchFamily="18" charset="0"/>
              </a:rPr>
              <a:t> посуда»</a:t>
            </a:r>
            <a:endParaRPr lang="ru-RU" b="1" dirty="0">
              <a:solidFill>
                <a:srgbClr val="002060"/>
              </a:solidFill>
              <a:latin typeface="Times New Roman" pitchFamily="18" charset="0"/>
              <a:cs typeface="Times New Roman" pitchFamily="18" charset="0"/>
            </a:endParaRPr>
          </a:p>
        </p:txBody>
      </p:sp>
      <p:sp>
        <p:nvSpPr>
          <p:cNvPr id="13" name="TextBox 12"/>
          <p:cNvSpPr txBox="1"/>
          <p:nvPr/>
        </p:nvSpPr>
        <p:spPr>
          <a:xfrm>
            <a:off x="4571968" y="3286124"/>
            <a:ext cx="4572032" cy="646331"/>
          </a:xfrm>
          <a:prstGeom prst="rect">
            <a:avLst/>
          </a:prstGeom>
          <a:noFill/>
        </p:spPr>
        <p:txBody>
          <a:bodyPr wrap="square" rtlCol="0">
            <a:spAutoFit/>
          </a:bodyPr>
          <a:lstStyle/>
          <a:p>
            <a:pPr algn="ctr"/>
            <a:r>
              <a:rPr lang="ru-RU" b="1" dirty="0" smtClean="0">
                <a:solidFill>
                  <a:srgbClr val="C00000"/>
                </a:solidFill>
                <a:latin typeface="Times New Roman" pitchFamily="18" charset="0"/>
                <a:cs typeface="Times New Roman" pitchFamily="18" charset="0"/>
              </a:rPr>
              <a:t>Старшая группа  «Солнечные зайчики</a:t>
            </a:r>
            <a:r>
              <a:rPr lang="ru-RU" dirty="0" smtClean="0">
                <a:solidFill>
                  <a:srgbClr val="C00000"/>
                </a:solidFill>
                <a:latin typeface="Times New Roman" pitchFamily="18" charset="0"/>
                <a:cs typeface="Times New Roman" pitchFamily="18" charset="0"/>
              </a:rPr>
              <a:t>»</a:t>
            </a:r>
          </a:p>
          <a:p>
            <a:pPr algn="ctr"/>
            <a:r>
              <a:rPr lang="ru-RU" b="1" dirty="0" smtClean="0">
                <a:solidFill>
                  <a:srgbClr val="002060"/>
                </a:solidFill>
                <a:latin typeface="Times New Roman" pitchFamily="18" charset="0"/>
                <a:cs typeface="Times New Roman" pitchFamily="18" charset="0"/>
              </a:rPr>
              <a:t>Аппликация «Цыплята»</a:t>
            </a:r>
            <a:endParaRPr lang="ru-RU"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6" name="TextBox 5"/>
          <p:cNvSpPr txBox="1"/>
          <p:nvPr/>
        </p:nvSpPr>
        <p:spPr>
          <a:xfrm>
            <a:off x="285720" y="214290"/>
            <a:ext cx="8715436" cy="646331"/>
          </a:xfrm>
          <a:prstGeom prst="rect">
            <a:avLst/>
          </a:prstGeom>
          <a:noFill/>
        </p:spPr>
        <p:txBody>
          <a:bodyPr wrap="square" rtlCol="0">
            <a:spAutoFit/>
          </a:bodyPr>
          <a:lstStyle/>
          <a:p>
            <a:pPr algn="ctr"/>
            <a:r>
              <a:rPr lang="ru-RU" b="1" dirty="0" smtClean="0">
                <a:solidFill>
                  <a:srgbClr val="C00000"/>
                </a:solidFill>
                <a:latin typeface="Times New Roman" pitchFamily="18" charset="0"/>
                <a:cs typeface="Times New Roman" pitchFamily="18" charset="0"/>
              </a:rPr>
              <a:t>Подготовительная группа «Капелька»</a:t>
            </a:r>
          </a:p>
          <a:p>
            <a:pPr algn="ctr"/>
            <a:r>
              <a:rPr lang="ru-RU" b="1" dirty="0" smtClean="0">
                <a:solidFill>
                  <a:srgbClr val="002060"/>
                </a:solidFill>
                <a:latin typeface="Times New Roman" pitchFamily="18" charset="0"/>
                <a:cs typeface="Times New Roman" pitchFamily="18" charset="0"/>
              </a:rPr>
              <a:t>Рисование «Лис и мышонок» </a:t>
            </a:r>
            <a:endParaRPr lang="ru-RU" b="1" dirty="0">
              <a:solidFill>
                <a:srgbClr val="002060"/>
              </a:solidFill>
              <a:latin typeface="Times New Roman" pitchFamily="18" charset="0"/>
              <a:cs typeface="Times New Roman" pitchFamily="18" charset="0"/>
            </a:endParaRPr>
          </a:p>
        </p:txBody>
      </p:sp>
      <p:pic>
        <p:nvPicPr>
          <p:cNvPr id="5122" name="Picture 2" descr="E:\Книжкина неделя\DSCN0887.JPG"/>
          <p:cNvPicPr>
            <a:picLocks noChangeAspect="1" noChangeArrowheads="1"/>
          </p:cNvPicPr>
          <p:nvPr/>
        </p:nvPicPr>
        <p:blipFill>
          <a:blip r:embed="rId3" cstate="print"/>
          <a:srcRect/>
          <a:stretch>
            <a:fillRect/>
          </a:stretch>
        </p:blipFill>
        <p:spPr bwMode="auto">
          <a:xfrm>
            <a:off x="1000100" y="928670"/>
            <a:ext cx="1987724" cy="1420210"/>
          </a:xfrm>
          <a:prstGeom prst="roundRect">
            <a:avLst/>
          </a:prstGeom>
          <a:noFill/>
        </p:spPr>
      </p:pic>
      <p:pic>
        <p:nvPicPr>
          <p:cNvPr id="5123" name="Picture 3" descr="E:\Книжкина неделя\DSCN0889.JPG"/>
          <p:cNvPicPr>
            <a:picLocks noChangeAspect="1" noChangeArrowheads="1"/>
          </p:cNvPicPr>
          <p:nvPr/>
        </p:nvPicPr>
        <p:blipFill>
          <a:blip r:embed="rId4" cstate="print"/>
          <a:srcRect/>
          <a:stretch>
            <a:fillRect/>
          </a:stretch>
        </p:blipFill>
        <p:spPr bwMode="auto">
          <a:xfrm>
            <a:off x="3563888" y="928670"/>
            <a:ext cx="1865368" cy="1399027"/>
          </a:xfrm>
          <a:prstGeom prst="roundRect">
            <a:avLst/>
          </a:prstGeom>
          <a:noFill/>
        </p:spPr>
      </p:pic>
      <p:pic>
        <p:nvPicPr>
          <p:cNvPr id="5124" name="Picture 4" descr="E:\Книжкина неделя\DSCN0890.JPG"/>
          <p:cNvPicPr>
            <a:picLocks noChangeAspect="1" noChangeArrowheads="1"/>
          </p:cNvPicPr>
          <p:nvPr/>
        </p:nvPicPr>
        <p:blipFill>
          <a:blip r:embed="rId5" cstate="print"/>
          <a:srcRect/>
          <a:stretch>
            <a:fillRect/>
          </a:stretch>
        </p:blipFill>
        <p:spPr bwMode="auto">
          <a:xfrm>
            <a:off x="6286511" y="928669"/>
            <a:ext cx="2082895" cy="1420211"/>
          </a:xfrm>
          <a:prstGeom prst="roundRect">
            <a:avLst/>
          </a:prstGeom>
          <a:noFill/>
        </p:spPr>
      </p:pic>
      <p:pic>
        <p:nvPicPr>
          <p:cNvPr id="5125" name="Picture 5" descr="E:\Книжкина неделя\DSCN0901.JPG"/>
          <p:cNvPicPr>
            <a:picLocks noChangeAspect="1" noChangeArrowheads="1"/>
          </p:cNvPicPr>
          <p:nvPr/>
        </p:nvPicPr>
        <p:blipFill>
          <a:blip r:embed="rId6" cstate="print"/>
          <a:srcRect t="9524"/>
          <a:stretch>
            <a:fillRect/>
          </a:stretch>
        </p:blipFill>
        <p:spPr bwMode="auto">
          <a:xfrm>
            <a:off x="4714876" y="2428868"/>
            <a:ext cx="2554597" cy="1571636"/>
          </a:xfrm>
          <a:prstGeom prst="roundRect">
            <a:avLst/>
          </a:prstGeom>
          <a:noFill/>
        </p:spPr>
      </p:pic>
      <p:pic>
        <p:nvPicPr>
          <p:cNvPr id="5126" name="Picture 6" descr="E:\Книжкина неделя\DSCN0903.JPG"/>
          <p:cNvPicPr>
            <a:picLocks noChangeAspect="1" noChangeArrowheads="1"/>
          </p:cNvPicPr>
          <p:nvPr/>
        </p:nvPicPr>
        <p:blipFill>
          <a:blip r:embed="rId7" cstate="print"/>
          <a:srcRect t="10526" b="7894"/>
          <a:stretch>
            <a:fillRect/>
          </a:stretch>
        </p:blipFill>
        <p:spPr bwMode="auto">
          <a:xfrm>
            <a:off x="1547665" y="2467963"/>
            <a:ext cx="2524269" cy="1544468"/>
          </a:xfrm>
          <a:prstGeom prst="roundRect">
            <a:avLst/>
          </a:prstGeom>
          <a:noFill/>
        </p:spPr>
      </p:pic>
      <p:pic>
        <p:nvPicPr>
          <p:cNvPr id="5128" name="Picture 8" descr="E:\Книжкина неделя\DSCN1098.JPG"/>
          <p:cNvPicPr>
            <a:picLocks noChangeAspect="1" noChangeArrowheads="1"/>
          </p:cNvPicPr>
          <p:nvPr/>
        </p:nvPicPr>
        <p:blipFill>
          <a:blip r:embed="rId8" cstate="print"/>
          <a:srcRect/>
          <a:stretch>
            <a:fillRect/>
          </a:stretch>
        </p:blipFill>
        <p:spPr bwMode="auto">
          <a:xfrm>
            <a:off x="4000496" y="4214818"/>
            <a:ext cx="2762269" cy="2071702"/>
          </a:xfrm>
          <a:prstGeom prst="roundRect">
            <a:avLst/>
          </a:prstGeom>
          <a:noFill/>
        </p:spPr>
      </p:pic>
      <p:pic>
        <p:nvPicPr>
          <p:cNvPr id="12" name="Рисунок 11" descr="http://davidovagn.ucoz.ru/pticia-1116.gif"/>
          <p:cNvPicPr/>
          <p:nvPr/>
        </p:nvPicPr>
        <p:blipFill>
          <a:blip r:embed="rId9" cstate="print"/>
          <a:srcRect/>
          <a:stretch>
            <a:fillRect/>
          </a:stretch>
        </p:blipFill>
        <p:spPr bwMode="auto">
          <a:xfrm>
            <a:off x="7643834" y="5214950"/>
            <a:ext cx="1085850" cy="1352550"/>
          </a:xfrm>
          <a:prstGeom prst="rect">
            <a:avLst/>
          </a:prstGeom>
          <a:noFill/>
          <a:ln w="9525">
            <a:noFill/>
            <a:miter lim="800000"/>
            <a:headEnd/>
            <a:tailEnd/>
          </a:ln>
        </p:spPr>
      </p:pic>
      <p:sp>
        <p:nvSpPr>
          <p:cNvPr id="13" name="TextBox 12"/>
          <p:cNvSpPr txBox="1"/>
          <p:nvPr/>
        </p:nvSpPr>
        <p:spPr>
          <a:xfrm>
            <a:off x="428596" y="4500570"/>
            <a:ext cx="3566682" cy="923330"/>
          </a:xfrm>
          <a:prstGeom prst="rect">
            <a:avLst/>
          </a:prstGeom>
          <a:noFill/>
        </p:spPr>
        <p:txBody>
          <a:bodyPr wrap="square" rtlCol="0">
            <a:spAutoFit/>
          </a:bodyPr>
          <a:lstStyle/>
          <a:p>
            <a:pPr algn="ctr"/>
            <a:r>
              <a:rPr lang="ru-RU" b="1" dirty="0" smtClean="0">
                <a:solidFill>
                  <a:srgbClr val="002060"/>
                </a:solidFill>
                <a:latin typeface="Times New Roman" pitchFamily="18" charset="0"/>
                <a:cs typeface="Times New Roman" pitchFamily="18" charset="0"/>
              </a:rPr>
              <a:t>Аппликация</a:t>
            </a:r>
          </a:p>
          <a:p>
            <a:pPr algn="ctr"/>
            <a:r>
              <a:rPr lang="ru-RU" b="1" dirty="0" smtClean="0">
                <a:solidFill>
                  <a:srgbClr val="002060"/>
                </a:solidFill>
                <a:latin typeface="Times New Roman" pitchFamily="18" charset="0"/>
                <a:cs typeface="Times New Roman" pitchFamily="18" charset="0"/>
              </a:rPr>
              <a:t>«Праздничный наряд для совы»</a:t>
            </a:r>
          </a:p>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6" name="TextBox 5"/>
          <p:cNvSpPr txBox="1"/>
          <p:nvPr/>
        </p:nvSpPr>
        <p:spPr>
          <a:xfrm>
            <a:off x="2214546" y="500042"/>
            <a:ext cx="4991074" cy="369332"/>
          </a:xfrm>
          <a:prstGeom prst="rect">
            <a:avLst/>
          </a:prstGeom>
          <a:noFill/>
        </p:spPr>
        <p:txBody>
          <a:bodyPr wrap="square" rtlCol="0">
            <a:spAutoFit/>
          </a:bodyPr>
          <a:lstStyle/>
          <a:p>
            <a:r>
              <a:rPr lang="ru-RU" b="1" dirty="0" smtClean="0">
                <a:solidFill>
                  <a:srgbClr val="C00000"/>
                </a:solidFill>
                <a:latin typeface="Times New Roman" pitchFamily="18" charset="0"/>
                <a:cs typeface="Times New Roman" pitchFamily="18" charset="0"/>
              </a:rPr>
              <a:t>Подготовительная группа «Солнышко»</a:t>
            </a:r>
          </a:p>
        </p:txBody>
      </p:sp>
      <p:pic>
        <p:nvPicPr>
          <p:cNvPr id="6146" name="Picture 2" descr="E:\Книжкина неделя\DSCN0869.JPG"/>
          <p:cNvPicPr>
            <a:picLocks noChangeAspect="1" noChangeArrowheads="1"/>
          </p:cNvPicPr>
          <p:nvPr/>
        </p:nvPicPr>
        <p:blipFill>
          <a:blip r:embed="rId3" cstate="print"/>
          <a:srcRect/>
          <a:stretch>
            <a:fillRect/>
          </a:stretch>
        </p:blipFill>
        <p:spPr bwMode="auto">
          <a:xfrm>
            <a:off x="435418" y="1219871"/>
            <a:ext cx="2104190" cy="1578143"/>
          </a:xfrm>
          <a:prstGeom prst="roundRect">
            <a:avLst/>
          </a:prstGeom>
          <a:noFill/>
        </p:spPr>
      </p:pic>
      <p:pic>
        <p:nvPicPr>
          <p:cNvPr id="6147" name="Picture 3" descr="E:\Книжкина неделя\DSCN0870.JPG"/>
          <p:cNvPicPr>
            <a:picLocks noChangeAspect="1" noChangeArrowheads="1"/>
          </p:cNvPicPr>
          <p:nvPr/>
        </p:nvPicPr>
        <p:blipFill>
          <a:blip r:embed="rId4" cstate="print"/>
          <a:srcRect b="8597"/>
          <a:stretch>
            <a:fillRect/>
          </a:stretch>
        </p:blipFill>
        <p:spPr bwMode="auto">
          <a:xfrm>
            <a:off x="2285984" y="2571744"/>
            <a:ext cx="2188390" cy="1500198"/>
          </a:xfrm>
          <a:prstGeom prst="roundRect">
            <a:avLst/>
          </a:prstGeom>
          <a:noFill/>
        </p:spPr>
      </p:pic>
      <p:pic>
        <p:nvPicPr>
          <p:cNvPr id="6148" name="Picture 4" descr="E:\Книжкина неделя\DSCN0874.JPG"/>
          <p:cNvPicPr>
            <a:picLocks noChangeAspect="1" noChangeArrowheads="1"/>
          </p:cNvPicPr>
          <p:nvPr/>
        </p:nvPicPr>
        <p:blipFill>
          <a:blip r:embed="rId5" cstate="print"/>
          <a:srcRect/>
          <a:stretch>
            <a:fillRect/>
          </a:stretch>
        </p:blipFill>
        <p:spPr bwMode="auto">
          <a:xfrm>
            <a:off x="4143372" y="1285860"/>
            <a:ext cx="2342207" cy="1500198"/>
          </a:xfrm>
          <a:prstGeom prst="roundRect">
            <a:avLst/>
          </a:prstGeom>
          <a:noFill/>
        </p:spPr>
      </p:pic>
      <p:pic>
        <p:nvPicPr>
          <p:cNvPr id="6149" name="Picture 5" descr="E:\Книжкина неделя\DSCN0884.JPG"/>
          <p:cNvPicPr>
            <a:picLocks noChangeAspect="1" noChangeArrowheads="1"/>
          </p:cNvPicPr>
          <p:nvPr/>
        </p:nvPicPr>
        <p:blipFill>
          <a:blip r:embed="rId6" cstate="print"/>
          <a:srcRect b="17322"/>
          <a:stretch>
            <a:fillRect/>
          </a:stretch>
        </p:blipFill>
        <p:spPr bwMode="auto">
          <a:xfrm>
            <a:off x="6286512" y="2428868"/>
            <a:ext cx="2419335" cy="1500198"/>
          </a:xfrm>
          <a:prstGeom prst="roundRect">
            <a:avLst/>
          </a:prstGeom>
          <a:noFill/>
        </p:spPr>
      </p:pic>
      <p:pic>
        <p:nvPicPr>
          <p:cNvPr id="11" name="Рисунок 10" descr="http://davidovagn.ucoz.ru/pticia-1116.gif"/>
          <p:cNvPicPr/>
          <p:nvPr/>
        </p:nvPicPr>
        <p:blipFill>
          <a:blip r:embed="rId7" cstate="print"/>
          <a:srcRect/>
          <a:stretch>
            <a:fillRect/>
          </a:stretch>
        </p:blipFill>
        <p:spPr bwMode="auto">
          <a:xfrm>
            <a:off x="7643834" y="5214950"/>
            <a:ext cx="1085850" cy="1352550"/>
          </a:xfrm>
          <a:prstGeom prst="rect">
            <a:avLst/>
          </a:prstGeom>
          <a:noFill/>
          <a:ln w="9525">
            <a:noFill/>
            <a:miter lim="800000"/>
            <a:headEnd/>
            <a:tailEnd/>
          </a:ln>
        </p:spPr>
      </p:pic>
      <p:pic>
        <p:nvPicPr>
          <p:cNvPr id="3" name="Рисунок 2"/>
          <p:cNvPicPr>
            <a:picLocks noChangeAspect="1"/>
          </p:cNvPicPr>
          <p:nvPr/>
        </p:nvPicPr>
        <p:blipFill rotWithShape="1">
          <a:blip r:embed="rId8" cstate="print">
            <a:extLst>
              <a:ext uri="{28A0092B-C50C-407E-A947-70E740481C1C}">
                <a14:useLocalDpi xmlns:a14="http://schemas.microsoft.com/office/drawing/2010/main" xmlns="" val="0"/>
              </a:ext>
            </a:extLst>
          </a:blip>
          <a:srcRect b="10784"/>
          <a:stretch/>
        </p:blipFill>
        <p:spPr>
          <a:xfrm>
            <a:off x="3929058" y="4143380"/>
            <a:ext cx="3612255" cy="2141415"/>
          </a:xfrm>
          <a:prstGeom prst="roundRect">
            <a:avLst/>
          </a:prstGeom>
        </p:spPr>
      </p:pic>
      <p:sp>
        <p:nvSpPr>
          <p:cNvPr id="5" name="TextBox 4"/>
          <p:cNvSpPr txBox="1"/>
          <p:nvPr/>
        </p:nvSpPr>
        <p:spPr>
          <a:xfrm>
            <a:off x="2571736" y="857232"/>
            <a:ext cx="3294921" cy="369332"/>
          </a:xfrm>
          <a:prstGeom prst="rect">
            <a:avLst/>
          </a:prstGeom>
          <a:noFill/>
        </p:spPr>
        <p:txBody>
          <a:bodyPr wrap="square" rtlCol="0">
            <a:spAutoFit/>
          </a:bodyPr>
          <a:lstStyle/>
          <a:p>
            <a:r>
              <a:rPr lang="ru-RU" b="1" dirty="0">
                <a:solidFill>
                  <a:srgbClr val="002060"/>
                </a:solidFill>
                <a:latin typeface="Times New Roman" pitchFamily="18" charset="0"/>
                <a:cs typeface="Times New Roman" pitchFamily="18" charset="0"/>
              </a:rPr>
              <a:t>Рисование «Лис и мышонок</a:t>
            </a:r>
            <a:r>
              <a:rPr lang="ru-RU" b="1" dirty="0" smtClean="0">
                <a:solidFill>
                  <a:srgbClr val="002060"/>
                </a:solidFill>
                <a:latin typeface="Times New Roman" pitchFamily="18" charset="0"/>
                <a:cs typeface="Times New Roman" pitchFamily="18" charset="0"/>
              </a:rPr>
              <a:t>»</a:t>
            </a:r>
            <a:endParaRPr lang="ru-RU" b="1" dirty="0">
              <a:solidFill>
                <a:srgbClr val="002060"/>
              </a:solidFill>
              <a:latin typeface="Times New Roman" pitchFamily="18" charset="0"/>
              <a:cs typeface="Times New Roman" pitchFamily="18" charset="0"/>
            </a:endParaRPr>
          </a:p>
        </p:txBody>
      </p:sp>
      <p:sp>
        <p:nvSpPr>
          <p:cNvPr id="7" name="TextBox 6"/>
          <p:cNvSpPr txBox="1"/>
          <p:nvPr/>
        </p:nvSpPr>
        <p:spPr>
          <a:xfrm>
            <a:off x="285720" y="4786322"/>
            <a:ext cx="3615990" cy="369332"/>
          </a:xfrm>
          <a:prstGeom prst="rect">
            <a:avLst/>
          </a:prstGeom>
          <a:noFill/>
        </p:spPr>
        <p:txBody>
          <a:bodyPr wrap="none" rtlCol="0">
            <a:spAutoFit/>
          </a:bodyPr>
          <a:lstStyle/>
          <a:p>
            <a:r>
              <a:rPr lang="ru-RU" b="1" dirty="0" smtClean="0">
                <a:solidFill>
                  <a:srgbClr val="002060"/>
                </a:solidFill>
                <a:latin typeface="Times New Roman" pitchFamily="18" charset="0"/>
                <a:cs typeface="Times New Roman" pitchFamily="18" charset="0"/>
              </a:rPr>
              <a:t>Изготовление книжек- малышек</a:t>
            </a:r>
            <a:endParaRPr lang="ru-RU"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8195" name="Picture 3" descr="C:\Users\Администратор\Desktop\ср.гр\2017-03-08 11-59-04.JPG"/>
          <p:cNvPicPr>
            <a:picLocks noChangeAspect="1" noChangeArrowheads="1"/>
          </p:cNvPicPr>
          <p:nvPr/>
        </p:nvPicPr>
        <p:blipFill>
          <a:blip r:embed="rId3" cstate="print"/>
          <a:srcRect/>
          <a:stretch>
            <a:fillRect/>
          </a:stretch>
        </p:blipFill>
        <p:spPr bwMode="auto">
          <a:xfrm>
            <a:off x="500034" y="1214422"/>
            <a:ext cx="2381267" cy="1785950"/>
          </a:xfrm>
          <a:prstGeom prst="roundRect">
            <a:avLst/>
          </a:prstGeom>
          <a:noFill/>
        </p:spPr>
      </p:pic>
      <p:pic>
        <p:nvPicPr>
          <p:cNvPr id="8196" name="Picture 4" descr="C:\Users\Администратор\Desktop\ср.гр\2017-03-08 11-59-32.JPG"/>
          <p:cNvPicPr>
            <a:picLocks noChangeAspect="1" noChangeArrowheads="1"/>
          </p:cNvPicPr>
          <p:nvPr/>
        </p:nvPicPr>
        <p:blipFill>
          <a:blip r:embed="rId4" cstate="print"/>
          <a:srcRect/>
          <a:stretch>
            <a:fillRect/>
          </a:stretch>
        </p:blipFill>
        <p:spPr bwMode="auto">
          <a:xfrm>
            <a:off x="500034" y="3286124"/>
            <a:ext cx="2445810" cy="1785948"/>
          </a:xfrm>
          <a:prstGeom prst="roundRect">
            <a:avLst/>
          </a:prstGeom>
          <a:noFill/>
        </p:spPr>
      </p:pic>
      <p:pic>
        <p:nvPicPr>
          <p:cNvPr id="8197" name="Picture 5" descr="C:\Users\Администратор\Desktop\ср.гр\2017-03-09 15-51-24.JPG"/>
          <p:cNvPicPr>
            <a:picLocks noChangeAspect="1" noChangeArrowheads="1"/>
          </p:cNvPicPr>
          <p:nvPr/>
        </p:nvPicPr>
        <p:blipFill>
          <a:blip r:embed="rId5" cstate="print"/>
          <a:srcRect/>
          <a:stretch>
            <a:fillRect/>
          </a:stretch>
        </p:blipFill>
        <p:spPr bwMode="auto">
          <a:xfrm>
            <a:off x="6143636" y="1142984"/>
            <a:ext cx="2472821" cy="1854616"/>
          </a:xfrm>
          <a:prstGeom prst="roundRect">
            <a:avLst/>
          </a:prstGeom>
          <a:noFill/>
        </p:spPr>
      </p:pic>
      <p:pic>
        <p:nvPicPr>
          <p:cNvPr id="8198" name="Picture 6" descr="C:\Users\Администратор\Desktop\ср.гр\2017-03-09 15-52-10.JPG"/>
          <p:cNvPicPr>
            <a:picLocks noChangeAspect="1" noChangeArrowheads="1"/>
          </p:cNvPicPr>
          <p:nvPr/>
        </p:nvPicPr>
        <p:blipFill>
          <a:blip r:embed="rId6" cstate="print"/>
          <a:srcRect t="6897"/>
          <a:stretch>
            <a:fillRect/>
          </a:stretch>
        </p:blipFill>
        <p:spPr bwMode="auto">
          <a:xfrm>
            <a:off x="6215074" y="3286124"/>
            <a:ext cx="2381265" cy="1928826"/>
          </a:xfrm>
          <a:prstGeom prst="roundRect">
            <a:avLst/>
          </a:prstGeom>
          <a:noFill/>
        </p:spPr>
      </p:pic>
      <p:sp>
        <p:nvSpPr>
          <p:cNvPr id="9" name="TextBox 8"/>
          <p:cNvSpPr txBox="1"/>
          <p:nvPr/>
        </p:nvSpPr>
        <p:spPr>
          <a:xfrm>
            <a:off x="2731076" y="428604"/>
            <a:ext cx="3706913" cy="646331"/>
          </a:xfrm>
          <a:prstGeom prst="rect">
            <a:avLst/>
          </a:prstGeom>
          <a:noFill/>
        </p:spPr>
        <p:txBody>
          <a:bodyPr wrap="none" rtlCol="0">
            <a:spAutoFit/>
          </a:bodyPr>
          <a:lstStyle/>
          <a:p>
            <a:pPr algn="ctr"/>
            <a:r>
              <a:rPr lang="ru-RU" b="1" dirty="0" smtClean="0">
                <a:solidFill>
                  <a:srgbClr val="C00000"/>
                </a:solidFill>
                <a:latin typeface="Times New Roman" pitchFamily="18" charset="0"/>
                <a:cs typeface="Times New Roman" pitchFamily="18" charset="0"/>
              </a:rPr>
              <a:t>Мини-музей «</a:t>
            </a:r>
            <a:r>
              <a:rPr lang="ru-RU" b="1" dirty="0" err="1" smtClean="0">
                <a:solidFill>
                  <a:srgbClr val="C00000"/>
                </a:solidFill>
                <a:latin typeface="Times New Roman" pitchFamily="18" charset="0"/>
                <a:cs typeface="Times New Roman" pitchFamily="18" charset="0"/>
              </a:rPr>
              <a:t>Книжкин</a:t>
            </a:r>
            <a:r>
              <a:rPr lang="ru-RU" b="1" dirty="0" smtClean="0">
                <a:solidFill>
                  <a:srgbClr val="C00000"/>
                </a:solidFill>
                <a:latin typeface="Times New Roman" pitchFamily="18" charset="0"/>
                <a:cs typeface="Times New Roman" pitchFamily="18" charset="0"/>
              </a:rPr>
              <a:t> дом»</a:t>
            </a:r>
          </a:p>
          <a:p>
            <a:pPr algn="ctr"/>
            <a:r>
              <a:rPr lang="ru-RU" b="1" dirty="0" smtClean="0">
                <a:solidFill>
                  <a:srgbClr val="002060"/>
                </a:solidFill>
                <a:latin typeface="Times New Roman" pitchFamily="18" charset="0"/>
                <a:cs typeface="Times New Roman" pitchFamily="18" charset="0"/>
              </a:rPr>
              <a:t>Беседа «К.И.Чуковскому 135 лет»</a:t>
            </a:r>
            <a:endParaRPr lang="ru-RU" b="1" dirty="0">
              <a:solidFill>
                <a:srgbClr val="002060"/>
              </a:solidFill>
              <a:latin typeface="Times New Roman" pitchFamily="18" charset="0"/>
              <a:cs typeface="Times New Roman" pitchFamily="18" charset="0"/>
            </a:endParaRPr>
          </a:p>
        </p:txBody>
      </p:sp>
      <p:pic>
        <p:nvPicPr>
          <p:cNvPr id="8199" name="Picture 7" descr="C:\Users\Администратор\Desktop\подг. гр. О.Н\2017-03-10 16-30-12.JPG"/>
          <p:cNvPicPr>
            <a:picLocks noChangeAspect="1" noChangeArrowheads="1"/>
          </p:cNvPicPr>
          <p:nvPr/>
        </p:nvPicPr>
        <p:blipFill>
          <a:blip r:embed="rId7" cstate="print"/>
          <a:srcRect r="16909"/>
          <a:stretch>
            <a:fillRect/>
          </a:stretch>
        </p:blipFill>
        <p:spPr bwMode="auto">
          <a:xfrm>
            <a:off x="3214678" y="1428736"/>
            <a:ext cx="2671160" cy="4286280"/>
          </a:xfrm>
          <a:prstGeom prst="roundRect">
            <a:avLst/>
          </a:prstGeom>
          <a:noFill/>
        </p:spPr>
      </p:pic>
      <p:pic>
        <p:nvPicPr>
          <p:cNvPr id="11" name="Рисунок 10" descr="http://savelovskiy.mos.ru/upload/medialibrary/2c4/detskaya-biblioteka.png"/>
          <p:cNvPicPr/>
          <p:nvPr/>
        </p:nvPicPr>
        <p:blipFill>
          <a:blip r:embed="rId8" cstate="print"/>
          <a:srcRect/>
          <a:stretch>
            <a:fillRect/>
          </a:stretch>
        </p:blipFill>
        <p:spPr bwMode="auto">
          <a:xfrm>
            <a:off x="785786" y="5143512"/>
            <a:ext cx="1628775" cy="12295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5" name="TextBox 4"/>
          <p:cNvSpPr txBox="1"/>
          <p:nvPr/>
        </p:nvSpPr>
        <p:spPr>
          <a:xfrm>
            <a:off x="2928926" y="571480"/>
            <a:ext cx="3571900" cy="923330"/>
          </a:xfrm>
          <a:prstGeom prst="rect">
            <a:avLst/>
          </a:prstGeom>
          <a:noFill/>
        </p:spPr>
        <p:txBody>
          <a:bodyPr wrap="square" rtlCol="0">
            <a:spAutoFit/>
          </a:bodyPr>
          <a:lstStyle/>
          <a:p>
            <a:r>
              <a:rPr lang="ru-RU" b="1" dirty="0" smtClean="0">
                <a:solidFill>
                  <a:srgbClr val="C00000"/>
                </a:solidFill>
                <a:latin typeface="Times New Roman" pitchFamily="18" charset="0"/>
                <a:cs typeface="Times New Roman" pitchFamily="18" charset="0"/>
              </a:rPr>
              <a:t>Мини-музей «В гости к сказке»</a:t>
            </a:r>
          </a:p>
          <a:p>
            <a:pPr algn="ctr"/>
            <a:r>
              <a:rPr lang="ru-RU" b="1" dirty="0" smtClean="0">
                <a:solidFill>
                  <a:srgbClr val="002060"/>
                </a:solidFill>
                <a:latin typeface="Times New Roman" pitchFamily="18" charset="0"/>
                <a:cs typeface="Times New Roman" pitchFamily="18" charset="0"/>
              </a:rPr>
              <a:t>Викторина </a:t>
            </a:r>
          </a:p>
          <a:p>
            <a:endParaRPr lang="ru-RU" dirty="0"/>
          </a:p>
        </p:txBody>
      </p:sp>
      <p:pic>
        <p:nvPicPr>
          <p:cNvPr id="9218" name="Picture 2" descr="C:\Users\Администратор\Desktop\2мл.гр\SAM_3615.JPG"/>
          <p:cNvPicPr>
            <a:picLocks noChangeAspect="1" noChangeArrowheads="1"/>
          </p:cNvPicPr>
          <p:nvPr/>
        </p:nvPicPr>
        <p:blipFill>
          <a:blip r:embed="rId3" cstate="print"/>
          <a:srcRect/>
          <a:stretch>
            <a:fillRect/>
          </a:stretch>
        </p:blipFill>
        <p:spPr bwMode="auto">
          <a:xfrm>
            <a:off x="3357554" y="1357298"/>
            <a:ext cx="2428892" cy="2068852"/>
          </a:xfrm>
          <a:prstGeom prst="roundRect">
            <a:avLst/>
          </a:prstGeom>
          <a:noFill/>
        </p:spPr>
      </p:pic>
      <p:pic>
        <p:nvPicPr>
          <p:cNvPr id="9219" name="Picture 3" descr="C:\Users\Администратор\Desktop\2мл.гр\SAM_3618.JPG"/>
          <p:cNvPicPr>
            <a:picLocks noChangeAspect="1" noChangeArrowheads="1"/>
          </p:cNvPicPr>
          <p:nvPr/>
        </p:nvPicPr>
        <p:blipFill>
          <a:blip r:embed="rId4" cstate="print"/>
          <a:srcRect/>
          <a:stretch>
            <a:fillRect/>
          </a:stretch>
        </p:blipFill>
        <p:spPr bwMode="auto">
          <a:xfrm>
            <a:off x="285720" y="1571612"/>
            <a:ext cx="2860235" cy="2145176"/>
          </a:xfrm>
          <a:prstGeom prst="roundRect">
            <a:avLst/>
          </a:prstGeom>
          <a:noFill/>
        </p:spPr>
      </p:pic>
      <p:pic>
        <p:nvPicPr>
          <p:cNvPr id="9220" name="Picture 4" descr="C:\Users\Администратор\Desktop\2мл.гр\SAM_3619.JPG"/>
          <p:cNvPicPr>
            <a:picLocks noChangeAspect="1" noChangeArrowheads="1"/>
          </p:cNvPicPr>
          <p:nvPr/>
        </p:nvPicPr>
        <p:blipFill>
          <a:blip r:embed="rId5" cstate="print"/>
          <a:srcRect/>
          <a:stretch>
            <a:fillRect/>
          </a:stretch>
        </p:blipFill>
        <p:spPr bwMode="auto">
          <a:xfrm>
            <a:off x="6072198" y="1785926"/>
            <a:ext cx="2591496" cy="1943623"/>
          </a:xfrm>
          <a:prstGeom prst="roundRect">
            <a:avLst/>
          </a:prstGeom>
          <a:noFill/>
        </p:spPr>
      </p:pic>
      <p:pic>
        <p:nvPicPr>
          <p:cNvPr id="9221" name="Picture 5" descr="C:\Users\Администратор\Desktop\2мл.гр\SAM_3624.JPG"/>
          <p:cNvPicPr>
            <a:picLocks noChangeAspect="1" noChangeArrowheads="1"/>
          </p:cNvPicPr>
          <p:nvPr/>
        </p:nvPicPr>
        <p:blipFill>
          <a:blip r:embed="rId6" cstate="print"/>
          <a:srcRect/>
          <a:stretch>
            <a:fillRect/>
          </a:stretch>
        </p:blipFill>
        <p:spPr bwMode="auto">
          <a:xfrm>
            <a:off x="2000232" y="3929066"/>
            <a:ext cx="2739619" cy="1947066"/>
          </a:xfrm>
          <a:prstGeom prst="roundRect">
            <a:avLst/>
          </a:prstGeom>
          <a:noFill/>
        </p:spPr>
      </p:pic>
      <p:pic>
        <p:nvPicPr>
          <p:cNvPr id="9222" name="Picture 6" descr="C:\Users\Администратор\Desktop\2мл.гр\SAM_3627.JPG"/>
          <p:cNvPicPr>
            <a:picLocks noChangeAspect="1" noChangeArrowheads="1"/>
          </p:cNvPicPr>
          <p:nvPr/>
        </p:nvPicPr>
        <p:blipFill>
          <a:blip r:embed="rId7" cstate="print"/>
          <a:srcRect/>
          <a:stretch>
            <a:fillRect/>
          </a:stretch>
        </p:blipFill>
        <p:spPr bwMode="auto">
          <a:xfrm>
            <a:off x="5072066" y="3929066"/>
            <a:ext cx="2524270" cy="1947066"/>
          </a:xfrm>
          <a:prstGeom prst="roundRect">
            <a:avLst/>
          </a:prstGeom>
          <a:noFill/>
        </p:spPr>
      </p:pic>
      <p:pic>
        <p:nvPicPr>
          <p:cNvPr id="10" name="Рисунок 9" descr="http://savelovskiy.mos.ru/upload/medialibrary/2c4/detskaya-biblioteka.png"/>
          <p:cNvPicPr/>
          <p:nvPr/>
        </p:nvPicPr>
        <p:blipFill>
          <a:blip r:embed="rId8" cstate="print"/>
          <a:srcRect/>
          <a:stretch>
            <a:fillRect/>
          </a:stretch>
        </p:blipFill>
        <p:spPr bwMode="auto">
          <a:xfrm>
            <a:off x="285720" y="5072074"/>
            <a:ext cx="1628775" cy="12295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5" name="TextBox 4"/>
          <p:cNvSpPr txBox="1"/>
          <p:nvPr/>
        </p:nvSpPr>
        <p:spPr>
          <a:xfrm>
            <a:off x="2143108" y="642918"/>
            <a:ext cx="5211363"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Посещение методического кабинета</a:t>
            </a:r>
            <a:endParaRPr lang="ru-RU" sz="2400" b="1" dirty="0">
              <a:solidFill>
                <a:srgbClr val="C00000"/>
              </a:solidFill>
              <a:latin typeface="Times New Roman" pitchFamily="18" charset="0"/>
              <a:cs typeface="Times New Roman" pitchFamily="18" charset="0"/>
            </a:endParaRPr>
          </a:p>
        </p:txBody>
      </p:sp>
      <p:pic>
        <p:nvPicPr>
          <p:cNvPr id="10242" name="Picture 2" descr="C:\Users\Администратор\Desktop\2мл.гр\SAM_3677.JPG"/>
          <p:cNvPicPr>
            <a:picLocks noChangeAspect="1" noChangeArrowheads="1"/>
          </p:cNvPicPr>
          <p:nvPr/>
        </p:nvPicPr>
        <p:blipFill>
          <a:blip r:embed="rId3" cstate="print"/>
          <a:srcRect/>
          <a:stretch>
            <a:fillRect/>
          </a:stretch>
        </p:blipFill>
        <p:spPr bwMode="auto">
          <a:xfrm>
            <a:off x="3357554" y="1285860"/>
            <a:ext cx="2279721" cy="1825124"/>
          </a:xfrm>
          <a:prstGeom prst="roundRect">
            <a:avLst/>
          </a:prstGeom>
          <a:noFill/>
        </p:spPr>
      </p:pic>
      <p:pic>
        <p:nvPicPr>
          <p:cNvPr id="10243" name="Picture 3" descr="C:\Users\Администратор\Desktop\2мл.гр\SAM_3686.JPG"/>
          <p:cNvPicPr>
            <a:picLocks noChangeAspect="1" noChangeArrowheads="1"/>
          </p:cNvPicPr>
          <p:nvPr/>
        </p:nvPicPr>
        <p:blipFill>
          <a:blip r:embed="rId4" cstate="print"/>
          <a:srcRect/>
          <a:stretch>
            <a:fillRect/>
          </a:stretch>
        </p:blipFill>
        <p:spPr bwMode="auto">
          <a:xfrm>
            <a:off x="500034" y="1643050"/>
            <a:ext cx="2415212" cy="1714512"/>
          </a:xfrm>
          <a:prstGeom prst="roundRect">
            <a:avLst/>
          </a:prstGeom>
          <a:noFill/>
        </p:spPr>
      </p:pic>
      <p:pic>
        <p:nvPicPr>
          <p:cNvPr id="10244" name="Picture 4" descr="C:\Users\Администратор\Desktop\2мл.гр\SAM_3687.JPG"/>
          <p:cNvPicPr>
            <a:picLocks noChangeAspect="1" noChangeArrowheads="1"/>
          </p:cNvPicPr>
          <p:nvPr/>
        </p:nvPicPr>
        <p:blipFill>
          <a:blip r:embed="rId5" cstate="print"/>
          <a:srcRect/>
          <a:stretch>
            <a:fillRect/>
          </a:stretch>
        </p:blipFill>
        <p:spPr bwMode="auto">
          <a:xfrm>
            <a:off x="6072198" y="1500174"/>
            <a:ext cx="2460242" cy="2017934"/>
          </a:xfrm>
          <a:prstGeom prst="roundRect">
            <a:avLst/>
          </a:prstGeom>
          <a:noFill/>
        </p:spPr>
      </p:pic>
      <p:pic>
        <p:nvPicPr>
          <p:cNvPr id="10245" name="Picture 5" descr="C:\Users\Администратор\Desktop\2мл.гр\SAM_3690.JPG"/>
          <p:cNvPicPr>
            <a:picLocks noChangeAspect="1" noChangeArrowheads="1"/>
          </p:cNvPicPr>
          <p:nvPr/>
        </p:nvPicPr>
        <p:blipFill>
          <a:blip r:embed="rId6" cstate="print"/>
          <a:srcRect/>
          <a:stretch>
            <a:fillRect/>
          </a:stretch>
        </p:blipFill>
        <p:spPr bwMode="auto">
          <a:xfrm>
            <a:off x="1643042" y="3857628"/>
            <a:ext cx="2681264" cy="1832258"/>
          </a:xfrm>
          <a:prstGeom prst="roundRect">
            <a:avLst/>
          </a:prstGeom>
          <a:noFill/>
        </p:spPr>
      </p:pic>
      <p:pic>
        <p:nvPicPr>
          <p:cNvPr id="10246" name="Picture 6" descr="C:\Users\Администратор\Desktop\2мл.гр\SAM_3691.JPG"/>
          <p:cNvPicPr>
            <a:picLocks noChangeAspect="1" noChangeArrowheads="1"/>
          </p:cNvPicPr>
          <p:nvPr/>
        </p:nvPicPr>
        <p:blipFill>
          <a:blip r:embed="rId7" cstate="print"/>
          <a:srcRect/>
          <a:stretch>
            <a:fillRect/>
          </a:stretch>
        </p:blipFill>
        <p:spPr bwMode="auto">
          <a:xfrm>
            <a:off x="4929190" y="3786190"/>
            <a:ext cx="2786082" cy="1914513"/>
          </a:xfrm>
          <a:prstGeom prst="roundRect">
            <a:avLst/>
          </a:prstGeom>
          <a:noFill/>
        </p:spPr>
      </p:pic>
      <p:pic>
        <p:nvPicPr>
          <p:cNvPr id="12" name="Рисунок 11" descr="http://www.playcast.ru/uploads/2016/11/16/20545612.gif"/>
          <p:cNvPicPr/>
          <p:nvPr/>
        </p:nvPicPr>
        <p:blipFill>
          <a:blip r:embed="rId8" cstate="print"/>
          <a:srcRect/>
          <a:stretch>
            <a:fillRect/>
          </a:stretch>
        </p:blipFill>
        <p:spPr bwMode="auto">
          <a:xfrm>
            <a:off x="142844" y="5000636"/>
            <a:ext cx="1724025" cy="12930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5" name="TextBox 4"/>
          <p:cNvSpPr txBox="1"/>
          <p:nvPr/>
        </p:nvSpPr>
        <p:spPr>
          <a:xfrm>
            <a:off x="785786" y="571480"/>
            <a:ext cx="7929650" cy="461665"/>
          </a:xfrm>
          <a:prstGeom prst="rect">
            <a:avLst/>
          </a:prstGeom>
          <a:noFill/>
        </p:spPr>
        <p:txBody>
          <a:bodyPr wrap="square" rtlCol="0">
            <a:spAutoFit/>
          </a:bodyPr>
          <a:lstStyle/>
          <a:p>
            <a:r>
              <a:rPr lang="ru-RU" sz="2400" b="1" dirty="0" smtClean="0">
                <a:solidFill>
                  <a:srgbClr val="C00000"/>
                </a:solidFill>
                <a:latin typeface="Times New Roman" pitchFamily="18" charset="0"/>
                <a:cs typeface="Times New Roman" pitchFamily="18" charset="0"/>
              </a:rPr>
              <a:t>Встреча с поэтом </a:t>
            </a:r>
            <a:r>
              <a:rPr lang="ru-RU" sz="2400" b="1" dirty="0" err="1" smtClean="0">
                <a:solidFill>
                  <a:srgbClr val="C00000"/>
                </a:solidFill>
                <a:latin typeface="Times New Roman" pitchFamily="18" charset="0"/>
                <a:cs typeface="Times New Roman" pitchFamily="18" charset="0"/>
              </a:rPr>
              <a:t>Маньковым</a:t>
            </a:r>
            <a:r>
              <a:rPr lang="ru-RU" sz="2400" b="1" dirty="0" smtClean="0">
                <a:solidFill>
                  <a:srgbClr val="C00000"/>
                </a:solidFill>
                <a:latin typeface="Times New Roman" pitchFamily="18" charset="0"/>
                <a:cs typeface="Times New Roman" pitchFamily="18" charset="0"/>
              </a:rPr>
              <a:t> Валерием Павловичем</a:t>
            </a:r>
            <a:endParaRPr lang="ru-RU" sz="2400" b="1" dirty="0">
              <a:solidFill>
                <a:srgbClr val="C00000"/>
              </a:solidFill>
              <a:latin typeface="Times New Roman" pitchFamily="18" charset="0"/>
              <a:cs typeface="Times New Roman" pitchFamily="18" charset="0"/>
            </a:endParaRPr>
          </a:p>
        </p:txBody>
      </p:sp>
      <p:pic>
        <p:nvPicPr>
          <p:cNvPr id="11266" name="Picture 2" descr="C:\Users\Администратор\Desktop\развлечения\IMG_6610.JPG"/>
          <p:cNvPicPr>
            <a:picLocks noChangeAspect="1" noChangeArrowheads="1"/>
          </p:cNvPicPr>
          <p:nvPr/>
        </p:nvPicPr>
        <p:blipFill>
          <a:blip r:embed="rId3" cstate="print"/>
          <a:srcRect/>
          <a:stretch>
            <a:fillRect/>
          </a:stretch>
        </p:blipFill>
        <p:spPr bwMode="auto">
          <a:xfrm>
            <a:off x="714348" y="1285860"/>
            <a:ext cx="2357455" cy="1768038"/>
          </a:xfrm>
          <a:prstGeom prst="roundRect">
            <a:avLst/>
          </a:prstGeom>
          <a:noFill/>
        </p:spPr>
      </p:pic>
      <p:pic>
        <p:nvPicPr>
          <p:cNvPr id="11267" name="Picture 3" descr="C:\Users\Администратор\Desktop\развлечения\IMG_6612.JPG"/>
          <p:cNvPicPr>
            <a:picLocks noChangeAspect="1" noChangeArrowheads="1"/>
          </p:cNvPicPr>
          <p:nvPr/>
        </p:nvPicPr>
        <p:blipFill>
          <a:blip r:embed="rId4" cstate="print"/>
          <a:srcRect/>
          <a:stretch>
            <a:fillRect/>
          </a:stretch>
        </p:blipFill>
        <p:spPr bwMode="auto">
          <a:xfrm>
            <a:off x="3428992" y="1285860"/>
            <a:ext cx="2214578" cy="1813492"/>
          </a:xfrm>
          <a:prstGeom prst="roundRect">
            <a:avLst/>
          </a:prstGeom>
          <a:noFill/>
        </p:spPr>
      </p:pic>
      <p:pic>
        <p:nvPicPr>
          <p:cNvPr id="11268" name="Picture 4" descr="C:\Users\Администратор\Desktop\развлечения\IMG_6613.JPG"/>
          <p:cNvPicPr>
            <a:picLocks noChangeAspect="1" noChangeArrowheads="1"/>
          </p:cNvPicPr>
          <p:nvPr/>
        </p:nvPicPr>
        <p:blipFill>
          <a:blip r:embed="rId5" cstate="print"/>
          <a:srcRect/>
          <a:stretch>
            <a:fillRect/>
          </a:stretch>
        </p:blipFill>
        <p:spPr bwMode="auto">
          <a:xfrm>
            <a:off x="5929322" y="1285860"/>
            <a:ext cx="2418062" cy="1813493"/>
          </a:xfrm>
          <a:prstGeom prst="roundRect">
            <a:avLst/>
          </a:prstGeom>
          <a:noFill/>
        </p:spPr>
      </p:pic>
      <p:pic>
        <p:nvPicPr>
          <p:cNvPr id="11269" name="Picture 5" descr="C:\Users\Администратор\Desktop\развлечения\IMG_6616.JPG"/>
          <p:cNvPicPr>
            <a:picLocks noChangeAspect="1" noChangeArrowheads="1"/>
          </p:cNvPicPr>
          <p:nvPr/>
        </p:nvPicPr>
        <p:blipFill>
          <a:blip r:embed="rId6" cstate="print"/>
          <a:srcRect/>
          <a:stretch>
            <a:fillRect/>
          </a:stretch>
        </p:blipFill>
        <p:spPr bwMode="auto">
          <a:xfrm>
            <a:off x="785786" y="3500438"/>
            <a:ext cx="2718836" cy="2157960"/>
          </a:xfrm>
          <a:prstGeom prst="roundRect">
            <a:avLst/>
          </a:prstGeom>
          <a:noFill/>
        </p:spPr>
      </p:pic>
      <p:pic>
        <p:nvPicPr>
          <p:cNvPr id="11270" name="Picture 6" descr="C:\Users\Администратор\Desktop\развлечения\IMG_6617.JPG"/>
          <p:cNvPicPr>
            <a:picLocks noChangeAspect="1" noChangeArrowheads="1"/>
          </p:cNvPicPr>
          <p:nvPr/>
        </p:nvPicPr>
        <p:blipFill>
          <a:blip r:embed="rId7" cstate="print"/>
          <a:srcRect/>
          <a:stretch>
            <a:fillRect/>
          </a:stretch>
        </p:blipFill>
        <p:spPr bwMode="auto">
          <a:xfrm>
            <a:off x="5286380" y="3500438"/>
            <a:ext cx="2966462" cy="2086523"/>
          </a:xfrm>
          <a:prstGeom prst="roundRect">
            <a:avLst/>
          </a:prstGeom>
          <a:noFill/>
        </p:spPr>
      </p:pic>
      <p:pic>
        <p:nvPicPr>
          <p:cNvPr id="13" name="Рисунок 12" descr="http://www.playcast.ru/uploads/2016/11/16/20545612.gif"/>
          <p:cNvPicPr/>
          <p:nvPr/>
        </p:nvPicPr>
        <p:blipFill>
          <a:blip r:embed="rId8" cstate="print"/>
          <a:srcRect/>
          <a:stretch>
            <a:fillRect/>
          </a:stretch>
        </p:blipFill>
        <p:spPr bwMode="auto">
          <a:xfrm>
            <a:off x="3500430" y="4929198"/>
            <a:ext cx="1724025" cy="12930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4" name="Рисунок 3" descr="http://vamotkrytka.ru/_ph/4/2/835333817.gif"/>
          <p:cNvPicPr/>
          <p:nvPr/>
        </p:nvPicPr>
        <p:blipFill>
          <a:blip r:embed="rId3" cstate="print"/>
          <a:srcRect/>
          <a:stretch>
            <a:fillRect/>
          </a:stretch>
        </p:blipFill>
        <p:spPr bwMode="auto">
          <a:xfrm>
            <a:off x="214282" y="5072074"/>
            <a:ext cx="1647825" cy="1440000"/>
          </a:xfrm>
          <a:prstGeom prst="rect">
            <a:avLst/>
          </a:prstGeom>
          <a:noFill/>
          <a:ln w="9525">
            <a:noFill/>
            <a:miter lim="800000"/>
            <a:headEnd/>
            <a:tailEnd/>
          </a:ln>
        </p:spPr>
      </p:pic>
      <p:sp>
        <p:nvSpPr>
          <p:cNvPr id="5121" name="Rectangle 1"/>
          <p:cNvSpPr>
            <a:spLocks noChangeArrowheads="1"/>
          </p:cNvSpPr>
          <p:nvPr/>
        </p:nvSpPr>
        <p:spPr bwMode="auto">
          <a:xfrm>
            <a:off x="214282" y="878126"/>
            <a:ext cx="850112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Актуальность</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Проблема чтения сейчас самая острая в нашей стране. В современном обществе на</a:t>
            </a:r>
            <a:r>
              <a:rPr lang="ru-RU" sz="1600" b="1" dirty="0">
                <a:latin typeface="Times New Roman" pitchFamily="18" charset="0"/>
                <a:cs typeface="Times New Roman" pitchFamily="18" charset="0"/>
              </a:rPr>
              <a:t> </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смену книгам все чаще и чаще приходят компьютеры, электронные и цифровые носители. Книги</a:t>
            </a:r>
            <a:r>
              <a:rPr lang="ru-RU" sz="1600" b="1" dirty="0">
                <a:latin typeface="Times New Roman" pitchFamily="18" charset="0"/>
                <a:cs typeface="Times New Roman" pitchFamily="18" charset="0"/>
              </a:rPr>
              <a:t> </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становятся невостребованными, пылятся на полках, простаивают в библиотеках и магазинах.</a:t>
            </a:r>
            <a:endParaRPr lang="ru-RU" sz="1600" b="1" dirty="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Современному родителю проще нажать кнопку дистанционного пульта, чем достать и прочитать</a:t>
            </a:r>
            <a:r>
              <a:rPr lang="ru-RU" sz="1600" b="1" dirty="0">
                <a:latin typeface="Times New Roman" pitchFamily="18" charset="0"/>
                <a:cs typeface="Times New Roman" pitchFamily="18" charset="0"/>
              </a:rPr>
              <a:t> </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своему ребенку книгу. А только при живом общении происходит становление и развитие ребенка.</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Следствием недостаточного общения детей с книгами становятся речевые нарушения, нарушения мыслительных процессов, развитие коммуникативных функций и т.д. Все это негативно отражается на общем состоянии ребенка и на формировании его как личности.</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Таким образом, актуальность нашего проекта обусловлена недостаточной востребованностью</a:t>
            </a:r>
            <a:r>
              <a:rPr lang="ru-RU" sz="1600" b="1" dirty="0" smtClean="0">
                <a:latin typeface="Times New Roman" pitchFamily="18" charset="0"/>
                <a:cs typeface="Times New Roman" pitchFamily="18" charset="0"/>
              </a:rPr>
              <a:t> </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книг подрастающим поколением как основного источника знаний для развития и воспитания.</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Рисунок 4" descr="Божья клровка читает книгу картинка смайлик"/>
          <p:cNvPicPr/>
          <p:nvPr/>
        </p:nvPicPr>
        <p:blipFill>
          <a:blip r:embed="rId4" cstate="print"/>
          <a:srcRect/>
          <a:stretch>
            <a:fillRect/>
          </a:stretch>
        </p:blipFill>
        <p:spPr bwMode="auto">
          <a:xfrm>
            <a:off x="6929454" y="5000636"/>
            <a:ext cx="1694564"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25152"/>
            <a:ext cx="9144000" cy="6858000"/>
          </a:xfrm>
          <a:prstGeom prst="rect">
            <a:avLst/>
          </a:prstGeom>
          <a:noFill/>
          <a:ln w="28575">
            <a:solidFill>
              <a:srgbClr val="FF6600"/>
            </a:solidFill>
            <a:miter lim="800000"/>
            <a:headEnd/>
            <a:tailEnd/>
          </a:ln>
        </p:spPr>
      </p:pic>
      <p:sp>
        <p:nvSpPr>
          <p:cNvPr id="5" name="TextBox 4"/>
          <p:cNvSpPr txBox="1"/>
          <p:nvPr/>
        </p:nvSpPr>
        <p:spPr>
          <a:xfrm>
            <a:off x="2500298" y="500042"/>
            <a:ext cx="4508029" cy="523220"/>
          </a:xfrm>
          <a:prstGeom prst="rect">
            <a:avLst/>
          </a:prstGeom>
          <a:noFill/>
        </p:spPr>
        <p:txBody>
          <a:bodyPr wrap="none" rtlCol="0">
            <a:spAutoFit/>
          </a:bodyPr>
          <a:lstStyle/>
          <a:p>
            <a:r>
              <a:rPr lang="ru-RU" sz="2800" b="1" dirty="0" smtClean="0">
                <a:solidFill>
                  <a:srgbClr val="C00000"/>
                </a:solidFill>
                <a:latin typeface="Times New Roman" pitchFamily="18" charset="0"/>
                <a:cs typeface="Times New Roman" pitchFamily="18" charset="0"/>
              </a:rPr>
              <a:t>«Открытие недели книги»</a:t>
            </a:r>
            <a:endParaRPr lang="ru-RU" sz="2800" b="1" dirty="0">
              <a:solidFill>
                <a:srgbClr val="C00000"/>
              </a:solidFill>
              <a:latin typeface="Times New Roman" pitchFamily="18" charset="0"/>
              <a:cs typeface="Times New Roman" pitchFamily="18" charset="0"/>
            </a:endParaRPr>
          </a:p>
        </p:txBody>
      </p:sp>
      <p:pic>
        <p:nvPicPr>
          <p:cNvPr id="5123" name="Picture 3" descr="C:\Users\Администратор\Desktop\развлечения\IMG_6589.JPG"/>
          <p:cNvPicPr>
            <a:picLocks noChangeAspect="1" noChangeArrowheads="1"/>
          </p:cNvPicPr>
          <p:nvPr/>
        </p:nvPicPr>
        <p:blipFill>
          <a:blip r:embed="rId3" cstate="print"/>
          <a:srcRect/>
          <a:stretch>
            <a:fillRect/>
          </a:stretch>
        </p:blipFill>
        <p:spPr bwMode="auto">
          <a:xfrm>
            <a:off x="642910" y="1142984"/>
            <a:ext cx="2428892" cy="1821614"/>
          </a:xfrm>
          <a:prstGeom prst="roundRect">
            <a:avLst/>
          </a:prstGeom>
          <a:noFill/>
        </p:spPr>
      </p:pic>
      <p:pic>
        <p:nvPicPr>
          <p:cNvPr id="5124" name="Picture 4" descr="C:\Users\Администратор\Desktop\развлечения\IMG_6599.JPG"/>
          <p:cNvPicPr>
            <a:picLocks noChangeAspect="1" noChangeArrowheads="1"/>
          </p:cNvPicPr>
          <p:nvPr/>
        </p:nvPicPr>
        <p:blipFill>
          <a:blip r:embed="rId4" cstate="print"/>
          <a:srcRect/>
          <a:stretch>
            <a:fillRect/>
          </a:stretch>
        </p:blipFill>
        <p:spPr bwMode="auto">
          <a:xfrm>
            <a:off x="3428992" y="1500174"/>
            <a:ext cx="2381339" cy="1930848"/>
          </a:xfrm>
          <a:prstGeom prst="roundRect">
            <a:avLst/>
          </a:prstGeom>
          <a:noFill/>
        </p:spPr>
      </p:pic>
      <p:pic>
        <p:nvPicPr>
          <p:cNvPr id="5125" name="Picture 5" descr="C:\Users\Администратор\Desktop\развлечения\IMG_6594.JPG"/>
          <p:cNvPicPr>
            <a:picLocks noChangeAspect="1" noChangeArrowheads="1"/>
          </p:cNvPicPr>
          <p:nvPr/>
        </p:nvPicPr>
        <p:blipFill>
          <a:blip r:embed="rId5" cstate="print"/>
          <a:srcRect/>
          <a:stretch>
            <a:fillRect/>
          </a:stretch>
        </p:blipFill>
        <p:spPr bwMode="auto">
          <a:xfrm>
            <a:off x="6072198" y="1071546"/>
            <a:ext cx="2571845" cy="1996844"/>
          </a:xfrm>
          <a:prstGeom prst="roundRect">
            <a:avLst/>
          </a:prstGeom>
          <a:noFill/>
        </p:spPr>
      </p:pic>
      <p:pic>
        <p:nvPicPr>
          <p:cNvPr id="5126" name="Picture 6" descr="C:\Users\Администратор\Desktop\развлечения\IMG_6595.JPG"/>
          <p:cNvPicPr>
            <a:picLocks noChangeAspect="1" noChangeArrowheads="1"/>
          </p:cNvPicPr>
          <p:nvPr/>
        </p:nvPicPr>
        <p:blipFill>
          <a:blip r:embed="rId6" cstate="print"/>
          <a:srcRect/>
          <a:stretch>
            <a:fillRect/>
          </a:stretch>
        </p:blipFill>
        <p:spPr bwMode="auto">
          <a:xfrm>
            <a:off x="642910" y="3357562"/>
            <a:ext cx="2452776" cy="1821614"/>
          </a:xfrm>
          <a:prstGeom prst="roundRect">
            <a:avLst/>
          </a:prstGeom>
          <a:noFill/>
        </p:spPr>
      </p:pic>
      <p:pic>
        <p:nvPicPr>
          <p:cNvPr id="5127" name="Picture 7" descr="C:\Users\Администратор\Desktop\развлечения\IMG_6596.JPG"/>
          <p:cNvPicPr>
            <a:picLocks noChangeAspect="1" noChangeArrowheads="1"/>
          </p:cNvPicPr>
          <p:nvPr/>
        </p:nvPicPr>
        <p:blipFill>
          <a:blip r:embed="rId7" cstate="print"/>
          <a:srcRect/>
          <a:stretch>
            <a:fillRect/>
          </a:stretch>
        </p:blipFill>
        <p:spPr bwMode="auto">
          <a:xfrm>
            <a:off x="3428992" y="3786189"/>
            <a:ext cx="2452776" cy="1839527"/>
          </a:xfrm>
          <a:prstGeom prst="roundRect">
            <a:avLst/>
          </a:prstGeom>
          <a:noFill/>
        </p:spPr>
      </p:pic>
      <p:pic>
        <p:nvPicPr>
          <p:cNvPr id="7170" name="Picture 2" descr="E:\Книжкина неделя\DSCN0851.JPG"/>
          <p:cNvPicPr>
            <a:picLocks noChangeAspect="1" noChangeArrowheads="1"/>
          </p:cNvPicPr>
          <p:nvPr/>
        </p:nvPicPr>
        <p:blipFill>
          <a:blip r:embed="rId8" cstate="print"/>
          <a:srcRect/>
          <a:stretch>
            <a:fillRect/>
          </a:stretch>
        </p:blipFill>
        <p:spPr bwMode="auto">
          <a:xfrm>
            <a:off x="6143636" y="3429000"/>
            <a:ext cx="2452704" cy="1785950"/>
          </a:xfrm>
          <a:prstGeom prst="roundRect">
            <a:avLst/>
          </a:prstGeom>
          <a:noFill/>
        </p:spPr>
      </p:pic>
      <p:pic>
        <p:nvPicPr>
          <p:cNvPr id="12" name="Рисунок 11" descr="http://www.playing-field.ru/img/2015/052010/0326622"/>
          <p:cNvPicPr/>
          <p:nvPr/>
        </p:nvPicPr>
        <p:blipFill>
          <a:blip r:embed="rId9" cstate="print"/>
          <a:srcRect/>
          <a:stretch>
            <a:fillRect/>
          </a:stretch>
        </p:blipFill>
        <p:spPr bwMode="auto">
          <a:xfrm>
            <a:off x="6715140" y="5286388"/>
            <a:ext cx="1811677" cy="1428750"/>
          </a:xfrm>
          <a:prstGeom prst="rect">
            <a:avLst/>
          </a:prstGeom>
          <a:noFill/>
          <a:ln w="9525">
            <a:noFill/>
            <a:miter lim="800000"/>
            <a:headEnd/>
            <a:tailEnd/>
          </a:ln>
        </p:spPr>
      </p:pic>
      <p:pic>
        <p:nvPicPr>
          <p:cNvPr id="13" name="Рисунок 12" descr="http://otkputka.galinagekmanjuk.ru/nikolai/images/%D0%B7%D0%B0%D1%8F%D1%86%20%D1%81%20%D0%B3%D0%B8%D1%82%D0%B0%D1%80%D0%BE%D0%B9.gif"/>
          <p:cNvPicPr/>
          <p:nvPr/>
        </p:nvPicPr>
        <p:blipFill>
          <a:blip r:embed="rId10" cstate="print"/>
          <a:srcRect/>
          <a:stretch>
            <a:fillRect/>
          </a:stretch>
        </p:blipFill>
        <p:spPr bwMode="auto">
          <a:xfrm>
            <a:off x="571472" y="5162550"/>
            <a:ext cx="1219200" cy="169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6146" name="Picture 2" descr="C:\Users\Администратор\Desktop\ср.гр\2017-03-10 10-03-50.JPG"/>
          <p:cNvPicPr>
            <a:picLocks noChangeAspect="1" noChangeArrowheads="1"/>
          </p:cNvPicPr>
          <p:nvPr/>
        </p:nvPicPr>
        <p:blipFill>
          <a:blip r:embed="rId3" cstate="print"/>
          <a:srcRect/>
          <a:stretch>
            <a:fillRect/>
          </a:stretch>
        </p:blipFill>
        <p:spPr bwMode="auto">
          <a:xfrm>
            <a:off x="571472" y="1142984"/>
            <a:ext cx="2143141" cy="1607355"/>
          </a:xfrm>
          <a:prstGeom prst="roundRect">
            <a:avLst/>
          </a:prstGeom>
          <a:noFill/>
        </p:spPr>
      </p:pic>
      <p:pic>
        <p:nvPicPr>
          <p:cNvPr id="6147" name="Picture 3" descr="C:\Users\Администратор\Desktop\ср.гр\2017-03-10 10-05-02.JPG"/>
          <p:cNvPicPr>
            <a:picLocks noChangeAspect="1" noChangeArrowheads="1"/>
          </p:cNvPicPr>
          <p:nvPr/>
        </p:nvPicPr>
        <p:blipFill>
          <a:blip r:embed="rId4" cstate="print"/>
          <a:srcRect/>
          <a:stretch>
            <a:fillRect/>
          </a:stretch>
        </p:blipFill>
        <p:spPr bwMode="auto">
          <a:xfrm>
            <a:off x="3428992" y="1142984"/>
            <a:ext cx="2143140" cy="1607355"/>
          </a:xfrm>
          <a:prstGeom prst="roundRect">
            <a:avLst/>
          </a:prstGeom>
          <a:noFill/>
        </p:spPr>
      </p:pic>
      <p:pic>
        <p:nvPicPr>
          <p:cNvPr id="6148" name="Picture 4" descr="C:\Users\Администратор\Desktop\ср.гр\2017-03-10 10-10-22.JPG"/>
          <p:cNvPicPr>
            <a:picLocks noChangeAspect="1" noChangeArrowheads="1"/>
          </p:cNvPicPr>
          <p:nvPr/>
        </p:nvPicPr>
        <p:blipFill>
          <a:blip r:embed="rId5" cstate="print"/>
          <a:srcRect/>
          <a:stretch>
            <a:fillRect/>
          </a:stretch>
        </p:blipFill>
        <p:spPr bwMode="auto">
          <a:xfrm>
            <a:off x="6215074" y="1142984"/>
            <a:ext cx="2071702" cy="1553777"/>
          </a:xfrm>
          <a:prstGeom prst="roundRect">
            <a:avLst/>
          </a:prstGeom>
          <a:noFill/>
        </p:spPr>
      </p:pic>
      <p:pic>
        <p:nvPicPr>
          <p:cNvPr id="6149" name="Picture 5" descr="C:\Users\Администратор\Desktop\ср.гр\2017-03-10 10-10-36.JPG"/>
          <p:cNvPicPr>
            <a:picLocks noChangeAspect="1" noChangeArrowheads="1"/>
          </p:cNvPicPr>
          <p:nvPr/>
        </p:nvPicPr>
        <p:blipFill>
          <a:blip r:embed="rId6" cstate="print"/>
          <a:srcRect l="26880" t="34786"/>
          <a:stretch>
            <a:fillRect/>
          </a:stretch>
        </p:blipFill>
        <p:spPr bwMode="auto">
          <a:xfrm>
            <a:off x="571472" y="3071810"/>
            <a:ext cx="2143140" cy="1433563"/>
          </a:xfrm>
          <a:prstGeom prst="roundRect">
            <a:avLst/>
          </a:prstGeom>
          <a:noFill/>
        </p:spPr>
      </p:pic>
      <p:pic>
        <p:nvPicPr>
          <p:cNvPr id="6150" name="Picture 6" descr="C:\Users\Администратор\Desktop\ср.гр\2017-03-10 10-11-18.JPG"/>
          <p:cNvPicPr>
            <a:picLocks noChangeAspect="1" noChangeArrowheads="1"/>
          </p:cNvPicPr>
          <p:nvPr/>
        </p:nvPicPr>
        <p:blipFill>
          <a:blip r:embed="rId7" cstate="print"/>
          <a:srcRect/>
          <a:stretch>
            <a:fillRect/>
          </a:stretch>
        </p:blipFill>
        <p:spPr bwMode="auto">
          <a:xfrm>
            <a:off x="3500430" y="3000372"/>
            <a:ext cx="2000264" cy="1500198"/>
          </a:xfrm>
          <a:prstGeom prst="roundRect">
            <a:avLst/>
          </a:prstGeom>
          <a:noFill/>
        </p:spPr>
      </p:pic>
      <p:pic>
        <p:nvPicPr>
          <p:cNvPr id="6152" name="Picture 8" descr="C:\Users\Администратор\Desktop\ср.гр\2017-03-10 10-18-56.JPG"/>
          <p:cNvPicPr>
            <a:picLocks noChangeAspect="1" noChangeArrowheads="1"/>
          </p:cNvPicPr>
          <p:nvPr/>
        </p:nvPicPr>
        <p:blipFill>
          <a:blip r:embed="rId8" cstate="print"/>
          <a:srcRect/>
          <a:stretch>
            <a:fillRect/>
          </a:stretch>
        </p:blipFill>
        <p:spPr bwMode="auto">
          <a:xfrm>
            <a:off x="6215074" y="2928934"/>
            <a:ext cx="2143140" cy="1607355"/>
          </a:xfrm>
          <a:prstGeom prst="roundRect">
            <a:avLst/>
          </a:prstGeom>
          <a:noFill/>
        </p:spPr>
      </p:pic>
      <p:pic>
        <p:nvPicPr>
          <p:cNvPr id="6154" name="Picture 10" descr="C:\Users\Администратор\Desktop\ср.гр\2017-03-10 10-27-32.JPG"/>
          <p:cNvPicPr>
            <a:picLocks noChangeAspect="1" noChangeArrowheads="1"/>
          </p:cNvPicPr>
          <p:nvPr/>
        </p:nvPicPr>
        <p:blipFill>
          <a:blip r:embed="rId9" cstate="print"/>
          <a:srcRect/>
          <a:stretch>
            <a:fillRect/>
          </a:stretch>
        </p:blipFill>
        <p:spPr bwMode="auto">
          <a:xfrm>
            <a:off x="2000232" y="4714884"/>
            <a:ext cx="1905013" cy="1428760"/>
          </a:xfrm>
          <a:prstGeom prst="roundRect">
            <a:avLst/>
          </a:prstGeom>
          <a:noFill/>
        </p:spPr>
      </p:pic>
      <p:pic>
        <p:nvPicPr>
          <p:cNvPr id="6155" name="Picture 11" descr="C:\Users\Администратор\Desktop\ср.гр\2017-03-10 10-30-48.JPG"/>
          <p:cNvPicPr>
            <a:picLocks noChangeAspect="1" noChangeArrowheads="1"/>
          </p:cNvPicPr>
          <p:nvPr/>
        </p:nvPicPr>
        <p:blipFill>
          <a:blip r:embed="rId10" cstate="print"/>
          <a:srcRect/>
          <a:stretch>
            <a:fillRect/>
          </a:stretch>
        </p:blipFill>
        <p:spPr bwMode="auto">
          <a:xfrm>
            <a:off x="5143504" y="4714884"/>
            <a:ext cx="2000264" cy="1500198"/>
          </a:xfrm>
          <a:prstGeom prst="roundRect">
            <a:avLst/>
          </a:prstGeom>
          <a:noFill/>
        </p:spPr>
      </p:pic>
      <p:sp>
        <p:nvSpPr>
          <p:cNvPr id="15" name="TextBox 14"/>
          <p:cNvSpPr txBox="1"/>
          <p:nvPr/>
        </p:nvSpPr>
        <p:spPr>
          <a:xfrm>
            <a:off x="714348" y="571480"/>
            <a:ext cx="7639335" cy="461665"/>
          </a:xfrm>
          <a:prstGeom prst="rect">
            <a:avLst/>
          </a:prstGeom>
          <a:noFill/>
        </p:spPr>
        <p:txBody>
          <a:bodyPr wrap="none" rtlCol="0">
            <a:spAutoFit/>
          </a:bodyPr>
          <a:lstStyle/>
          <a:p>
            <a:pPr algn="ctr"/>
            <a:r>
              <a:rPr lang="ru-RU" sz="2400" b="1" dirty="0" smtClean="0">
                <a:solidFill>
                  <a:srgbClr val="C00000"/>
                </a:solidFill>
                <a:latin typeface="Times New Roman" pitchFamily="18" charset="0"/>
                <a:cs typeface="Times New Roman" pitchFamily="18" charset="0"/>
              </a:rPr>
              <a:t>Спортивное развлечение «В стране дедушки Корнея»</a:t>
            </a:r>
            <a:endParaRPr lang="ru-RU" sz="2400" b="1" dirty="0">
              <a:solidFill>
                <a:srgbClr val="C00000"/>
              </a:solidFill>
              <a:latin typeface="Times New Roman" pitchFamily="18" charset="0"/>
              <a:cs typeface="Times New Roman" pitchFamily="18" charset="0"/>
            </a:endParaRPr>
          </a:p>
        </p:txBody>
      </p:sp>
      <p:pic>
        <p:nvPicPr>
          <p:cNvPr id="14" name="Рисунок 13" descr="http://otkputka.galinagekmanjuk.ru/nikolai/images/%D0%B7%D0%B0%D1%8F%D1%86%20%D1%81%20%D0%B3%D0%B8%D1%82%D0%B0%D1%80%D0%BE%D0%B9.gif"/>
          <p:cNvPicPr/>
          <p:nvPr/>
        </p:nvPicPr>
        <p:blipFill>
          <a:blip r:embed="rId11" cstate="print"/>
          <a:srcRect/>
          <a:stretch>
            <a:fillRect/>
          </a:stretch>
        </p:blipFill>
        <p:spPr bwMode="auto">
          <a:xfrm>
            <a:off x="142844" y="4786322"/>
            <a:ext cx="1219200" cy="1695450"/>
          </a:xfrm>
          <a:prstGeom prst="rect">
            <a:avLst/>
          </a:prstGeom>
          <a:noFill/>
          <a:ln w="9525">
            <a:noFill/>
            <a:miter lim="800000"/>
            <a:headEnd/>
            <a:tailEnd/>
          </a:ln>
        </p:spPr>
      </p:pic>
      <p:pic>
        <p:nvPicPr>
          <p:cNvPr id="16" name="Рисунок 15" descr="http://www.playing-field.ru/img/2015/052010/0326622"/>
          <p:cNvPicPr/>
          <p:nvPr/>
        </p:nvPicPr>
        <p:blipFill>
          <a:blip r:embed="rId12" cstate="print"/>
          <a:srcRect/>
          <a:stretch>
            <a:fillRect/>
          </a:stretch>
        </p:blipFill>
        <p:spPr bwMode="auto">
          <a:xfrm>
            <a:off x="7332323" y="5000636"/>
            <a:ext cx="1811677"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7170" name="Picture 2" descr="C:\Users\Администратор\Desktop\ср.гр\2017-03-10 15-31-40.JPG"/>
          <p:cNvPicPr>
            <a:picLocks noChangeAspect="1" noChangeArrowheads="1"/>
          </p:cNvPicPr>
          <p:nvPr/>
        </p:nvPicPr>
        <p:blipFill>
          <a:blip r:embed="rId3" cstate="print"/>
          <a:srcRect/>
          <a:stretch>
            <a:fillRect/>
          </a:stretch>
        </p:blipFill>
        <p:spPr bwMode="auto">
          <a:xfrm>
            <a:off x="428596" y="1142984"/>
            <a:ext cx="1928826" cy="1446619"/>
          </a:xfrm>
          <a:prstGeom prst="roundRect">
            <a:avLst/>
          </a:prstGeom>
          <a:noFill/>
        </p:spPr>
      </p:pic>
      <p:pic>
        <p:nvPicPr>
          <p:cNvPr id="7171" name="Picture 3" descr="C:\Users\Администратор\Desktop\ср.гр\2017-03-10 15-34-38.JPG"/>
          <p:cNvPicPr>
            <a:picLocks noChangeAspect="1" noChangeArrowheads="1"/>
          </p:cNvPicPr>
          <p:nvPr/>
        </p:nvPicPr>
        <p:blipFill>
          <a:blip r:embed="rId4" cstate="print"/>
          <a:srcRect/>
          <a:stretch>
            <a:fillRect/>
          </a:stretch>
        </p:blipFill>
        <p:spPr bwMode="auto">
          <a:xfrm>
            <a:off x="3428992" y="1142984"/>
            <a:ext cx="2000264" cy="1500198"/>
          </a:xfrm>
          <a:prstGeom prst="roundRect">
            <a:avLst/>
          </a:prstGeom>
          <a:noFill/>
        </p:spPr>
      </p:pic>
      <p:pic>
        <p:nvPicPr>
          <p:cNvPr id="7172" name="Picture 4" descr="C:\Users\Администратор\Desktop\ср.гр\2017-03-10 15-35-24.JPG"/>
          <p:cNvPicPr>
            <a:picLocks noChangeAspect="1" noChangeArrowheads="1"/>
          </p:cNvPicPr>
          <p:nvPr/>
        </p:nvPicPr>
        <p:blipFill>
          <a:blip r:embed="rId5" cstate="print"/>
          <a:srcRect/>
          <a:stretch>
            <a:fillRect/>
          </a:stretch>
        </p:blipFill>
        <p:spPr bwMode="auto">
          <a:xfrm>
            <a:off x="6429388" y="1071546"/>
            <a:ext cx="1857388" cy="1393041"/>
          </a:xfrm>
          <a:prstGeom prst="roundRect">
            <a:avLst/>
          </a:prstGeom>
          <a:noFill/>
        </p:spPr>
      </p:pic>
      <p:pic>
        <p:nvPicPr>
          <p:cNvPr id="7173" name="Picture 5" descr="C:\Users\Администратор\Desktop\ср.гр\2017-03-10 15-39-12.JPG"/>
          <p:cNvPicPr>
            <a:picLocks noChangeAspect="1" noChangeArrowheads="1"/>
          </p:cNvPicPr>
          <p:nvPr/>
        </p:nvPicPr>
        <p:blipFill>
          <a:blip r:embed="rId6" cstate="print"/>
          <a:srcRect/>
          <a:stretch>
            <a:fillRect/>
          </a:stretch>
        </p:blipFill>
        <p:spPr bwMode="auto">
          <a:xfrm>
            <a:off x="428596" y="2786058"/>
            <a:ext cx="1993826" cy="1495370"/>
          </a:xfrm>
          <a:prstGeom prst="roundRect">
            <a:avLst/>
          </a:prstGeom>
          <a:noFill/>
        </p:spPr>
      </p:pic>
      <p:pic>
        <p:nvPicPr>
          <p:cNvPr id="7174" name="Picture 6" descr="C:\Users\Администратор\Desktop\ср.гр\2017-03-10 15-41-04.JPG"/>
          <p:cNvPicPr>
            <a:picLocks noChangeAspect="1" noChangeArrowheads="1"/>
          </p:cNvPicPr>
          <p:nvPr/>
        </p:nvPicPr>
        <p:blipFill>
          <a:blip r:embed="rId7" cstate="print"/>
          <a:srcRect/>
          <a:stretch>
            <a:fillRect/>
          </a:stretch>
        </p:blipFill>
        <p:spPr bwMode="auto">
          <a:xfrm>
            <a:off x="3428992" y="2786058"/>
            <a:ext cx="2071702" cy="1553777"/>
          </a:xfrm>
          <a:prstGeom prst="roundRect">
            <a:avLst/>
          </a:prstGeom>
          <a:noFill/>
        </p:spPr>
      </p:pic>
      <p:pic>
        <p:nvPicPr>
          <p:cNvPr id="7175" name="Picture 7" descr="C:\Users\Администратор\Desktop\ср.гр\2017-03-10 15-45-40.JPG"/>
          <p:cNvPicPr>
            <a:picLocks noChangeAspect="1" noChangeArrowheads="1"/>
          </p:cNvPicPr>
          <p:nvPr/>
        </p:nvPicPr>
        <p:blipFill>
          <a:blip r:embed="rId8" cstate="print"/>
          <a:srcRect/>
          <a:stretch>
            <a:fillRect/>
          </a:stretch>
        </p:blipFill>
        <p:spPr bwMode="auto">
          <a:xfrm>
            <a:off x="6500826" y="2643182"/>
            <a:ext cx="1785949" cy="1553155"/>
          </a:xfrm>
          <a:prstGeom prst="roundRect">
            <a:avLst/>
          </a:prstGeom>
          <a:noFill/>
        </p:spPr>
      </p:pic>
      <p:pic>
        <p:nvPicPr>
          <p:cNvPr id="7176" name="Picture 8" descr="C:\Users\Администратор\Desktop\ср.гр\2017-03-10 15-47-46.JPG"/>
          <p:cNvPicPr>
            <a:picLocks noChangeAspect="1" noChangeArrowheads="1"/>
          </p:cNvPicPr>
          <p:nvPr/>
        </p:nvPicPr>
        <p:blipFill>
          <a:blip r:embed="rId9" cstate="print"/>
          <a:srcRect/>
          <a:stretch>
            <a:fillRect/>
          </a:stretch>
        </p:blipFill>
        <p:spPr bwMode="auto">
          <a:xfrm>
            <a:off x="428596" y="4429132"/>
            <a:ext cx="2071702" cy="1553776"/>
          </a:xfrm>
          <a:prstGeom prst="roundRect">
            <a:avLst/>
          </a:prstGeom>
          <a:noFill/>
        </p:spPr>
      </p:pic>
      <p:pic>
        <p:nvPicPr>
          <p:cNvPr id="7179" name="Picture 11" descr="C:\Users\Администратор\Desktop\ср.гр\2017-03-10 15-53-18.JPG"/>
          <p:cNvPicPr>
            <a:picLocks noChangeAspect="1" noChangeArrowheads="1"/>
          </p:cNvPicPr>
          <p:nvPr/>
        </p:nvPicPr>
        <p:blipFill>
          <a:blip r:embed="rId10" cstate="print"/>
          <a:srcRect/>
          <a:stretch>
            <a:fillRect/>
          </a:stretch>
        </p:blipFill>
        <p:spPr bwMode="auto">
          <a:xfrm>
            <a:off x="3500430" y="4429132"/>
            <a:ext cx="2000264" cy="1500199"/>
          </a:xfrm>
          <a:prstGeom prst="roundRect">
            <a:avLst/>
          </a:prstGeom>
          <a:noFill/>
        </p:spPr>
      </p:pic>
      <p:pic>
        <p:nvPicPr>
          <p:cNvPr id="7180" name="Picture 12" descr="C:\Users\Администратор\Desktop\ср.гр\2017-03-10 15-56-34.JPG"/>
          <p:cNvPicPr>
            <a:picLocks noChangeAspect="1" noChangeArrowheads="1"/>
          </p:cNvPicPr>
          <p:nvPr/>
        </p:nvPicPr>
        <p:blipFill>
          <a:blip r:embed="rId11" cstate="print"/>
          <a:srcRect/>
          <a:stretch>
            <a:fillRect/>
          </a:stretch>
        </p:blipFill>
        <p:spPr bwMode="auto">
          <a:xfrm>
            <a:off x="6357950" y="4357694"/>
            <a:ext cx="2071702" cy="1553777"/>
          </a:xfrm>
          <a:prstGeom prst="roundRect">
            <a:avLst/>
          </a:prstGeom>
          <a:noFill/>
        </p:spPr>
      </p:pic>
      <p:pic>
        <p:nvPicPr>
          <p:cNvPr id="13" name="Рисунок 12" descr="http://www.playing-field.ru/img/2015/052010/0326622"/>
          <p:cNvPicPr/>
          <p:nvPr/>
        </p:nvPicPr>
        <p:blipFill>
          <a:blip r:embed="rId12" cstate="print"/>
          <a:srcRect/>
          <a:stretch>
            <a:fillRect/>
          </a:stretch>
        </p:blipFill>
        <p:spPr bwMode="auto">
          <a:xfrm>
            <a:off x="7786678" y="5572140"/>
            <a:ext cx="1357322" cy="1143008"/>
          </a:xfrm>
          <a:prstGeom prst="rect">
            <a:avLst/>
          </a:prstGeom>
          <a:noFill/>
          <a:ln w="9525">
            <a:noFill/>
            <a:miter lim="800000"/>
            <a:headEnd/>
            <a:tailEnd/>
          </a:ln>
        </p:spPr>
      </p:pic>
      <p:sp>
        <p:nvSpPr>
          <p:cNvPr id="14" name="TextBox 13"/>
          <p:cNvSpPr txBox="1"/>
          <p:nvPr/>
        </p:nvSpPr>
        <p:spPr>
          <a:xfrm>
            <a:off x="1428728" y="571480"/>
            <a:ext cx="6649897"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Развлечение « В гости к нам приходит сказка»</a:t>
            </a:r>
            <a:endParaRPr lang="ru-RU" sz="2400" b="1" dirty="0">
              <a:solidFill>
                <a:srgbClr val="C00000"/>
              </a:solidFill>
              <a:latin typeface="Times New Roman" pitchFamily="18" charset="0"/>
              <a:cs typeface="Times New Roman" pitchFamily="18" charset="0"/>
            </a:endParaRPr>
          </a:p>
        </p:txBody>
      </p:sp>
      <p:pic>
        <p:nvPicPr>
          <p:cNvPr id="16" name="Рисунок 15" descr="http://otkputka.galinagekmanjuk.ru/nikolai/images/%D0%B7%D0%B0%D1%8F%D1%86%20%D1%81%20%D0%B3%D0%B8%D1%82%D0%B0%D1%80%D0%BE%D0%B9.gif"/>
          <p:cNvPicPr/>
          <p:nvPr/>
        </p:nvPicPr>
        <p:blipFill>
          <a:blip r:embed="rId13" cstate="print"/>
          <a:srcRect/>
          <a:stretch>
            <a:fillRect/>
          </a:stretch>
        </p:blipFill>
        <p:spPr bwMode="auto">
          <a:xfrm>
            <a:off x="0" y="5448278"/>
            <a:ext cx="928694" cy="14097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12290" name="Picture 2" descr="C:\Users\Администратор\Desktop\ст.гр\2017-03-11 10-21-04.JPG"/>
          <p:cNvPicPr>
            <a:picLocks noChangeAspect="1" noChangeArrowheads="1"/>
          </p:cNvPicPr>
          <p:nvPr/>
        </p:nvPicPr>
        <p:blipFill>
          <a:blip r:embed="rId3" cstate="print"/>
          <a:srcRect/>
          <a:stretch>
            <a:fillRect/>
          </a:stretch>
        </p:blipFill>
        <p:spPr bwMode="auto">
          <a:xfrm>
            <a:off x="3714744" y="1142984"/>
            <a:ext cx="1561785" cy="2071702"/>
          </a:xfrm>
          <a:prstGeom prst="roundRect">
            <a:avLst/>
          </a:prstGeom>
          <a:noFill/>
        </p:spPr>
      </p:pic>
      <p:pic>
        <p:nvPicPr>
          <p:cNvPr id="12291" name="Picture 3" descr="C:\Users\Администратор\Desktop\ст.гр\2017-03-11 10-19-24.JPG"/>
          <p:cNvPicPr>
            <a:picLocks noChangeAspect="1" noChangeArrowheads="1"/>
          </p:cNvPicPr>
          <p:nvPr/>
        </p:nvPicPr>
        <p:blipFill>
          <a:blip r:embed="rId4" cstate="print"/>
          <a:srcRect/>
          <a:stretch>
            <a:fillRect/>
          </a:stretch>
        </p:blipFill>
        <p:spPr bwMode="auto">
          <a:xfrm>
            <a:off x="642910" y="1000108"/>
            <a:ext cx="2214578" cy="1660934"/>
          </a:xfrm>
          <a:prstGeom prst="roundRect">
            <a:avLst/>
          </a:prstGeom>
          <a:noFill/>
        </p:spPr>
      </p:pic>
      <p:pic>
        <p:nvPicPr>
          <p:cNvPr id="12292" name="Picture 4" descr="C:\Users\Администратор\Desktop\ст.гр\2017-03-11 10-23-42.JPG"/>
          <p:cNvPicPr>
            <a:picLocks noChangeAspect="1" noChangeArrowheads="1"/>
          </p:cNvPicPr>
          <p:nvPr/>
        </p:nvPicPr>
        <p:blipFill>
          <a:blip r:embed="rId5" cstate="print"/>
          <a:srcRect/>
          <a:stretch>
            <a:fillRect/>
          </a:stretch>
        </p:blipFill>
        <p:spPr bwMode="auto">
          <a:xfrm>
            <a:off x="642910" y="2786058"/>
            <a:ext cx="2214578" cy="1660934"/>
          </a:xfrm>
          <a:prstGeom prst="roundRect">
            <a:avLst/>
          </a:prstGeom>
          <a:noFill/>
        </p:spPr>
      </p:pic>
      <p:pic>
        <p:nvPicPr>
          <p:cNvPr id="12293" name="Picture 5" descr="C:\Users\Администратор\Desktop\ст.гр\2017-03-11 10-28-28.JPG"/>
          <p:cNvPicPr>
            <a:picLocks noChangeAspect="1" noChangeArrowheads="1"/>
          </p:cNvPicPr>
          <p:nvPr/>
        </p:nvPicPr>
        <p:blipFill>
          <a:blip r:embed="rId6" cstate="print"/>
          <a:srcRect/>
          <a:stretch>
            <a:fillRect/>
          </a:stretch>
        </p:blipFill>
        <p:spPr bwMode="auto">
          <a:xfrm>
            <a:off x="6215074" y="1142984"/>
            <a:ext cx="2143140" cy="1607355"/>
          </a:xfrm>
          <a:prstGeom prst="roundRect">
            <a:avLst/>
          </a:prstGeom>
          <a:noFill/>
        </p:spPr>
      </p:pic>
      <p:pic>
        <p:nvPicPr>
          <p:cNvPr id="12294" name="Picture 6" descr="C:\Users\Администратор\Desktop\ст.гр\2017-03-11 10-31-16.JPG"/>
          <p:cNvPicPr>
            <a:picLocks noChangeAspect="1" noChangeArrowheads="1"/>
          </p:cNvPicPr>
          <p:nvPr/>
        </p:nvPicPr>
        <p:blipFill>
          <a:blip r:embed="rId7" cstate="print"/>
          <a:srcRect/>
          <a:stretch>
            <a:fillRect/>
          </a:stretch>
        </p:blipFill>
        <p:spPr bwMode="auto">
          <a:xfrm>
            <a:off x="3428992" y="3357562"/>
            <a:ext cx="2143140" cy="1607355"/>
          </a:xfrm>
          <a:prstGeom prst="roundRect">
            <a:avLst/>
          </a:prstGeom>
          <a:noFill/>
        </p:spPr>
      </p:pic>
      <p:pic>
        <p:nvPicPr>
          <p:cNvPr id="12295" name="Picture 7" descr="C:\Users\Администратор\Desktop\ст.гр\2017-03-11 10-34-10.JPG"/>
          <p:cNvPicPr>
            <a:picLocks noChangeAspect="1" noChangeArrowheads="1"/>
          </p:cNvPicPr>
          <p:nvPr/>
        </p:nvPicPr>
        <p:blipFill>
          <a:blip r:embed="rId8" cstate="print"/>
          <a:srcRect/>
          <a:stretch>
            <a:fillRect/>
          </a:stretch>
        </p:blipFill>
        <p:spPr bwMode="auto">
          <a:xfrm>
            <a:off x="6286512" y="2857496"/>
            <a:ext cx="2095514" cy="1571636"/>
          </a:xfrm>
          <a:prstGeom prst="roundRect">
            <a:avLst/>
          </a:prstGeom>
          <a:noFill/>
        </p:spPr>
      </p:pic>
      <p:pic>
        <p:nvPicPr>
          <p:cNvPr id="12296" name="Picture 8" descr="C:\Users\Администратор\Desktop\ст.гр\2017-03-11 10-38-00.JPG"/>
          <p:cNvPicPr>
            <a:picLocks noChangeAspect="1" noChangeArrowheads="1"/>
          </p:cNvPicPr>
          <p:nvPr/>
        </p:nvPicPr>
        <p:blipFill>
          <a:blip r:embed="rId9" cstate="print"/>
          <a:srcRect/>
          <a:stretch>
            <a:fillRect/>
          </a:stretch>
        </p:blipFill>
        <p:spPr bwMode="auto">
          <a:xfrm>
            <a:off x="6215074" y="4500570"/>
            <a:ext cx="2214578" cy="1660934"/>
          </a:xfrm>
          <a:prstGeom prst="roundRect">
            <a:avLst/>
          </a:prstGeom>
          <a:noFill/>
        </p:spPr>
      </p:pic>
      <p:pic>
        <p:nvPicPr>
          <p:cNvPr id="12297" name="Picture 9" descr="C:\Users\Администратор\Desktop\ст.гр\2017-03-11 10-37-52.JPG"/>
          <p:cNvPicPr>
            <a:picLocks noChangeAspect="1" noChangeArrowheads="1"/>
          </p:cNvPicPr>
          <p:nvPr/>
        </p:nvPicPr>
        <p:blipFill>
          <a:blip r:embed="rId10" cstate="print"/>
          <a:srcRect/>
          <a:stretch>
            <a:fillRect/>
          </a:stretch>
        </p:blipFill>
        <p:spPr bwMode="auto">
          <a:xfrm>
            <a:off x="714348" y="4572008"/>
            <a:ext cx="2071702" cy="1553777"/>
          </a:xfrm>
          <a:prstGeom prst="roundRect">
            <a:avLst/>
          </a:prstGeom>
          <a:noFill/>
        </p:spPr>
      </p:pic>
      <p:sp>
        <p:nvSpPr>
          <p:cNvPr id="14" name="TextBox 13"/>
          <p:cNvSpPr txBox="1"/>
          <p:nvPr/>
        </p:nvSpPr>
        <p:spPr>
          <a:xfrm>
            <a:off x="2285984" y="571480"/>
            <a:ext cx="5008807"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Развлечение «Поможем Буратино»</a:t>
            </a:r>
            <a:endParaRPr lang="ru-RU" sz="2400" b="1" dirty="0">
              <a:solidFill>
                <a:srgbClr val="C00000"/>
              </a:solidFill>
              <a:latin typeface="Times New Roman" pitchFamily="18" charset="0"/>
              <a:cs typeface="Times New Roman" pitchFamily="18" charset="0"/>
            </a:endParaRPr>
          </a:p>
        </p:txBody>
      </p:sp>
      <p:pic>
        <p:nvPicPr>
          <p:cNvPr id="15" name="Рисунок 14" descr="http://otkputka.galinagekmanjuk.ru/nikolai/images/%D0%B7%D0%B0%D1%8F%D1%86%20%D1%81%20%D0%B3%D0%B8%D1%82%D0%B0%D1%80%D0%BE%D0%B9.gif"/>
          <p:cNvPicPr/>
          <p:nvPr/>
        </p:nvPicPr>
        <p:blipFill>
          <a:blip r:embed="rId11" cstate="print"/>
          <a:srcRect/>
          <a:stretch>
            <a:fillRect/>
          </a:stretch>
        </p:blipFill>
        <p:spPr bwMode="auto">
          <a:xfrm>
            <a:off x="3071802" y="5000636"/>
            <a:ext cx="1219200" cy="1695450"/>
          </a:xfrm>
          <a:prstGeom prst="rect">
            <a:avLst/>
          </a:prstGeom>
          <a:noFill/>
          <a:ln w="9525">
            <a:noFill/>
            <a:miter lim="800000"/>
            <a:headEnd/>
            <a:tailEnd/>
          </a:ln>
        </p:spPr>
      </p:pic>
      <p:pic>
        <p:nvPicPr>
          <p:cNvPr id="16" name="Рисунок 15" descr="http://www.gifki.org/data/media/327/krolik-animatsionnaya-kartinka-0373.gif"/>
          <p:cNvPicPr/>
          <p:nvPr/>
        </p:nvPicPr>
        <p:blipFill>
          <a:blip r:embed="rId12" cstate="print"/>
          <a:srcRect/>
          <a:stretch>
            <a:fillRect/>
          </a:stretch>
        </p:blipFill>
        <p:spPr bwMode="auto">
          <a:xfrm>
            <a:off x="4500562" y="4953000"/>
            <a:ext cx="120015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116087"/>
            <a:ext cx="9144000" cy="6858000"/>
          </a:xfrm>
          <a:prstGeom prst="rect">
            <a:avLst/>
          </a:prstGeom>
          <a:noFill/>
          <a:ln w="28575">
            <a:solidFill>
              <a:srgbClr val="FF6600"/>
            </a:solidFill>
            <a:miter lim="800000"/>
            <a:headEnd/>
            <a:tailEnd/>
          </a:ln>
        </p:spPr>
      </p:pic>
      <p:sp>
        <p:nvSpPr>
          <p:cNvPr id="5" name="TextBox 4"/>
          <p:cNvSpPr txBox="1"/>
          <p:nvPr/>
        </p:nvSpPr>
        <p:spPr>
          <a:xfrm>
            <a:off x="2786050" y="428604"/>
            <a:ext cx="3821046"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«Закрытие недели книги»</a:t>
            </a:r>
            <a:endParaRPr lang="ru-RU" sz="2400" b="1" dirty="0">
              <a:solidFill>
                <a:srgbClr val="C00000"/>
              </a:solidFill>
              <a:latin typeface="Times New Roman" pitchFamily="18" charset="0"/>
              <a:cs typeface="Times New Roman" pitchFamily="18" charset="0"/>
            </a:endParaRPr>
          </a:p>
        </p:txBody>
      </p:sp>
      <p:pic>
        <p:nvPicPr>
          <p:cNvPr id="8194" name="Picture 2" descr="E:\Книжкина неделя\DSCN1026.JPG"/>
          <p:cNvPicPr>
            <a:picLocks noChangeAspect="1" noChangeArrowheads="1"/>
          </p:cNvPicPr>
          <p:nvPr/>
        </p:nvPicPr>
        <p:blipFill>
          <a:blip r:embed="rId3" cstate="print"/>
          <a:srcRect/>
          <a:stretch>
            <a:fillRect/>
          </a:stretch>
        </p:blipFill>
        <p:spPr bwMode="auto">
          <a:xfrm>
            <a:off x="3357554" y="1000108"/>
            <a:ext cx="2143140" cy="1607355"/>
          </a:xfrm>
          <a:prstGeom prst="roundRect">
            <a:avLst/>
          </a:prstGeom>
          <a:noFill/>
        </p:spPr>
      </p:pic>
      <p:pic>
        <p:nvPicPr>
          <p:cNvPr id="8195" name="Picture 3" descr="E:\Книжкина неделя\DSCN1030.JPG"/>
          <p:cNvPicPr>
            <a:picLocks noChangeAspect="1" noChangeArrowheads="1"/>
          </p:cNvPicPr>
          <p:nvPr/>
        </p:nvPicPr>
        <p:blipFill>
          <a:blip r:embed="rId4" cstate="print"/>
          <a:srcRect/>
          <a:stretch>
            <a:fillRect/>
          </a:stretch>
        </p:blipFill>
        <p:spPr bwMode="auto">
          <a:xfrm>
            <a:off x="357158" y="1000108"/>
            <a:ext cx="2143140" cy="1607356"/>
          </a:xfrm>
          <a:prstGeom prst="roundRect">
            <a:avLst/>
          </a:prstGeom>
          <a:noFill/>
        </p:spPr>
      </p:pic>
      <p:pic>
        <p:nvPicPr>
          <p:cNvPr id="8196" name="Picture 4" descr="E:\Книжкина неделя\DSCN1033.JPG"/>
          <p:cNvPicPr>
            <a:picLocks noChangeAspect="1" noChangeArrowheads="1"/>
          </p:cNvPicPr>
          <p:nvPr/>
        </p:nvPicPr>
        <p:blipFill>
          <a:blip r:embed="rId5" cstate="print"/>
          <a:srcRect l="8921" b="16739"/>
          <a:stretch>
            <a:fillRect/>
          </a:stretch>
        </p:blipFill>
        <p:spPr bwMode="auto">
          <a:xfrm>
            <a:off x="6215074" y="1071546"/>
            <a:ext cx="2292279" cy="1571636"/>
          </a:xfrm>
          <a:prstGeom prst="roundRect">
            <a:avLst/>
          </a:prstGeom>
          <a:noFill/>
        </p:spPr>
      </p:pic>
      <p:pic>
        <p:nvPicPr>
          <p:cNvPr id="8197" name="Picture 5" descr="E:\Книжкина неделя\DSCN1044.JPG"/>
          <p:cNvPicPr>
            <a:picLocks noChangeAspect="1" noChangeArrowheads="1"/>
          </p:cNvPicPr>
          <p:nvPr/>
        </p:nvPicPr>
        <p:blipFill>
          <a:blip r:embed="rId6" cstate="print"/>
          <a:srcRect t="18225"/>
          <a:stretch>
            <a:fillRect/>
          </a:stretch>
        </p:blipFill>
        <p:spPr bwMode="auto">
          <a:xfrm>
            <a:off x="2987824" y="4571984"/>
            <a:ext cx="3240360" cy="1752563"/>
          </a:xfrm>
          <a:prstGeom prst="roundRect">
            <a:avLst/>
          </a:prstGeom>
          <a:noFill/>
        </p:spPr>
      </p:pic>
      <p:pic>
        <p:nvPicPr>
          <p:cNvPr id="8198" name="Picture 6" descr="E:\Книжкина неделя\DSCN1054.JPG"/>
          <p:cNvPicPr>
            <a:picLocks noChangeAspect="1" noChangeArrowheads="1"/>
          </p:cNvPicPr>
          <p:nvPr/>
        </p:nvPicPr>
        <p:blipFill>
          <a:blip r:embed="rId7" cstate="print"/>
          <a:srcRect/>
          <a:stretch>
            <a:fillRect/>
          </a:stretch>
        </p:blipFill>
        <p:spPr bwMode="auto">
          <a:xfrm>
            <a:off x="1214446" y="2714620"/>
            <a:ext cx="2476485" cy="1857364"/>
          </a:xfrm>
          <a:prstGeom prst="roundRect">
            <a:avLst/>
          </a:prstGeom>
          <a:noFill/>
        </p:spPr>
      </p:pic>
      <p:pic>
        <p:nvPicPr>
          <p:cNvPr id="8199" name="Picture 7" descr="E:\Книжкина неделя\DSCN1064.JPG"/>
          <p:cNvPicPr>
            <a:picLocks noChangeAspect="1" noChangeArrowheads="1"/>
          </p:cNvPicPr>
          <p:nvPr/>
        </p:nvPicPr>
        <p:blipFill>
          <a:blip r:embed="rId8" cstate="print"/>
          <a:srcRect/>
          <a:stretch>
            <a:fillRect/>
          </a:stretch>
        </p:blipFill>
        <p:spPr bwMode="auto">
          <a:xfrm>
            <a:off x="5501429" y="2770643"/>
            <a:ext cx="2449412" cy="1837060"/>
          </a:xfrm>
          <a:prstGeom prst="roundRect">
            <a:avLst/>
          </a:prstGeom>
          <a:noFill/>
        </p:spPr>
      </p:pic>
      <p:pic>
        <p:nvPicPr>
          <p:cNvPr id="12" name="Рисунок 11" descr="http://otkputka.galinagekmanjuk.ru/nikolai/images/%D0%B7%D0%B0%D1%8F%D1%86%20%D1%81%20%D0%B3%D0%B8%D1%82%D0%B0%D1%80%D0%BE%D0%B9.gif"/>
          <p:cNvPicPr/>
          <p:nvPr/>
        </p:nvPicPr>
        <p:blipFill>
          <a:blip r:embed="rId9" cstate="print"/>
          <a:srcRect/>
          <a:stretch>
            <a:fillRect/>
          </a:stretch>
        </p:blipFill>
        <p:spPr bwMode="auto">
          <a:xfrm>
            <a:off x="0" y="5072074"/>
            <a:ext cx="1219200" cy="1695450"/>
          </a:xfrm>
          <a:prstGeom prst="rect">
            <a:avLst/>
          </a:prstGeom>
          <a:noFill/>
          <a:ln w="9525">
            <a:noFill/>
            <a:miter lim="800000"/>
            <a:headEnd/>
            <a:tailEnd/>
          </a:ln>
        </p:spPr>
      </p:pic>
      <p:pic>
        <p:nvPicPr>
          <p:cNvPr id="14" name="Рисунок 13" descr="http://www.gifki.org/data/media/327/krolik-animatsionnaya-kartinka-0373.gif"/>
          <p:cNvPicPr/>
          <p:nvPr/>
        </p:nvPicPr>
        <p:blipFill>
          <a:blip r:embed="rId10" cstate="print"/>
          <a:srcRect/>
          <a:stretch>
            <a:fillRect/>
          </a:stretch>
        </p:blipFill>
        <p:spPr bwMode="auto">
          <a:xfrm>
            <a:off x="7715272" y="4786322"/>
            <a:ext cx="120015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4" name="Picture 8" descr="E:\Книжкина неделя\DSCN1066.JPG"/>
          <p:cNvPicPr>
            <a:picLocks noChangeAspect="1" noChangeArrowheads="1"/>
          </p:cNvPicPr>
          <p:nvPr/>
        </p:nvPicPr>
        <p:blipFill>
          <a:blip r:embed="rId3" cstate="print"/>
          <a:srcRect/>
          <a:stretch>
            <a:fillRect/>
          </a:stretch>
        </p:blipFill>
        <p:spPr bwMode="auto">
          <a:xfrm>
            <a:off x="571472" y="571480"/>
            <a:ext cx="2095514" cy="1571636"/>
          </a:xfrm>
          <a:prstGeom prst="roundRect">
            <a:avLst/>
          </a:prstGeom>
          <a:noFill/>
        </p:spPr>
      </p:pic>
      <p:pic>
        <p:nvPicPr>
          <p:cNvPr id="5" name="Picture 9" descr="E:\Книжкина неделя\DSCN1069.JPG"/>
          <p:cNvPicPr>
            <a:picLocks noChangeAspect="1" noChangeArrowheads="1"/>
          </p:cNvPicPr>
          <p:nvPr/>
        </p:nvPicPr>
        <p:blipFill>
          <a:blip r:embed="rId4" cstate="print"/>
          <a:srcRect/>
          <a:stretch>
            <a:fillRect/>
          </a:stretch>
        </p:blipFill>
        <p:spPr bwMode="auto">
          <a:xfrm>
            <a:off x="2428860" y="2000240"/>
            <a:ext cx="2462522" cy="1643074"/>
          </a:xfrm>
          <a:prstGeom prst="roundRect">
            <a:avLst/>
          </a:prstGeom>
          <a:noFill/>
        </p:spPr>
      </p:pic>
      <p:pic>
        <p:nvPicPr>
          <p:cNvPr id="9219" name="Picture 3" descr="E:\Книжкина неделя\DSCN1077.JPG"/>
          <p:cNvPicPr>
            <a:picLocks noChangeAspect="1" noChangeArrowheads="1"/>
          </p:cNvPicPr>
          <p:nvPr/>
        </p:nvPicPr>
        <p:blipFill>
          <a:blip r:embed="rId5" cstate="print"/>
          <a:srcRect/>
          <a:stretch>
            <a:fillRect/>
          </a:stretch>
        </p:blipFill>
        <p:spPr bwMode="auto">
          <a:xfrm>
            <a:off x="1214414" y="4071942"/>
            <a:ext cx="2849540" cy="1928826"/>
          </a:xfrm>
          <a:prstGeom prst="roundRect">
            <a:avLst/>
          </a:prstGeom>
          <a:noFill/>
        </p:spPr>
      </p:pic>
      <p:pic>
        <p:nvPicPr>
          <p:cNvPr id="9218" name="Picture 2" descr="E:\Книжкина неделя\DSCN1073.JPG"/>
          <p:cNvPicPr>
            <a:picLocks noChangeAspect="1" noChangeArrowheads="1"/>
          </p:cNvPicPr>
          <p:nvPr/>
        </p:nvPicPr>
        <p:blipFill>
          <a:blip r:embed="rId6" cstate="print"/>
          <a:srcRect r="8348" b="12014"/>
          <a:stretch>
            <a:fillRect/>
          </a:stretch>
        </p:blipFill>
        <p:spPr bwMode="auto">
          <a:xfrm>
            <a:off x="4786314" y="642918"/>
            <a:ext cx="2449982" cy="1571636"/>
          </a:xfrm>
          <a:prstGeom prst="roundRect">
            <a:avLst/>
          </a:prstGeom>
          <a:noFill/>
        </p:spPr>
      </p:pic>
      <p:pic>
        <p:nvPicPr>
          <p:cNvPr id="9220" name="Picture 4" descr="E:\Книжкина неделя\DSCN1079.JPG"/>
          <p:cNvPicPr>
            <a:picLocks noChangeAspect="1" noChangeArrowheads="1"/>
          </p:cNvPicPr>
          <p:nvPr/>
        </p:nvPicPr>
        <p:blipFill>
          <a:blip r:embed="rId7" cstate="print"/>
          <a:srcRect/>
          <a:stretch>
            <a:fillRect/>
          </a:stretch>
        </p:blipFill>
        <p:spPr bwMode="auto">
          <a:xfrm>
            <a:off x="4929190" y="3929066"/>
            <a:ext cx="2880890" cy="2067712"/>
          </a:xfrm>
          <a:prstGeom prst="roundRect">
            <a:avLst/>
          </a:prstGeom>
          <a:noFill/>
        </p:spPr>
      </p:pic>
      <p:pic>
        <p:nvPicPr>
          <p:cNvPr id="6" name="Picture 10" descr="E:\Книжкина неделя\DSCN1075.JPG"/>
          <p:cNvPicPr>
            <a:picLocks noChangeAspect="1" noChangeArrowheads="1"/>
          </p:cNvPicPr>
          <p:nvPr/>
        </p:nvPicPr>
        <p:blipFill>
          <a:blip r:embed="rId8" cstate="print"/>
          <a:srcRect l="15550" t="14255"/>
          <a:stretch>
            <a:fillRect/>
          </a:stretch>
        </p:blipFill>
        <p:spPr bwMode="auto">
          <a:xfrm>
            <a:off x="6156176" y="2000240"/>
            <a:ext cx="2344914" cy="1577612"/>
          </a:xfrm>
          <a:prstGeom prst="roundRect">
            <a:avLst/>
          </a:prstGeom>
          <a:noFill/>
        </p:spPr>
      </p:pic>
      <p:pic>
        <p:nvPicPr>
          <p:cNvPr id="9" name="Рисунок 8" descr="http://otkputka.galinagekmanjuk.ru/nikolai/images/%D0%B7%D0%B0%D1%8F%D1%86%20%D1%81%20%D0%B3%D0%B8%D1%82%D0%B0%D1%80%D0%BE%D0%B9.gif"/>
          <p:cNvPicPr/>
          <p:nvPr/>
        </p:nvPicPr>
        <p:blipFill>
          <a:blip r:embed="rId9" cstate="print"/>
          <a:srcRect/>
          <a:stretch>
            <a:fillRect/>
          </a:stretch>
        </p:blipFill>
        <p:spPr bwMode="auto">
          <a:xfrm>
            <a:off x="0" y="5162550"/>
            <a:ext cx="1219200" cy="1695450"/>
          </a:xfrm>
          <a:prstGeom prst="rect">
            <a:avLst/>
          </a:prstGeom>
          <a:noFill/>
          <a:ln w="9525">
            <a:noFill/>
            <a:miter lim="800000"/>
            <a:headEnd/>
            <a:tailEnd/>
          </a:ln>
        </p:spPr>
      </p:pic>
      <p:pic>
        <p:nvPicPr>
          <p:cNvPr id="10" name="Рисунок 9" descr="http://www.gifki.org/data/media/327/krolik-animatsionnaya-kartinka-0373.gif"/>
          <p:cNvPicPr/>
          <p:nvPr/>
        </p:nvPicPr>
        <p:blipFill>
          <a:blip r:embed="rId10" cstate="print"/>
          <a:srcRect/>
          <a:stretch>
            <a:fillRect/>
          </a:stretch>
        </p:blipFill>
        <p:spPr bwMode="auto">
          <a:xfrm>
            <a:off x="7943850" y="4953000"/>
            <a:ext cx="120015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5" name="TextBox 4"/>
          <p:cNvSpPr txBox="1"/>
          <p:nvPr/>
        </p:nvSpPr>
        <p:spPr>
          <a:xfrm>
            <a:off x="3500430" y="357166"/>
            <a:ext cx="2546274"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Театр «Теремок»</a:t>
            </a:r>
            <a:endParaRPr lang="ru-RU" sz="2400" b="1" dirty="0">
              <a:solidFill>
                <a:srgbClr val="C00000"/>
              </a:solidFill>
              <a:latin typeface="Times New Roman" pitchFamily="18" charset="0"/>
              <a:cs typeface="Times New Roman" pitchFamily="18" charset="0"/>
            </a:endParaRPr>
          </a:p>
        </p:txBody>
      </p:sp>
      <p:pic>
        <p:nvPicPr>
          <p:cNvPr id="14341" name="Picture 5" descr="C:\Users\Администратор\Desktop\2мл.гр\SAM_3644.JPG"/>
          <p:cNvPicPr>
            <a:picLocks noChangeAspect="1" noChangeArrowheads="1"/>
          </p:cNvPicPr>
          <p:nvPr/>
        </p:nvPicPr>
        <p:blipFill>
          <a:blip r:embed="rId3" cstate="print"/>
          <a:srcRect t="6624"/>
          <a:stretch>
            <a:fillRect/>
          </a:stretch>
        </p:blipFill>
        <p:spPr bwMode="auto">
          <a:xfrm>
            <a:off x="2643174" y="785794"/>
            <a:ext cx="1721387" cy="2143140"/>
          </a:xfrm>
          <a:prstGeom prst="rect">
            <a:avLst/>
          </a:prstGeom>
          <a:noFill/>
        </p:spPr>
      </p:pic>
      <p:pic>
        <p:nvPicPr>
          <p:cNvPr id="14342" name="Picture 6" descr="C:\Users\Администратор\Desktop\2мл.гр\SAM_3645.JPG"/>
          <p:cNvPicPr>
            <a:picLocks noChangeAspect="1" noChangeArrowheads="1"/>
          </p:cNvPicPr>
          <p:nvPr/>
        </p:nvPicPr>
        <p:blipFill>
          <a:blip r:embed="rId4" cstate="print"/>
          <a:srcRect l="21675" t="26864" r="20553" b="28074"/>
          <a:stretch>
            <a:fillRect/>
          </a:stretch>
        </p:blipFill>
        <p:spPr bwMode="auto">
          <a:xfrm>
            <a:off x="4214810" y="785794"/>
            <a:ext cx="2060712" cy="2143140"/>
          </a:xfrm>
          <a:prstGeom prst="rect">
            <a:avLst/>
          </a:prstGeom>
          <a:noFill/>
        </p:spPr>
      </p:pic>
      <p:pic>
        <p:nvPicPr>
          <p:cNvPr id="14340" name="Picture 4" descr="C:\Users\Администратор\Desktop\2мл.гр\SAM_3643.JPG"/>
          <p:cNvPicPr>
            <a:picLocks noChangeAspect="1" noChangeArrowheads="1"/>
          </p:cNvPicPr>
          <p:nvPr/>
        </p:nvPicPr>
        <p:blipFill>
          <a:blip r:embed="rId5" cstate="print"/>
          <a:srcRect l="40561" t="23885" r="20625" b="26213"/>
          <a:stretch>
            <a:fillRect/>
          </a:stretch>
        </p:blipFill>
        <p:spPr bwMode="auto">
          <a:xfrm>
            <a:off x="1428728" y="785794"/>
            <a:ext cx="1250165" cy="2143140"/>
          </a:xfrm>
          <a:prstGeom prst="rect">
            <a:avLst/>
          </a:prstGeom>
          <a:noFill/>
        </p:spPr>
      </p:pic>
      <p:pic>
        <p:nvPicPr>
          <p:cNvPr id="14339" name="Picture 3" descr="C:\Users\Администратор\Desktop\2мл.гр\SAM_3641.JPG"/>
          <p:cNvPicPr>
            <a:picLocks noChangeAspect="1" noChangeArrowheads="1"/>
          </p:cNvPicPr>
          <p:nvPr/>
        </p:nvPicPr>
        <p:blipFill>
          <a:blip r:embed="rId6" cstate="print"/>
          <a:srcRect/>
          <a:stretch>
            <a:fillRect/>
          </a:stretch>
        </p:blipFill>
        <p:spPr bwMode="auto">
          <a:xfrm>
            <a:off x="571472" y="3143248"/>
            <a:ext cx="2428892" cy="1821670"/>
          </a:xfrm>
          <a:prstGeom prst="roundRect">
            <a:avLst/>
          </a:prstGeom>
          <a:noFill/>
        </p:spPr>
      </p:pic>
      <p:pic>
        <p:nvPicPr>
          <p:cNvPr id="14338" name="Picture 2" descr="C:\Users\Администратор\Desktop\2мл.гр\SAM_3640.JPG"/>
          <p:cNvPicPr>
            <a:picLocks noChangeAspect="1" noChangeArrowheads="1"/>
          </p:cNvPicPr>
          <p:nvPr/>
        </p:nvPicPr>
        <p:blipFill>
          <a:blip r:embed="rId7" cstate="print"/>
          <a:srcRect l="69669" b="27076"/>
          <a:stretch>
            <a:fillRect/>
          </a:stretch>
        </p:blipFill>
        <p:spPr bwMode="auto">
          <a:xfrm>
            <a:off x="285720" y="785794"/>
            <a:ext cx="1188540" cy="2143140"/>
          </a:xfrm>
          <a:prstGeom prst="rect">
            <a:avLst/>
          </a:prstGeom>
          <a:noFill/>
        </p:spPr>
      </p:pic>
      <p:pic>
        <p:nvPicPr>
          <p:cNvPr id="14343" name="Picture 7" descr="C:\Users\Администратор\Desktop\2мл.гр\SAM_3648.JPG"/>
          <p:cNvPicPr>
            <a:picLocks noChangeAspect="1" noChangeArrowheads="1"/>
          </p:cNvPicPr>
          <p:nvPr/>
        </p:nvPicPr>
        <p:blipFill>
          <a:blip r:embed="rId8" cstate="print"/>
          <a:srcRect l="8596" r="6515"/>
          <a:stretch>
            <a:fillRect/>
          </a:stretch>
        </p:blipFill>
        <p:spPr bwMode="auto">
          <a:xfrm>
            <a:off x="6215074" y="785794"/>
            <a:ext cx="2428892" cy="2145955"/>
          </a:xfrm>
          <a:prstGeom prst="rect">
            <a:avLst/>
          </a:prstGeom>
          <a:noFill/>
        </p:spPr>
      </p:pic>
      <p:pic>
        <p:nvPicPr>
          <p:cNvPr id="14345" name="Picture 9" descr="C:\Users\Администратор\Desktop\2мл.гр\SAM_3649.JPG"/>
          <p:cNvPicPr>
            <a:picLocks noChangeAspect="1" noChangeArrowheads="1"/>
          </p:cNvPicPr>
          <p:nvPr/>
        </p:nvPicPr>
        <p:blipFill>
          <a:blip r:embed="rId9" cstate="print"/>
          <a:srcRect/>
          <a:stretch>
            <a:fillRect/>
          </a:stretch>
        </p:blipFill>
        <p:spPr bwMode="auto">
          <a:xfrm>
            <a:off x="1785918" y="4357694"/>
            <a:ext cx="2286016" cy="1714512"/>
          </a:xfrm>
          <a:prstGeom prst="roundRect">
            <a:avLst/>
          </a:prstGeom>
          <a:noFill/>
        </p:spPr>
      </p:pic>
      <p:pic>
        <p:nvPicPr>
          <p:cNvPr id="14346" name="Picture 10" descr="C:\Users\Администратор\Desktop\2мл.гр\SAM_3653.JPG"/>
          <p:cNvPicPr>
            <a:picLocks noChangeAspect="1" noChangeArrowheads="1"/>
          </p:cNvPicPr>
          <p:nvPr/>
        </p:nvPicPr>
        <p:blipFill>
          <a:blip r:embed="rId10" cstate="print"/>
          <a:srcRect/>
          <a:stretch>
            <a:fillRect/>
          </a:stretch>
        </p:blipFill>
        <p:spPr bwMode="auto">
          <a:xfrm>
            <a:off x="5072066" y="3214686"/>
            <a:ext cx="2428892" cy="1821669"/>
          </a:xfrm>
          <a:prstGeom prst="roundRect">
            <a:avLst/>
          </a:prstGeom>
          <a:noFill/>
        </p:spPr>
      </p:pic>
      <p:pic>
        <p:nvPicPr>
          <p:cNvPr id="14347" name="Picture 11" descr="C:\Users\Администратор\Desktop\2мл.гр\SAM_3652.JPG"/>
          <p:cNvPicPr>
            <a:picLocks noChangeAspect="1" noChangeArrowheads="1"/>
          </p:cNvPicPr>
          <p:nvPr/>
        </p:nvPicPr>
        <p:blipFill>
          <a:blip r:embed="rId11" cstate="print"/>
          <a:srcRect/>
          <a:stretch>
            <a:fillRect/>
          </a:stretch>
        </p:blipFill>
        <p:spPr bwMode="auto">
          <a:xfrm>
            <a:off x="6357950" y="4429132"/>
            <a:ext cx="2286016" cy="1714512"/>
          </a:xfrm>
          <a:prstGeom prst="roundRect">
            <a:avLst/>
          </a:prstGeom>
          <a:noFill/>
        </p:spPr>
      </p:pic>
      <p:pic>
        <p:nvPicPr>
          <p:cNvPr id="14" name="Рисунок 13" descr="http://justclickit.ru/flash/anim/anim%20(2764).gif"/>
          <p:cNvPicPr/>
          <p:nvPr/>
        </p:nvPicPr>
        <p:blipFill>
          <a:blip r:embed="rId12" cstate="print"/>
          <a:srcRect/>
          <a:stretch>
            <a:fillRect/>
          </a:stretch>
        </p:blipFill>
        <p:spPr bwMode="auto">
          <a:xfrm>
            <a:off x="214282" y="5357826"/>
            <a:ext cx="1071570" cy="13811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15362" name="Picture 2" descr="C:\Users\Администратор\Desktop\1 младшая гр\IMG_6618.JPG"/>
          <p:cNvPicPr>
            <a:picLocks noChangeAspect="1" noChangeArrowheads="1"/>
          </p:cNvPicPr>
          <p:nvPr/>
        </p:nvPicPr>
        <p:blipFill>
          <a:blip r:embed="rId3" cstate="print"/>
          <a:srcRect/>
          <a:stretch>
            <a:fillRect/>
          </a:stretch>
        </p:blipFill>
        <p:spPr bwMode="auto">
          <a:xfrm>
            <a:off x="5715008" y="1071546"/>
            <a:ext cx="2951340" cy="2213438"/>
          </a:xfrm>
          <a:prstGeom prst="roundRect">
            <a:avLst/>
          </a:prstGeom>
          <a:noFill/>
        </p:spPr>
      </p:pic>
      <p:pic>
        <p:nvPicPr>
          <p:cNvPr id="15363" name="Picture 3" descr="C:\Users\Администратор\Desktop\1 младшая гр\волкова\IMG_0081.JPG"/>
          <p:cNvPicPr>
            <a:picLocks noChangeAspect="1" noChangeArrowheads="1"/>
          </p:cNvPicPr>
          <p:nvPr/>
        </p:nvPicPr>
        <p:blipFill>
          <a:blip r:embed="rId4" cstate="print"/>
          <a:srcRect/>
          <a:stretch>
            <a:fillRect/>
          </a:stretch>
        </p:blipFill>
        <p:spPr bwMode="auto">
          <a:xfrm>
            <a:off x="241076" y="537996"/>
            <a:ext cx="1854408" cy="1390806"/>
          </a:xfrm>
          <a:prstGeom prst="rect">
            <a:avLst/>
          </a:prstGeom>
          <a:noFill/>
        </p:spPr>
      </p:pic>
      <p:pic>
        <p:nvPicPr>
          <p:cNvPr id="15364" name="Picture 4" descr="C:\Users\Администратор\Desktop\1 младшая гр\волкова\IMG_0086.JPG"/>
          <p:cNvPicPr>
            <a:picLocks noChangeAspect="1" noChangeArrowheads="1"/>
          </p:cNvPicPr>
          <p:nvPr/>
        </p:nvPicPr>
        <p:blipFill>
          <a:blip r:embed="rId5" cstate="print"/>
          <a:srcRect/>
          <a:stretch>
            <a:fillRect/>
          </a:stretch>
        </p:blipFill>
        <p:spPr bwMode="auto">
          <a:xfrm>
            <a:off x="1600229" y="1628800"/>
            <a:ext cx="2043077" cy="1532308"/>
          </a:xfrm>
          <a:prstGeom prst="rect">
            <a:avLst/>
          </a:prstGeom>
          <a:noFill/>
        </p:spPr>
      </p:pic>
      <p:pic>
        <p:nvPicPr>
          <p:cNvPr id="15365" name="Picture 5" descr="C:\Users\Администратор\Desktop\1 младшая гр\волкова\IMG_0087.JPG"/>
          <p:cNvPicPr>
            <a:picLocks noChangeAspect="1" noChangeArrowheads="1"/>
          </p:cNvPicPr>
          <p:nvPr/>
        </p:nvPicPr>
        <p:blipFill>
          <a:blip r:embed="rId6" cstate="print"/>
          <a:srcRect/>
          <a:stretch>
            <a:fillRect/>
          </a:stretch>
        </p:blipFill>
        <p:spPr bwMode="auto">
          <a:xfrm>
            <a:off x="3035481" y="2636912"/>
            <a:ext cx="2009161" cy="1506871"/>
          </a:xfrm>
          <a:prstGeom prst="rect">
            <a:avLst/>
          </a:prstGeom>
          <a:noFill/>
        </p:spPr>
      </p:pic>
      <p:pic>
        <p:nvPicPr>
          <p:cNvPr id="15366" name="Picture 6" descr="C:\Users\Администратор\Desktop\1 младшая гр\волкова\IMG_0089.JPG"/>
          <p:cNvPicPr>
            <a:picLocks noChangeAspect="1" noChangeArrowheads="1"/>
          </p:cNvPicPr>
          <p:nvPr/>
        </p:nvPicPr>
        <p:blipFill>
          <a:blip r:embed="rId7" cstate="print"/>
          <a:srcRect/>
          <a:stretch>
            <a:fillRect/>
          </a:stretch>
        </p:blipFill>
        <p:spPr bwMode="auto">
          <a:xfrm>
            <a:off x="4644008" y="3608022"/>
            <a:ext cx="2142570" cy="1606928"/>
          </a:xfrm>
          <a:prstGeom prst="rect">
            <a:avLst/>
          </a:prstGeom>
          <a:noFill/>
        </p:spPr>
      </p:pic>
      <p:pic>
        <p:nvPicPr>
          <p:cNvPr id="15367" name="Picture 7" descr="C:\Users\Администратор\Desktop\1 младшая гр\волкова\IMG_0092.JPG"/>
          <p:cNvPicPr>
            <a:picLocks noChangeAspect="1" noChangeArrowheads="1"/>
          </p:cNvPicPr>
          <p:nvPr/>
        </p:nvPicPr>
        <p:blipFill>
          <a:blip r:embed="rId8" cstate="print"/>
          <a:srcRect/>
          <a:stretch>
            <a:fillRect/>
          </a:stretch>
        </p:blipFill>
        <p:spPr bwMode="auto">
          <a:xfrm>
            <a:off x="428596" y="4071942"/>
            <a:ext cx="2450840" cy="1838130"/>
          </a:xfrm>
          <a:prstGeom prst="roundRect">
            <a:avLst/>
          </a:prstGeom>
          <a:noFill/>
        </p:spPr>
      </p:pic>
      <p:pic>
        <p:nvPicPr>
          <p:cNvPr id="15368" name="Picture 8" descr="C:\Users\Администратор\Desktop\1 младшая гр\волкова\IMG_0090.JPG"/>
          <p:cNvPicPr>
            <a:picLocks noChangeAspect="1" noChangeArrowheads="1"/>
          </p:cNvPicPr>
          <p:nvPr/>
        </p:nvPicPr>
        <p:blipFill>
          <a:blip r:embed="rId9" cstate="print"/>
          <a:srcRect/>
          <a:stretch>
            <a:fillRect/>
          </a:stretch>
        </p:blipFill>
        <p:spPr bwMode="auto">
          <a:xfrm>
            <a:off x="6379866" y="4517007"/>
            <a:ext cx="2073630" cy="1555223"/>
          </a:xfrm>
          <a:prstGeom prst="rect">
            <a:avLst/>
          </a:prstGeom>
          <a:noFill/>
        </p:spPr>
      </p:pic>
      <p:sp>
        <p:nvSpPr>
          <p:cNvPr id="11" name="TextBox 10"/>
          <p:cNvSpPr txBox="1"/>
          <p:nvPr/>
        </p:nvSpPr>
        <p:spPr>
          <a:xfrm>
            <a:off x="3022312" y="369551"/>
            <a:ext cx="3280706"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Театр «Курочка ряба»</a:t>
            </a:r>
            <a:endParaRPr lang="ru-RU" sz="2400" b="1" dirty="0">
              <a:solidFill>
                <a:srgbClr val="C00000"/>
              </a:solidFill>
              <a:latin typeface="Times New Roman" pitchFamily="18" charset="0"/>
              <a:cs typeface="Times New Roman" pitchFamily="18" charset="0"/>
            </a:endParaRPr>
          </a:p>
        </p:txBody>
      </p:sp>
      <p:pic>
        <p:nvPicPr>
          <p:cNvPr id="12" name="Рисунок 11" descr="http://justclickit.ru/flash/anim/anim%20(2764).gif"/>
          <p:cNvPicPr/>
          <p:nvPr/>
        </p:nvPicPr>
        <p:blipFill>
          <a:blip r:embed="rId10" cstate="print"/>
          <a:srcRect/>
          <a:stretch>
            <a:fillRect/>
          </a:stretch>
        </p:blipFill>
        <p:spPr bwMode="auto">
          <a:xfrm>
            <a:off x="3357554" y="5214950"/>
            <a:ext cx="1071570" cy="13811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6" name="TextBox 5"/>
          <p:cNvSpPr txBox="1"/>
          <p:nvPr/>
        </p:nvSpPr>
        <p:spPr>
          <a:xfrm>
            <a:off x="1428728" y="500042"/>
            <a:ext cx="6769930"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Выставки совместных работ родителей и детей</a:t>
            </a:r>
            <a:endParaRPr lang="ru-RU" sz="2400" b="1" dirty="0">
              <a:solidFill>
                <a:srgbClr val="C00000"/>
              </a:solidFill>
              <a:latin typeface="Times New Roman" pitchFamily="18" charset="0"/>
              <a:cs typeface="Times New Roman" pitchFamily="18" charset="0"/>
            </a:endParaRPr>
          </a:p>
        </p:txBody>
      </p:sp>
      <p:pic>
        <p:nvPicPr>
          <p:cNvPr id="13314" name="Picture 2" descr="C:\Users\Администратор\Desktop\1 младшая гр\2017-03-12 08-52-52.JPG"/>
          <p:cNvPicPr>
            <a:picLocks noChangeAspect="1" noChangeArrowheads="1"/>
          </p:cNvPicPr>
          <p:nvPr/>
        </p:nvPicPr>
        <p:blipFill>
          <a:blip r:embed="rId3" cstate="print"/>
          <a:srcRect/>
          <a:stretch>
            <a:fillRect/>
          </a:stretch>
        </p:blipFill>
        <p:spPr bwMode="auto">
          <a:xfrm>
            <a:off x="3357554" y="1000108"/>
            <a:ext cx="2357454" cy="3143272"/>
          </a:xfrm>
          <a:prstGeom prst="roundRect">
            <a:avLst/>
          </a:prstGeom>
          <a:noFill/>
        </p:spPr>
      </p:pic>
      <p:pic>
        <p:nvPicPr>
          <p:cNvPr id="13316" name="Picture 4" descr="C:\Users\Администратор\Desktop\ср.гр\2017-03-12 08-45-00.JPG"/>
          <p:cNvPicPr>
            <a:picLocks noChangeAspect="1" noChangeArrowheads="1"/>
          </p:cNvPicPr>
          <p:nvPr/>
        </p:nvPicPr>
        <p:blipFill>
          <a:blip r:embed="rId4" cstate="print"/>
          <a:srcRect t="7547"/>
          <a:stretch>
            <a:fillRect/>
          </a:stretch>
        </p:blipFill>
        <p:spPr bwMode="auto">
          <a:xfrm>
            <a:off x="428596" y="1571612"/>
            <a:ext cx="2575657" cy="1785950"/>
          </a:xfrm>
          <a:prstGeom prst="roundRect">
            <a:avLst/>
          </a:prstGeom>
          <a:noFill/>
        </p:spPr>
      </p:pic>
      <p:pic>
        <p:nvPicPr>
          <p:cNvPr id="13317" name="Picture 5" descr="C:\Users\Администратор\Desktop\ср.гр\2017-03-12 08-45-36.JPG"/>
          <p:cNvPicPr>
            <a:picLocks noChangeAspect="1" noChangeArrowheads="1"/>
          </p:cNvPicPr>
          <p:nvPr/>
        </p:nvPicPr>
        <p:blipFill>
          <a:blip r:embed="rId5" cstate="print"/>
          <a:srcRect t="14545" b="34546"/>
          <a:stretch>
            <a:fillRect/>
          </a:stretch>
        </p:blipFill>
        <p:spPr bwMode="auto">
          <a:xfrm>
            <a:off x="428596" y="2643182"/>
            <a:ext cx="2571768" cy="981947"/>
          </a:xfrm>
          <a:prstGeom prst="roundRect">
            <a:avLst/>
          </a:prstGeom>
          <a:noFill/>
        </p:spPr>
      </p:pic>
      <p:pic>
        <p:nvPicPr>
          <p:cNvPr id="1026" name="Picture 2" descr="E:\Книжкина неделя\DSCN1085.JPG"/>
          <p:cNvPicPr>
            <a:picLocks noChangeAspect="1" noChangeArrowheads="1"/>
          </p:cNvPicPr>
          <p:nvPr/>
        </p:nvPicPr>
        <p:blipFill>
          <a:blip r:embed="rId6" cstate="print"/>
          <a:srcRect t="4100" r="3643" b="13893"/>
          <a:stretch>
            <a:fillRect/>
          </a:stretch>
        </p:blipFill>
        <p:spPr bwMode="auto">
          <a:xfrm>
            <a:off x="428596" y="3929066"/>
            <a:ext cx="2686070" cy="1973767"/>
          </a:xfrm>
          <a:prstGeom prst="roundRect">
            <a:avLst/>
          </a:prstGeom>
          <a:noFill/>
        </p:spPr>
      </p:pic>
      <p:pic>
        <p:nvPicPr>
          <p:cNvPr id="1027" name="Picture 3" descr="E:\Книжкина неделя\DSCN1092.JPG"/>
          <p:cNvPicPr>
            <a:picLocks noChangeAspect="1" noChangeArrowheads="1"/>
          </p:cNvPicPr>
          <p:nvPr/>
        </p:nvPicPr>
        <p:blipFill>
          <a:blip r:embed="rId7" cstate="print"/>
          <a:srcRect/>
          <a:stretch>
            <a:fillRect/>
          </a:stretch>
        </p:blipFill>
        <p:spPr bwMode="auto">
          <a:xfrm>
            <a:off x="5929322" y="1285860"/>
            <a:ext cx="2714644" cy="2035983"/>
          </a:xfrm>
          <a:prstGeom prst="roundRect">
            <a:avLst/>
          </a:prstGeom>
          <a:noFill/>
        </p:spPr>
      </p:pic>
      <p:pic>
        <p:nvPicPr>
          <p:cNvPr id="1028" name="Picture 4" descr="E:\Книжкина неделя\DSCN1097.JPG"/>
          <p:cNvPicPr>
            <a:picLocks noChangeAspect="1" noChangeArrowheads="1"/>
          </p:cNvPicPr>
          <p:nvPr/>
        </p:nvPicPr>
        <p:blipFill>
          <a:blip r:embed="rId8" cstate="print"/>
          <a:srcRect l="2228" r="4206" b="4947"/>
          <a:stretch>
            <a:fillRect/>
          </a:stretch>
        </p:blipFill>
        <p:spPr bwMode="auto">
          <a:xfrm>
            <a:off x="6215074" y="3571876"/>
            <a:ext cx="2437796" cy="2090466"/>
          </a:xfrm>
          <a:prstGeom prst="roundRect">
            <a:avLst/>
          </a:prstGeom>
          <a:noFill/>
        </p:spPr>
      </p:pic>
      <p:pic>
        <p:nvPicPr>
          <p:cNvPr id="12" name="Рисунок 11" descr="http://img-fotki.yandex.ru/get/9091/16969765.1a9/0_80acd_3e160bd4_orig.png"/>
          <p:cNvPicPr/>
          <p:nvPr/>
        </p:nvPicPr>
        <p:blipFill>
          <a:blip r:embed="rId9" cstate="print"/>
          <a:srcRect/>
          <a:stretch>
            <a:fillRect/>
          </a:stretch>
        </p:blipFill>
        <p:spPr bwMode="auto">
          <a:xfrm>
            <a:off x="6588224" y="5485684"/>
            <a:ext cx="1571636" cy="1000132"/>
          </a:xfrm>
          <a:prstGeom prst="rect">
            <a:avLst/>
          </a:prstGeom>
          <a:noFill/>
          <a:ln w="9525">
            <a:noFill/>
            <a:miter lim="800000"/>
            <a:headEnd/>
            <a:tailEnd/>
          </a:ln>
        </p:spPr>
      </p:pic>
      <p:pic>
        <p:nvPicPr>
          <p:cNvPr id="3" name="Рисунок 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428992" y="4286256"/>
            <a:ext cx="2400266" cy="1800200"/>
          </a:xfrm>
          <a:prstGeom prst="round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6" name="TextBox 5"/>
          <p:cNvSpPr txBox="1"/>
          <p:nvPr/>
        </p:nvSpPr>
        <p:spPr>
          <a:xfrm>
            <a:off x="2500298" y="642918"/>
            <a:ext cx="4331570"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Акция «Подари книгу детям»</a:t>
            </a:r>
            <a:endParaRPr lang="ru-RU" sz="2400" b="1" dirty="0">
              <a:solidFill>
                <a:srgbClr val="C00000"/>
              </a:solidFill>
              <a:latin typeface="Times New Roman" pitchFamily="18" charset="0"/>
              <a:cs typeface="Times New Roman" pitchFamily="18" charset="0"/>
            </a:endParaRPr>
          </a:p>
        </p:txBody>
      </p:sp>
      <p:pic>
        <p:nvPicPr>
          <p:cNvPr id="3074" name="Picture 2" descr="C:\Users\Администратор\Desktop\1 младшая гр\2017-03-12 08-51-28.JPG"/>
          <p:cNvPicPr>
            <a:picLocks noChangeAspect="1" noChangeArrowheads="1"/>
          </p:cNvPicPr>
          <p:nvPr/>
        </p:nvPicPr>
        <p:blipFill>
          <a:blip r:embed="rId3" cstate="print"/>
          <a:srcRect r="5216" b="20284"/>
          <a:stretch>
            <a:fillRect/>
          </a:stretch>
        </p:blipFill>
        <p:spPr bwMode="auto">
          <a:xfrm>
            <a:off x="428596" y="1500174"/>
            <a:ext cx="2624856" cy="1644396"/>
          </a:xfrm>
          <a:prstGeom prst="roundRect">
            <a:avLst/>
          </a:prstGeom>
          <a:noFill/>
        </p:spPr>
      </p:pic>
      <p:pic>
        <p:nvPicPr>
          <p:cNvPr id="2050" name="Picture 2" descr="E:\Книжкина неделя\DSCN1084.JPG"/>
          <p:cNvPicPr>
            <a:picLocks noChangeAspect="1" noChangeArrowheads="1"/>
          </p:cNvPicPr>
          <p:nvPr/>
        </p:nvPicPr>
        <p:blipFill>
          <a:blip r:embed="rId4" cstate="print"/>
          <a:srcRect/>
          <a:stretch>
            <a:fillRect/>
          </a:stretch>
        </p:blipFill>
        <p:spPr bwMode="auto">
          <a:xfrm>
            <a:off x="3428992" y="1214422"/>
            <a:ext cx="2258847" cy="1694136"/>
          </a:xfrm>
          <a:prstGeom prst="roundRect">
            <a:avLst/>
          </a:prstGeom>
          <a:noFill/>
        </p:spPr>
      </p:pic>
      <p:pic>
        <p:nvPicPr>
          <p:cNvPr id="2051" name="Picture 3" descr="E:\Книжкина неделя\DSCN1096.JPG"/>
          <p:cNvPicPr>
            <a:picLocks noChangeAspect="1" noChangeArrowheads="1"/>
          </p:cNvPicPr>
          <p:nvPr/>
        </p:nvPicPr>
        <p:blipFill>
          <a:blip r:embed="rId5" cstate="print"/>
          <a:srcRect t="11141"/>
          <a:stretch>
            <a:fillRect/>
          </a:stretch>
        </p:blipFill>
        <p:spPr bwMode="auto">
          <a:xfrm>
            <a:off x="6143636" y="1428736"/>
            <a:ext cx="2450034" cy="1709383"/>
          </a:xfrm>
          <a:prstGeom prst="roundRect">
            <a:avLst/>
          </a:prstGeom>
          <a:noFill/>
        </p:spPr>
      </p:pic>
      <p:pic>
        <p:nvPicPr>
          <p:cNvPr id="2052" name="Picture 4" descr="C:\Users\Администратор\Desktop\неделя книги\2мл.гр\2017-03-12 13-28-06.JPG"/>
          <p:cNvPicPr>
            <a:picLocks noChangeAspect="1" noChangeArrowheads="1"/>
          </p:cNvPicPr>
          <p:nvPr/>
        </p:nvPicPr>
        <p:blipFill>
          <a:blip r:embed="rId6" cstate="print"/>
          <a:srcRect l="6453" t="11473" r="5350" b="5351"/>
          <a:stretch>
            <a:fillRect/>
          </a:stretch>
        </p:blipFill>
        <p:spPr bwMode="auto">
          <a:xfrm>
            <a:off x="428596" y="3643314"/>
            <a:ext cx="2703245" cy="1912052"/>
          </a:xfrm>
          <a:prstGeom prst="roundRect">
            <a:avLst/>
          </a:prstGeom>
          <a:noFill/>
        </p:spPr>
      </p:pic>
      <p:pic>
        <p:nvPicPr>
          <p:cNvPr id="13" name="Рисунок 12" descr="http://img-fotki.yandex.ru/get/9091/16969765.1a9/0_80acd_3e160bd4_orig.png"/>
          <p:cNvPicPr/>
          <p:nvPr/>
        </p:nvPicPr>
        <p:blipFill>
          <a:blip r:embed="rId7" cstate="print"/>
          <a:srcRect/>
          <a:stretch>
            <a:fillRect/>
          </a:stretch>
        </p:blipFill>
        <p:spPr bwMode="auto">
          <a:xfrm>
            <a:off x="3643306" y="5214950"/>
            <a:ext cx="1571636" cy="1000132"/>
          </a:xfrm>
          <a:prstGeom prst="rect">
            <a:avLst/>
          </a:prstGeom>
          <a:noFill/>
          <a:ln w="9525">
            <a:noFill/>
            <a:miter lim="800000"/>
            <a:headEnd/>
            <a:tailEnd/>
          </a:ln>
        </p:spPr>
      </p:pic>
      <p:pic>
        <p:nvPicPr>
          <p:cNvPr id="3" name="Рисунок 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428992" y="3357562"/>
            <a:ext cx="2217302" cy="1662976"/>
          </a:xfrm>
          <a:prstGeom prst="roundRect">
            <a:avLst/>
          </a:prstGeom>
        </p:spPr>
      </p:pic>
      <p:pic>
        <p:nvPicPr>
          <p:cNvPr id="4" name="Рисунок 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072198" y="3643314"/>
            <a:ext cx="2505679" cy="1879259"/>
          </a:xfrm>
          <a:prstGeom prst="round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3" name="Рисунок 2" descr="http://vamotkrytka.ru/_ph/4/2/835333817.gif"/>
          <p:cNvPicPr/>
          <p:nvPr/>
        </p:nvPicPr>
        <p:blipFill>
          <a:blip r:embed="rId3" cstate="print"/>
          <a:srcRect/>
          <a:stretch>
            <a:fillRect/>
          </a:stretch>
        </p:blipFill>
        <p:spPr bwMode="auto">
          <a:xfrm>
            <a:off x="214282" y="5072074"/>
            <a:ext cx="1647825" cy="1440000"/>
          </a:xfrm>
          <a:prstGeom prst="rect">
            <a:avLst/>
          </a:prstGeom>
          <a:noFill/>
          <a:ln w="9525">
            <a:noFill/>
            <a:miter lim="800000"/>
            <a:headEnd/>
            <a:tailEnd/>
          </a:ln>
        </p:spPr>
      </p:pic>
      <p:sp>
        <p:nvSpPr>
          <p:cNvPr id="5" name="TextBox 4"/>
          <p:cNvSpPr txBox="1"/>
          <p:nvPr/>
        </p:nvSpPr>
        <p:spPr>
          <a:xfrm>
            <a:off x="285720" y="785794"/>
            <a:ext cx="8429684" cy="4955203"/>
          </a:xfrm>
          <a:prstGeom prst="rect">
            <a:avLst/>
          </a:prstGeom>
          <a:noFill/>
        </p:spPr>
        <p:txBody>
          <a:bodyPr wrap="square" rtlCol="0">
            <a:spAutoFit/>
          </a:bodyPr>
          <a:lstStyle/>
          <a:p>
            <a:r>
              <a:rPr lang="ru-RU" sz="2000" b="1" u="sng" dirty="0" smtClean="0">
                <a:latin typeface="Times New Roman" pitchFamily="18" charset="0"/>
                <a:cs typeface="Times New Roman" pitchFamily="18" charset="0"/>
              </a:rPr>
              <a:t>Цель:</a:t>
            </a:r>
            <a:r>
              <a:rPr lang="ru-RU" sz="20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Создание условий, способствующих приобщению детей к книжной культуре, повышению интереса к детской книге через творческую и познавательную деятельность.</a:t>
            </a:r>
          </a:p>
          <a:p>
            <a:r>
              <a:rPr lang="ru-RU" sz="2000" b="1" u="sng" dirty="0" smtClean="0">
                <a:latin typeface="Times New Roman" pitchFamily="18" charset="0"/>
                <a:cs typeface="Times New Roman" pitchFamily="18" charset="0"/>
              </a:rPr>
              <a:t>Задачи:</a:t>
            </a:r>
          </a:p>
          <a:p>
            <a:pPr marL="342900" indent="-342900">
              <a:buAutoNum type="arabicPeriod"/>
            </a:pPr>
            <a:r>
              <a:rPr lang="ru-RU" sz="2000" dirty="0" smtClean="0">
                <a:latin typeface="Times New Roman" pitchFamily="18" charset="0"/>
                <a:cs typeface="Times New Roman" pitchFamily="18" charset="0"/>
              </a:rPr>
              <a:t>Способствовать приобщению детей к книге для развития познавательной, творческой и эмоциональной активности детей.</a:t>
            </a:r>
          </a:p>
          <a:p>
            <a:pPr marL="342900" indent="-342900">
              <a:buAutoNum type="arabicPeriod"/>
            </a:pPr>
            <a:r>
              <a:rPr lang="ru-RU" sz="2000" dirty="0" smtClean="0">
                <a:latin typeface="Times New Roman" pitchFamily="18" charset="0"/>
                <a:cs typeface="Times New Roman" pitchFamily="18" charset="0"/>
              </a:rPr>
              <a:t>Познакомить детей с творчеством детских писателей и поэтов.</a:t>
            </a:r>
          </a:p>
          <a:p>
            <a:pPr marL="342900" indent="-342900">
              <a:buAutoNum type="arabicPeriod"/>
            </a:pPr>
            <a:r>
              <a:rPr lang="ru-RU" sz="2000" dirty="0" smtClean="0">
                <a:latin typeface="Times New Roman" pitchFamily="18" charset="0"/>
                <a:cs typeface="Times New Roman" pitchFamily="18" charset="0"/>
              </a:rPr>
              <a:t>Повысить эффективность работы по приобщению детей к книге во взаимодействии всех участников образовательного процесса: педагогов, детей, родителей.</a:t>
            </a:r>
          </a:p>
          <a:p>
            <a:pPr marL="342900" indent="-342900">
              <a:buAutoNum type="arabicPeriod"/>
            </a:pPr>
            <a:r>
              <a:rPr lang="ru-RU" sz="2000" dirty="0" smtClean="0">
                <a:latin typeface="Times New Roman" pitchFamily="18" charset="0"/>
                <a:cs typeface="Times New Roman" pitchFamily="18" charset="0"/>
              </a:rPr>
              <a:t>Привлечь родителей к совместному творчеству в рамках проекта «Книга - мостик в мир чудес».</a:t>
            </a:r>
          </a:p>
          <a:p>
            <a:pPr marL="342900" indent="-342900">
              <a:buAutoNum type="arabicPeriod"/>
            </a:pPr>
            <a:r>
              <a:rPr lang="ru-RU" sz="2000" dirty="0" smtClean="0">
                <a:latin typeface="Times New Roman" pitchFamily="18" charset="0"/>
                <a:cs typeface="Times New Roman" pitchFamily="18" charset="0"/>
              </a:rPr>
              <a:t>Содействовать воспитанию желания к постоянному общению с книгой и бережному отношению к ней.</a:t>
            </a:r>
          </a:p>
          <a:p>
            <a:endParaRPr lang="ru-RU" dirty="0" smtClean="0"/>
          </a:p>
          <a:p>
            <a:endParaRPr lang="ru-RU" dirty="0"/>
          </a:p>
        </p:txBody>
      </p:sp>
      <p:pic>
        <p:nvPicPr>
          <p:cNvPr id="6" name="Рисунок 5" descr="Божья клровка читает книгу картинка смайлик"/>
          <p:cNvPicPr/>
          <p:nvPr/>
        </p:nvPicPr>
        <p:blipFill>
          <a:blip r:embed="rId4" cstate="print"/>
          <a:srcRect/>
          <a:stretch>
            <a:fillRect/>
          </a:stretch>
        </p:blipFill>
        <p:spPr bwMode="auto">
          <a:xfrm>
            <a:off x="7143768" y="5000636"/>
            <a:ext cx="1694564"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27121" y="-11775"/>
            <a:ext cx="9144000" cy="6858000"/>
          </a:xfrm>
          <a:prstGeom prst="rect">
            <a:avLst/>
          </a:prstGeom>
          <a:noFill/>
          <a:ln w="28575">
            <a:solidFill>
              <a:srgbClr val="FF6600"/>
            </a:solidFill>
            <a:miter lim="800000"/>
            <a:headEnd/>
            <a:tailEnd/>
          </a:ln>
        </p:spPr>
      </p:pic>
      <p:sp>
        <p:nvSpPr>
          <p:cNvPr id="6" name="TextBox 5"/>
          <p:cNvSpPr txBox="1"/>
          <p:nvPr/>
        </p:nvSpPr>
        <p:spPr>
          <a:xfrm>
            <a:off x="2500298" y="357166"/>
            <a:ext cx="4275466" cy="461665"/>
          </a:xfrm>
          <a:prstGeom prst="rect">
            <a:avLst/>
          </a:prstGeom>
          <a:noFill/>
        </p:spPr>
        <p:txBody>
          <a:bodyPr wrap="none" rtlCol="0">
            <a:spAutoFit/>
          </a:bodyPr>
          <a:lstStyle/>
          <a:p>
            <a:r>
              <a:rPr lang="ru-RU" sz="2400" b="1" dirty="0" smtClean="0">
                <a:solidFill>
                  <a:srgbClr val="C00000"/>
                </a:solidFill>
                <a:latin typeface="Times New Roman" pitchFamily="18" charset="0"/>
                <a:cs typeface="Times New Roman" pitchFamily="18" charset="0"/>
              </a:rPr>
              <a:t>Папки-передвижки, памятки</a:t>
            </a:r>
            <a:endParaRPr lang="ru-RU" sz="2400" b="1" dirty="0">
              <a:solidFill>
                <a:srgbClr val="C00000"/>
              </a:solidFill>
              <a:latin typeface="Times New Roman" pitchFamily="18" charset="0"/>
              <a:cs typeface="Times New Roman" pitchFamily="18" charset="0"/>
            </a:endParaRPr>
          </a:p>
        </p:txBody>
      </p:sp>
      <p:pic>
        <p:nvPicPr>
          <p:cNvPr id="3076" name="Picture 4" descr="E:\Книжкина неделя\DSCN1087.JPG"/>
          <p:cNvPicPr>
            <a:picLocks noChangeAspect="1" noChangeArrowheads="1"/>
          </p:cNvPicPr>
          <p:nvPr/>
        </p:nvPicPr>
        <p:blipFill>
          <a:blip r:embed="rId3" cstate="print"/>
          <a:srcRect b="15405"/>
          <a:stretch>
            <a:fillRect/>
          </a:stretch>
        </p:blipFill>
        <p:spPr bwMode="auto">
          <a:xfrm>
            <a:off x="4786314" y="2928934"/>
            <a:ext cx="2790014" cy="1722312"/>
          </a:xfrm>
          <a:prstGeom prst="roundRect">
            <a:avLst/>
          </a:prstGeom>
          <a:noFill/>
        </p:spPr>
      </p:pic>
      <p:pic>
        <p:nvPicPr>
          <p:cNvPr id="9" name="Рисунок 8" descr="http://img-fotki.yandex.ru/get/9091/16969765.1a9/0_80acd_3e160bd4_orig.png"/>
          <p:cNvPicPr/>
          <p:nvPr/>
        </p:nvPicPr>
        <p:blipFill>
          <a:blip r:embed="rId4" cstate="print"/>
          <a:srcRect/>
          <a:stretch>
            <a:fillRect/>
          </a:stretch>
        </p:blipFill>
        <p:spPr bwMode="auto">
          <a:xfrm>
            <a:off x="290836" y="5733256"/>
            <a:ext cx="1571636" cy="1000132"/>
          </a:xfrm>
          <a:prstGeom prst="rect">
            <a:avLst/>
          </a:prstGeom>
          <a:noFill/>
          <a:ln w="9525">
            <a:noFill/>
            <a:miter lim="800000"/>
            <a:headEnd/>
            <a:tailEnd/>
          </a:ln>
        </p:spPr>
      </p:pic>
      <p:pic>
        <p:nvPicPr>
          <p:cNvPr id="3" name="Рисунок 2"/>
          <p:cNvPicPr>
            <a:picLocks noChangeAspect="1"/>
          </p:cNvPicPr>
          <p:nvPr/>
        </p:nvPicPr>
        <p:blipFill>
          <a:blip r:embed="rId5" cstate="print">
            <a:extLst>
              <a:ext uri="{28A0092B-C50C-407E-A947-70E740481C1C}">
                <a14:useLocalDpi xmlns:a14="http://schemas.microsoft.com/office/drawing/2010/main" xmlns="" val="0"/>
              </a:ext>
            </a:extLst>
          </a:blip>
          <a:srcRect t="10399" b="13339"/>
          <a:stretch>
            <a:fillRect/>
          </a:stretch>
        </p:blipFill>
        <p:spPr>
          <a:xfrm>
            <a:off x="357158" y="3071810"/>
            <a:ext cx="2747797" cy="1571636"/>
          </a:xfrm>
          <a:prstGeom prst="round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8596" y="928670"/>
            <a:ext cx="2580758" cy="1935569"/>
          </a:xfrm>
          <a:prstGeom prst="round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28184" y="4478508"/>
            <a:ext cx="2468931" cy="1754814"/>
          </a:xfrm>
          <a:prstGeom prst="round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15074" y="928670"/>
            <a:ext cx="2536461" cy="1902346"/>
          </a:xfrm>
          <a:prstGeom prst="roundRect">
            <a:avLst/>
          </a:prstGeom>
        </p:spPr>
      </p:pic>
      <p:pic>
        <p:nvPicPr>
          <p:cNvPr id="3074" name="Picture 2" descr="C:\Users\Администратор\Desktop\неделя книги\2мл.гр\2017-03-12 13-28-26.JPG"/>
          <p:cNvPicPr>
            <a:picLocks noChangeAspect="1" noChangeArrowheads="1"/>
          </p:cNvPicPr>
          <p:nvPr/>
        </p:nvPicPr>
        <p:blipFill>
          <a:blip r:embed="rId9" cstate="print"/>
          <a:srcRect/>
          <a:stretch>
            <a:fillRect/>
          </a:stretch>
        </p:blipFill>
        <p:spPr bwMode="auto">
          <a:xfrm>
            <a:off x="3286116" y="857232"/>
            <a:ext cx="2667018" cy="2000264"/>
          </a:xfrm>
          <a:prstGeom prst="roundRect">
            <a:avLst/>
          </a:prstGeom>
          <a:noFill/>
        </p:spPr>
      </p:pic>
      <p:pic>
        <p:nvPicPr>
          <p:cNvPr id="3075" name="Picture 3" descr="C:\Users\Администратор\Desktop\неделя книги\подг. гр. О.Н\2017-03-12 13-22-12.JPG"/>
          <p:cNvPicPr>
            <a:picLocks noChangeAspect="1" noChangeArrowheads="1"/>
          </p:cNvPicPr>
          <p:nvPr/>
        </p:nvPicPr>
        <p:blipFill>
          <a:blip r:embed="rId10" cstate="print"/>
          <a:srcRect b="7933"/>
          <a:stretch>
            <a:fillRect/>
          </a:stretch>
        </p:blipFill>
        <p:spPr bwMode="auto">
          <a:xfrm>
            <a:off x="2000232" y="4357694"/>
            <a:ext cx="2667019" cy="1841574"/>
          </a:xfrm>
          <a:prstGeom prst="round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5" name="TextBox 4"/>
          <p:cNvSpPr txBox="1"/>
          <p:nvPr/>
        </p:nvSpPr>
        <p:spPr>
          <a:xfrm>
            <a:off x="348556" y="1041401"/>
            <a:ext cx="8429684" cy="3970318"/>
          </a:xfrm>
          <a:prstGeom prst="rect">
            <a:avLst/>
          </a:prstGeom>
          <a:noFill/>
        </p:spPr>
        <p:txBody>
          <a:bodyPr wrap="square" rtlCol="0">
            <a:spAutoFit/>
          </a:bodyPr>
          <a:lstStyle/>
          <a:p>
            <a:pPr algn="r"/>
            <a:r>
              <a:rPr lang="ru-RU" b="1" dirty="0" smtClean="0">
                <a:latin typeface="Times New Roman" pitchFamily="18" charset="0"/>
                <a:cs typeface="Times New Roman" pitchFamily="18" charset="0"/>
              </a:rPr>
              <a:t>Ничто так не характеризует степень</a:t>
            </a:r>
          </a:p>
          <a:p>
            <a:pPr algn="r"/>
            <a:r>
              <a:rPr lang="ru-RU" b="1" dirty="0" smtClean="0">
                <a:latin typeface="Times New Roman" pitchFamily="18" charset="0"/>
                <a:cs typeface="Times New Roman" pitchFamily="18" charset="0"/>
              </a:rPr>
              <a:t>развития общества, степень общественной</a:t>
            </a:r>
          </a:p>
          <a:p>
            <a:pPr algn="r"/>
            <a:r>
              <a:rPr lang="ru-RU" b="1" dirty="0" smtClean="0">
                <a:latin typeface="Times New Roman" pitchFamily="18" charset="0"/>
                <a:cs typeface="Times New Roman" pitchFamily="18" charset="0"/>
              </a:rPr>
              <a:t>культуры, как уровень читающей публики в</a:t>
            </a:r>
          </a:p>
          <a:p>
            <a:pPr algn="r"/>
            <a:r>
              <a:rPr lang="ru-RU" b="1" dirty="0" smtClean="0">
                <a:latin typeface="Times New Roman" pitchFamily="18" charset="0"/>
                <a:cs typeface="Times New Roman" pitchFamily="18" charset="0"/>
              </a:rPr>
              <a:t>данный исторический момент.</a:t>
            </a:r>
          </a:p>
          <a:p>
            <a:pPr algn="r"/>
            <a:r>
              <a:rPr lang="ru-RU" b="1" dirty="0" smtClean="0">
                <a:latin typeface="Times New Roman" pitchFamily="18" charset="0"/>
                <a:cs typeface="Times New Roman" pitchFamily="18" charset="0"/>
              </a:rPr>
              <a:t>Н. А. Рубакин</a:t>
            </a:r>
          </a:p>
          <a:p>
            <a:pPr indent="457200">
              <a:lnSpc>
                <a:spcPct val="150000"/>
              </a:lnSpc>
            </a:pPr>
            <a:r>
              <a:rPr lang="ru-RU" dirty="0" smtClean="0">
                <a:latin typeface="Times New Roman" pitchFamily="18" charset="0"/>
                <a:cs typeface="Times New Roman" pitchFamily="18" charset="0"/>
              </a:rPr>
              <a:t>Проект подошел к концу, но работа продолжается потому,</a:t>
            </a:r>
          </a:p>
          <a:p>
            <a:pPr indent="457200">
              <a:lnSpc>
                <a:spcPct val="150000"/>
              </a:lnSpc>
            </a:pPr>
            <a:r>
              <a:rPr lang="ru-RU" dirty="0" smtClean="0">
                <a:latin typeface="Times New Roman" pitchFamily="18" charset="0"/>
                <a:cs typeface="Times New Roman" pitchFamily="18" charset="0"/>
              </a:rPr>
              <a:t>что восприятие вдумчивого, чуткого читателя - процесс длительный</a:t>
            </a:r>
          </a:p>
          <a:p>
            <a:pPr indent="457200">
              <a:lnSpc>
                <a:spcPct val="150000"/>
              </a:lnSpc>
            </a:pPr>
            <a:r>
              <a:rPr lang="ru-RU" dirty="0" smtClean="0">
                <a:latin typeface="Times New Roman" pitchFamily="18" charset="0"/>
                <a:cs typeface="Times New Roman" pitchFamily="18" charset="0"/>
              </a:rPr>
              <a:t>и сложный, состоящий из ряда этапов, каждому из которых</a:t>
            </a:r>
          </a:p>
          <a:p>
            <a:pPr indent="457200">
              <a:lnSpc>
                <a:spcPct val="150000"/>
              </a:lnSpc>
            </a:pPr>
            <a:r>
              <a:rPr lang="ru-RU" dirty="0" smtClean="0">
                <a:latin typeface="Times New Roman" pitchFamily="18" charset="0"/>
                <a:cs typeface="Times New Roman" pitchFamily="18" charset="0"/>
              </a:rPr>
              <a:t>соответствуют свои задачи. Исключить из этого процесса период</a:t>
            </a:r>
          </a:p>
          <a:p>
            <a:pPr indent="457200">
              <a:lnSpc>
                <a:spcPct val="150000"/>
              </a:lnSpc>
            </a:pPr>
            <a:r>
              <a:rPr lang="ru-RU" dirty="0" smtClean="0">
                <a:latin typeface="Times New Roman" pitchFamily="18" charset="0"/>
                <a:cs typeface="Times New Roman" pitchFamily="18" charset="0"/>
              </a:rPr>
              <a:t>дошкольного детства невозможно, так как он является фундаментом</a:t>
            </a:r>
          </a:p>
          <a:p>
            <a:pPr indent="457200">
              <a:lnSpc>
                <a:spcPct val="150000"/>
              </a:lnSpc>
            </a:pPr>
            <a:r>
              <a:rPr lang="ru-RU" dirty="0" smtClean="0">
                <a:latin typeface="Times New Roman" pitchFamily="18" charset="0"/>
                <a:cs typeface="Times New Roman" pitchFamily="18" charset="0"/>
              </a:rPr>
              <a:t>литературного образования и во многом определяет его.</a:t>
            </a:r>
            <a:endParaRPr lang="ru-RU" dirty="0">
              <a:latin typeface="Times New Roman" pitchFamily="18" charset="0"/>
              <a:cs typeface="Times New Roman" pitchFamily="18" charset="0"/>
            </a:endParaRPr>
          </a:p>
        </p:txBody>
      </p:sp>
      <p:pic>
        <p:nvPicPr>
          <p:cNvPr id="6" name="Рисунок 5" descr="Анимашки книги, книги анимированные, разные анимашки | Smayli.ru"/>
          <p:cNvPicPr/>
          <p:nvPr/>
        </p:nvPicPr>
        <p:blipFill>
          <a:blip r:embed="rId3" cstate="print"/>
          <a:srcRect/>
          <a:stretch>
            <a:fillRect/>
          </a:stretch>
        </p:blipFill>
        <p:spPr bwMode="auto">
          <a:xfrm>
            <a:off x="357158" y="4857760"/>
            <a:ext cx="1485900" cy="1685925"/>
          </a:xfrm>
          <a:prstGeom prst="rect">
            <a:avLst/>
          </a:prstGeom>
          <a:noFill/>
          <a:ln w="9525">
            <a:noFill/>
            <a:miter lim="800000"/>
            <a:headEnd/>
            <a:tailEnd/>
          </a:ln>
        </p:spPr>
      </p:pic>
      <p:pic>
        <p:nvPicPr>
          <p:cNvPr id="8" name="Рисунок 7" descr="Божья клровка читает книгу картинка смайлик"/>
          <p:cNvPicPr/>
          <p:nvPr/>
        </p:nvPicPr>
        <p:blipFill>
          <a:blip r:embed="rId4" cstate="print"/>
          <a:srcRect/>
          <a:stretch>
            <a:fillRect/>
          </a:stretch>
        </p:blipFill>
        <p:spPr bwMode="auto">
          <a:xfrm>
            <a:off x="7143768" y="5000636"/>
            <a:ext cx="1694564" cy="145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4" name="Прямоугольник 3"/>
          <p:cNvSpPr/>
          <p:nvPr/>
        </p:nvSpPr>
        <p:spPr>
          <a:xfrm>
            <a:off x="285720" y="751344"/>
            <a:ext cx="8572560" cy="4262705"/>
          </a:xfrm>
          <a:prstGeom prst="rect">
            <a:avLst/>
          </a:prstGeom>
        </p:spPr>
        <p:txBody>
          <a:bodyPr wrap="square">
            <a:spAutoFit/>
          </a:bodyPr>
          <a:lstStyle/>
          <a:p>
            <a:pPr algn="ctr"/>
            <a:r>
              <a:rPr lang="ru-RU" sz="2400" b="1" dirty="0" smtClean="0">
                <a:latin typeface="Times New Roman" pitchFamily="18" charset="0"/>
                <a:cs typeface="Times New Roman" pitchFamily="18" charset="0"/>
              </a:rPr>
              <a:t>Ресурсы</a:t>
            </a:r>
            <a:r>
              <a:rPr lang="ru-RU" sz="2400" b="1" dirty="0" smtClean="0">
                <a:latin typeface="Times New Roman" pitchFamily="18" charset="0"/>
                <a:cs typeface="Times New Roman" pitchFamily="18" charset="0"/>
              </a:rPr>
              <a:t>:</a:t>
            </a:r>
            <a:endParaRPr lang="ru-RU" sz="800" b="1" dirty="0" smtClean="0">
              <a:latin typeface="Times New Roman" pitchFamily="18" charset="0"/>
              <a:cs typeface="Times New Roman" pitchFamily="18" charset="0"/>
            </a:endParaRPr>
          </a:p>
          <a:p>
            <a:pPr algn="ctr"/>
            <a:endParaRPr lang="ru-RU" sz="2400" b="1" dirty="0" smtClean="0">
              <a:latin typeface="Times New Roman" pitchFamily="18" charset="0"/>
              <a:cs typeface="Times New Roman" pitchFamily="18" charset="0"/>
            </a:endParaRPr>
          </a:p>
          <a:p>
            <a:r>
              <a:rPr lang="ru-RU" sz="1100" dirty="0" smtClean="0"/>
              <a:t>http://yandex.ru/clck/jsredir?from=yandex.ru%3Bimages%2Fsearch%3Bimages%3B%3B&amp;text=&amp;etext=1373.cO4lV-GPJOCp0x3YvGK1biJGfs-UNUzgL7WXOMcpzOuw5LkIIUgr1F8ei06hLkvyhB07ZYPQ43GWKwBeQC8E_gijgLowXvVf-M-LM4ZVl1GPeFkM-qbVMMpo-BEixd_L.c1eb994187fdb8ab1e1fe77dd284f2359ec6be8a&amp;uuid=&amp;state=tid_Wvm4RM28ca_MiO4Ne9osTPtpHS9wicjEF5X7fRziVPIHCd9FyQ,,&amp;data=UlNrNmk5WktYejR0eWJFYk1LdmtxZ0d0YWdGbEh0TU1JSkc2MV9KbjhHYWczRUtFWDVQbGc0eVZmNmFoZ0Q3b1pUZmkyLWhOQ2YtSlZDcVpscHozUzZueENIcGdRWnVkNmJHY2x1M2RBMndHTGhDUjMzUzhjT1Q1bGNEbFh2OWxiUndPNDBaU3VrenltWV84MHdMZm1GUTFLYUVHNDkwS0hTU3Fzdzhadk1FMTJ4aDdFT0NhQndxNUVZZko0UGZKNG9KRmVuVnVoUTAs</a:t>
            </a:r>
            <a:r>
              <a:rPr lang="ru-RU" sz="1100" dirty="0" smtClean="0">
                <a:hlinkClick r:id="rId3" action="ppaction://hlinkfile"/>
              </a:rPr>
              <a:t>&amp;sign=6a3bebf2a30fe3dac17708567ea8f1f4&amp;keyno=0&amp;b64e=2&amp;l10n=ru</a:t>
            </a:r>
            <a:endParaRPr lang="ru-RU" sz="1100" dirty="0" smtClean="0"/>
          </a:p>
          <a:p>
            <a:endParaRPr lang="ru-RU" dirty="0" smtClean="0"/>
          </a:p>
          <a:p>
            <a:r>
              <a:rPr lang="ru-RU" sz="1100" dirty="0" smtClean="0"/>
              <a:t>http://yandex.ru/clck/jsredir?from=yandex.ru%3Bimages%2Fsearch%3Bimages%3B%3B&amp;text=&amp;etext=1373.XsPbkOjeHjEWNtwpDsJb3If1GMPfMDaA4K28vykTTF5OB6hmjMCgh1H1aMiZq9gPY5hGHYmnJ5pUNaIh639HGn7PLXRNputjIhQ-jUx-8-OLFUtmSRcXV4VQvgFoooD6.efe499e9e383c8a376abfd8fda55750e3b227a5f&amp;uuid=&amp;state=tid_Wvm4RM28ca_MiO4Ne9osTPtpHS9wicjEF5X7fRziVPIHCd9FyQ,,&amp;data=UlNrNmk5WktYejR0eWJFYk1LdmtxbEd4SUlNRHRwMWdud3pzeXVjTG9RYzNRNHR5dnNVVlBYNE8tV01HXzhvdXVDRGJtRHlRcHJnbnM0VG1jb3h2UmxYUmdBY2E4U21lcUROaDQxVTFDWTlXWjkxYV95SksxSmxpMXhhRWIxVnkxWUs5cXQya04xLXhuZ2s1MU00Nms4ejlsdzA4Vkp6SXJXRjB1ZEFRNWFzLA,,&amp;sign=7646059acb15f7b1f244f378c</a:t>
            </a:r>
            <a:r>
              <a:rPr lang="ru-RU" sz="1100" dirty="0" smtClean="0">
                <a:hlinkClick r:id="rId4" action="ppaction://hlinkfile"/>
              </a:rPr>
              <a:t>12d92f9&amp;keyno=0&amp;b64e=2&amp;l10n=ru</a:t>
            </a:r>
            <a:endParaRPr lang="ru-RU" sz="1100" dirty="0" smtClean="0"/>
          </a:p>
          <a:p>
            <a:endParaRPr lang="ru-RU" sz="1100" dirty="0" smtClean="0"/>
          </a:p>
          <a:p>
            <a:r>
              <a:rPr lang="en-US" sz="1100" dirty="0" smtClean="0"/>
              <a:t>64.-proekt-kniga-mostik-v-mir-chudes</a:t>
            </a:r>
            <a:endParaRPr lang="ru-RU" sz="1100" dirty="0" smtClean="0"/>
          </a:p>
          <a:p>
            <a:endParaRPr lang="ru-RU" sz="1100" dirty="0" smtClean="0"/>
          </a:p>
          <a:p>
            <a:r>
              <a:rPr lang="ru-RU" sz="1100" dirty="0" smtClean="0"/>
              <a:t>Фото из личного архива, архива сотрудников ДОУ</a:t>
            </a:r>
          </a:p>
          <a:p>
            <a:endParaRPr lang="ru-RU" sz="1100" dirty="0" smtClean="0"/>
          </a:p>
          <a:p>
            <a:endParaRPr lang="ru-RU" dirty="0"/>
          </a:p>
        </p:txBody>
      </p:sp>
      <p:pic>
        <p:nvPicPr>
          <p:cNvPr id="5" name="Рисунок 4" descr="Анимашки книги, книги анимированные, разные анимашки | Smayli.ru"/>
          <p:cNvPicPr/>
          <p:nvPr/>
        </p:nvPicPr>
        <p:blipFill>
          <a:blip r:embed="rId5" cstate="print"/>
          <a:srcRect/>
          <a:stretch>
            <a:fillRect/>
          </a:stretch>
        </p:blipFill>
        <p:spPr bwMode="auto">
          <a:xfrm>
            <a:off x="214282" y="4714884"/>
            <a:ext cx="1485900" cy="1685925"/>
          </a:xfrm>
          <a:prstGeom prst="rect">
            <a:avLst/>
          </a:prstGeom>
          <a:noFill/>
          <a:ln w="9525">
            <a:noFill/>
            <a:miter lim="800000"/>
            <a:headEnd/>
            <a:tailEnd/>
          </a:ln>
        </p:spPr>
      </p:pic>
      <p:pic>
        <p:nvPicPr>
          <p:cNvPr id="7" name="Рисунок 6" descr="Божья клровка читает книгу картинка смайлик"/>
          <p:cNvPicPr/>
          <p:nvPr/>
        </p:nvPicPr>
        <p:blipFill>
          <a:blip r:embed="rId6" cstate="print"/>
          <a:srcRect/>
          <a:stretch>
            <a:fillRect/>
          </a:stretch>
        </p:blipFill>
        <p:spPr bwMode="auto">
          <a:xfrm>
            <a:off x="7143768" y="5000636"/>
            <a:ext cx="1620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3" name="Рисунок 2" descr="http://vamotkrytka.ru/_ph/4/2/835333817.gif"/>
          <p:cNvPicPr/>
          <p:nvPr/>
        </p:nvPicPr>
        <p:blipFill>
          <a:blip r:embed="rId3" cstate="print"/>
          <a:srcRect/>
          <a:stretch>
            <a:fillRect/>
          </a:stretch>
        </p:blipFill>
        <p:spPr bwMode="auto">
          <a:xfrm>
            <a:off x="214282" y="5072074"/>
            <a:ext cx="1647825" cy="1440000"/>
          </a:xfrm>
          <a:prstGeom prst="rect">
            <a:avLst/>
          </a:prstGeom>
          <a:noFill/>
          <a:ln w="9525">
            <a:noFill/>
            <a:miter lim="800000"/>
            <a:headEnd/>
            <a:tailEnd/>
          </a:ln>
        </p:spPr>
      </p:pic>
      <p:sp>
        <p:nvSpPr>
          <p:cNvPr id="3073" name="Rectangle 1"/>
          <p:cNvSpPr>
            <a:spLocks noChangeArrowheads="1"/>
          </p:cNvSpPr>
          <p:nvPr/>
        </p:nvSpPr>
        <p:spPr bwMode="auto">
          <a:xfrm>
            <a:off x="214282" y="1126607"/>
            <a:ext cx="8429684"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Предполагаемый результат.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Повысить интерес к чтению детских книг.</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a:t>
            </a:r>
            <a:r>
              <a:rPr lang="ru-RU" sz="2000" dirty="0" smtClean="0">
                <a:latin typeface="Times New Roman" pitchFamily="18" charset="0"/>
                <a:ea typeface="Calibri" pitchFamily="34" charset="0"/>
                <a:cs typeface="Times New Roman" pitchFamily="18" charset="0"/>
              </a:rPr>
              <a:t>Получить информацию</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 значении книги в жизни человека, об истории возникновения книги, о правилах обращения с книгой.</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3.Познакомить с творчеством детских писателей.</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Увеличить словарный запас детей,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овладеь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понятием библиотека, библиотекарь.</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 Сформировать бережное отношение к книге.</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6. Педагоги ДОУ проявят свои лучшие творческие способности.</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 Повысит компетентность членов семьи в вопросах воспитания грамотного читателя.</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Рисунок 4" descr="Божья клровка читает книгу картинка смайлик"/>
          <p:cNvPicPr/>
          <p:nvPr/>
        </p:nvPicPr>
        <p:blipFill>
          <a:blip r:embed="rId4" cstate="print"/>
          <a:srcRect/>
          <a:stretch>
            <a:fillRect/>
          </a:stretch>
        </p:blipFill>
        <p:spPr bwMode="auto">
          <a:xfrm>
            <a:off x="7143768" y="5000636"/>
            <a:ext cx="1694564"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3" name="Рисунок 2" descr="http://vamotkrytka.ru/_ph/4/2/835333817.gif"/>
          <p:cNvPicPr/>
          <p:nvPr/>
        </p:nvPicPr>
        <p:blipFill>
          <a:blip r:embed="rId3" cstate="print"/>
          <a:srcRect/>
          <a:stretch>
            <a:fillRect/>
          </a:stretch>
        </p:blipFill>
        <p:spPr bwMode="auto">
          <a:xfrm>
            <a:off x="214282" y="5072074"/>
            <a:ext cx="1647825" cy="1440000"/>
          </a:xfrm>
          <a:prstGeom prst="rect">
            <a:avLst/>
          </a:prstGeom>
          <a:noFill/>
          <a:ln w="9525">
            <a:noFill/>
            <a:miter lim="800000"/>
            <a:headEnd/>
            <a:tailEnd/>
          </a:ln>
        </p:spPr>
      </p:pic>
      <p:sp>
        <p:nvSpPr>
          <p:cNvPr id="2049" name="Rectangle 1"/>
          <p:cNvSpPr>
            <a:spLocks noChangeArrowheads="1"/>
          </p:cNvSpPr>
          <p:nvPr/>
        </p:nvSpPr>
        <p:spPr bwMode="auto">
          <a:xfrm>
            <a:off x="285720" y="529690"/>
            <a:ext cx="857256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Продукты проекта: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Тематические выставки книг: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потешки</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народные сказки</a:t>
            </a:r>
            <a:r>
              <a:rPr lang="ru-RU" sz="2400" dirty="0" smtClean="0">
                <a:latin typeface="Times New Roman" pitchFamily="18" charset="0"/>
                <a:ea typeface="Calibri" pitchFamily="34" charset="0"/>
                <a:cs typeface="Times New Roman" pitchFamily="18" charset="0"/>
              </a:rPr>
              <a:t>. </a:t>
            </a:r>
            <a:r>
              <a:rPr lang="ru-RU" sz="2400" dirty="0" smtClean="0">
                <a:latin typeface="Times New Roman" pitchFamily="18" charset="0"/>
                <a:ea typeface="Calibri" pitchFamily="34" charset="0"/>
                <a:cs typeface="Times New Roman" pitchFamily="18" charset="0"/>
              </a:rPr>
              <a:t>произведения</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Барто</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К.Чуковского</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Е.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Чарушина</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Бианки,</a:t>
            </a:r>
            <a:r>
              <a:rPr kumimoji="0" lang="ru-RU"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а также книги о природе.</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Творческая мастерская «Сказка глазами детей».</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Совместное творчество родителей и детей в рамках проекта: рисунки, поделки,</a:t>
            </a:r>
            <a:r>
              <a:rPr kumimoji="0" lang="ru-RU"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самодельные</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книжки-малышки.</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Памятки, папки-передвижки, консультации для родителей по теме проекта.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Презентация проекта «Книга – мостик в мир чудес».</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Рисунок 4" descr="Божья клровка читает книгу картинка смайлик"/>
          <p:cNvPicPr/>
          <p:nvPr/>
        </p:nvPicPr>
        <p:blipFill>
          <a:blip r:embed="rId4" cstate="print"/>
          <a:srcRect/>
          <a:stretch>
            <a:fillRect/>
          </a:stretch>
        </p:blipFill>
        <p:spPr bwMode="auto">
          <a:xfrm>
            <a:off x="7143768" y="5000636"/>
            <a:ext cx="1694564"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50178" name="Рисунок 5" descr="http://vamotkrytka.ru/_ph/4/2/835333817.gif"/>
          <p:cNvPicPr>
            <a:picLocks noChangeAspect="1" noChangeArrowheads="1"/>
          </p:cNvPicPr>
          <p:nvPr/>
        </p:nvPicPr>
        <p:blipFill>
          <a:blip r:embed="rId3" cstate="print"/>
          <a:srcRect/>
          <a:stretch>
            <a:fillRect/>
          </a:stretch>
        </p:blipFill>
        <p:spPr bwMode="auto">
          <a:xfrm>
            <a:off x="142844" y="5286388"/>
            <a:ext cx="1903445" cy="1440000"/>
          </a:xfrm>
          <a:prstGeom prst="rect">
            <a:avLst/>
          </a:prstGeom>
          <a:noFill/>
        </p:spPr>
      </p:pic>
      <p:pic>
        <p:nvPicPr>
          <p:cNvPr id="50177" name="Рисунок 4" descr="Божья клровка читает книгу картинка смайлик"/>
          <p:cNvPicPr>
            <a:picLocks noChangeAspect="1" noChangeArrowheads="1"/>
          </p:cNvPicPr>
          <p:nvPr/>
        </p:nvPicPr>
        <p:blipFill>
          <a:blip r:embed="rId4" cstate="print"/>
          <a:srcRect/>
          <a:stretch>
            <a:fillRect/>
          </a:stretch>
        </p:blipFill>
        <p:spPr bwMode="auto">
          <a:xfrm>
            <a:off x="6929454" y="5286388"/>
            <a:ext cx="2028392" cy="1440000"/>
          </a:xfrm>
          <a:prstGeom prst="rect">
            <a:avLst/>
          </a:prstGeom>
          <a:noFill/>
        </p:spPr>
      </p:pic>
      <p:sp>
        <p:nvSpPr>
          <p:cNvPr id="50179" name="Rectangle 3"/>
          <p:cNvSpPr>
            <a:spLocks noChangeArrowheads="1"/>
          </p:cNvSpPr>
          <p:nvPr/>
        </p:nvSpPr>
        <p:spPr bwMode="auto">
          <a:xfrm>
            <a:off x="428596" y="785794"/>
            <a:ext cx="8286808"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Направления проектной деятельности:</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Работа по развитию речи:</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Активизация и расширение словаря по теме;</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Сочинение рассказов из собственного опыта;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Экскурсия в библиотеку, беседа по итогам экскурсии.</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Совместные мероприятия: чтение стихов наизусть, рассказы детей о любимых героях книг.</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Просмотр презентаций по теме.</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Работа с семьёй:</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Изготовление рисунков, поделок, книг на заданную тему.</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Участие в акция </a:t>
            </a:r>
            <a:r>
              <a:rPr kumimoji="0" lang="ru-RU" sz="1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Подари книгу детям</a:t>
            </a:r>
            <a:r>
              <a:rPr kumimoji="0" lang="ru-RU" sz="18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Творческая деятельность детей:</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Изготовление книжки-малышки на заданную тему;</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Рисование, лепка, аппликация  по сказкам и рассказам.</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Ручной труд по ремонту книг.</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0180" name="Rectangle 4"/>
          <p:cNvSpPr>
            <a:spLocks noChangeArrowheads="1"/>
          </p:cNvSpPr>
          <p:nvPr/>
        </p:nvSpPr>
        <p:spPr bwMode="auto">
          <a:xfrm>
            <a:off x="0" y="1285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pic>
        <p:nvPicPr>
          <p:cNvPr id="5" name="Рисунок 4" descr="Божья клровка читает книгу картинка смайлик"/>
          <p:cNvPicPr/>
          <p:nvPr/>
        </p:nvPicPr>
        <p:blipFill>
          <a:blip r:embed="rId3" cstate="print"/>
          <a:srcRect/>
          <a:stretch>
            <a:fillRect/>
          </a:stretch>
        </p:blipFill>
        <p:spPr bwMode="auto">
          <a:xfrm>
            <a:off x="7215206" y="5214950"/>
            <a:ext cx="1694564" cy="1440000"/>
          </a:xfrm>
          <a:prstGeom prst="rect">
            <a:avLst/>
          </a:prstGeom>
          <a:noFill/>
          <a:ln w="9525">
            <a:noFill/>
            <a:miter lim="800000"/>
            <a:headEnd/>
            <a:tailEnd/>
          </a:ln>
        </p:spPr>
      </p:pic>
      <p:pic>
        <p:nvPicPr>
          <p:cNvPr id="6" name="Рисунок 5" descr="http://vamotkrytka.ru/_ph/4/2/835333817.gif"/>
          <p:cNvPicPr/>
          <p:nvPr/>
        </p:nvPicPr>
        <p:blipFill>
          <a:blip r:embed="rId4" cstate="print"/>
          <a:srcRect/>
          <a:stretch>
            <a:fillRect/>
          </a:stretch>
        </p:blipFill>
        <p:spPr bwMode="auto">
          <a:xfrm>
            <a:off x="214282" y="5214950"/>
            <a:ext cx="1647825" cy="1440000"/>
          </a:xfrm>
          <a:prstGeom prst="rect">
            <a:avLst/>
          </a:prstGeom>
          <a:noFill/>
          <a:ln w="9525">
            <a:noFill/>
            <a:miter lim="800000"/>
            <a:headEnd/>
            <a:tailEnd/>
          </a:ln>
        </p:spPr>
      </p:pic>
      <p:sp>
        <p:nvSpPr>
          <p:cNvPr id="21505" name="Rectangle 1"/>
          <p:cNvSpPr>
            <a:spLocks noChangeArrowheads="1"/>
          </p:cNvSpPr>
          <p:nvPr/>
        </p:nvSpPr>
        <p:spPr bwMode="auto">
          <a:xfrm>
            <a:off x="357158" y="694591"/>
            <a:ext cx="835824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Реализация проекта через:</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spcBef>
                <a:spcPct val="0"/>
              </a:spcBef>
              <a:spcAft>
                <a:spcPct val="0"/>
              </a:spcAft>
              <a:buClrTx/>
              <a:buSzTx/>
              <a:buFont typeface="Arial" pitchFamily="34" charset="0"/>
              <a:buChar char="•"/>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Непосредственно - образовательную деятельность;</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Совместную деятельность педагогов и детей;</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Работу педагогов с родителями;</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Создание предметно-развивающей среды;</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Совместную свободную деятельность детей и родителей.</a:t>
            </a:r>
          </a:p>
          <a:p>
            <a:pPr marL="0" marR="0" lvl="0" indent="0" algn="l" defTabSz="914400" rtl="0" eaLnBrk="0" fontAlgn="base" latinLnBrk="0" hangingPunct="0">
              <a:spcBef>
                <a:spcPct val="0"/>
              </a:spcBef>
              <a:spcAft>
                <a:spcPct val="0"/>
              </a:spcAft>
              <a:buClrTx/>
              <a:buSzTx/>
              <a:buFontTx/>
              <a:buChar char="•"/>
              <a:tabLst/>
            </a:pPr>
            <a:endPar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algn="ctr" fontAlgn="base">
              <a:spcBef>
                <a:spcPct val="0"/>
              </a:spcBef>
              <a:spcAft>
                <a:spcPct val="0"/>
              </a:spcAft>
            </a:pPr>
            <a:r>
              <a:rPr lang="ru-RU" sz="2400" b="1" u="sng" dirty="0" smtClean="0">
                <a:latin typeface="Times New Roman" pitchFamily="18" charset="0"/>
                <a:ea typeface="Calibri" pitchFamily="34" charset="0"/>
                <a:cs typeface="Times New Roman" pitchFamily="18" charset="0"/>
              </a:rPr>
              <a:t>Механизм реализации проекта</a:t>
            </a:r>
          </a:p>
          <a:p>
            <a:pPr lvl="0" algn="ctr" fontAlgn="base">
              <a:spcBef>
                <a:spcPct val="0"/>
              </a:spcBef>
              <a:spcAft>
                <a:spcPct val="0"/>
              </a:spcAft>
            </a:pPr>
            <a:endParaRPr lang="ru-RU" sz="800" b="1" dirty="0" smtClean="0">
              <a:latin typeface="Arial" pitchFamily="34" charset="0"/>
              <a:cs typeface="Arial" pitchFamily="34" charset="0"/>
            </a:endParaRPr>
          </a:p>
          <a:p>
            <a:pPr lvl="0" eaLnBrk="0" fontAlgn="base" hangingPunct="0">
              <a:spcBef>
                <a:spcPct val="0"/>
              </a:spcBef>
              <a:spcAft>
                <a:spcPct val="0"/>
              </a:spcAft>
            </a:pPr>
            <a:r>
              <a:rPr lang="ru-RU" sz="2000" dirty="0" smtClean="0">
                <a:latin typeface="Times New Roman" pitchFamily="18" charset="0"/>
                <a:ea typeface="Calibri" pitchFamily="34" charset="0"/>
                <a:cs typeface="Times New Roman" pitchFamily="18" charset="0"/>
              </a:rPr>
              <a:t>Беседы, занятия, чтение художественной и познавательной литературы, театрализованные и</a:t>
            </a:r>
            <a:r>
              <a:rPr lang="ru-RU" sz="2000" dirty="0">
                <a:latin typeface="Arial" pitchFamily="34" charset="0"/>
                <a:cs typeface="Arial" pitchFamily="34" charset="0"/>
              </a:rPr>
              <a:t> </a:t>
            </a:r>
            <a:r>
              <a:rPr lang="ru-RU" sz="2000" dirty="0" smtClean="0">
                <a:latin typeface="Times New Roman" pitchFamily="18" charset="0"/>
                <a:ea typeface="Calibri" pitchFamily="34" charset="0"/>
                <a:cs typeface="Times New Roman" pitchFamily="18" charset="0"/>
              </a:rPr>
              <a:t>сюжетно </a:t>
            </a:r>
            <a:r>
              <a:rPr lang="ru-RU" sz="2000" dirty="0" smtClean="0">
                <a:ea typeface="Calibri" pitchFamily="34" charset="0"/>
                <a:cs typeface="Times New Roman" pitchFamily="18" charset="0"/>
              </a:rPr>
              <a:t>–</a:t>
            </a:r>
            <a:r>
              <a:rPr lang="ru-RU" sz="2000" dirty="0" smtClean="0">
                <a:latin typeface="Times New Roman" pitchFamily="18" charset="0"/>
                <a:ea typeface="Calibri" pitchFamily="34" charset="0"/>
                <a:cs typeface="Times New Roman" pitchFamily="18" charset="0"/>
              </a:rPr>
              <a:t> ролевые игры, использование фольклора, экскурсий, акций, викторин, выставки работ,</a:t>
            </a:r>
            <a:r>
              <a:rPr lang="ru-RU" sz="2000" dirty="0">
                <a:latin typeface="Arial" pitchFamily="34" charset="0"/>
                <a:cs typeface="Arial" pitchFamily="34" charset="0"/>
              </a:rPr>
              <a:t> </a:t>
            </a:r>
            <a:r>
              <a:rPr lang="ru-RU" sz="2000" dirty="0" smtClean="0">
                <a:latin typeface="Times New Roman" panose="02020603050405020304" pitchFamily="18" charset="0"/>
                <a:cs typeface="Times New Roman" panose="02020603050405020304" pitchFamily="18" charset="0"/>
              </a:rPr>
              <a:t>проведение</a:t>
            </a:r>
            <a:r>
              <a:rPr lang="ru-RU" sz="2000" dirty="0" smtClean="0">
                <a:latin typeface="Arial" pitchFamily="34" charset="0"/>
                <a:cs typeface="Arial" pitchFamily="34" charset="0"/>
              </a:rPr>
              <a:t> </a:t>
            </a:r>
            <a:r>
              <a:rPr lang="ru-RU" sz="2000" dirty="0" smtClean="0">
                <a:latin typeface="Times New Roman" pitchFamily="18" charset="0"/>
                <a:ea typeface="Calibri" pitchFamily="34" charset="0"/>
                <a:cs typeface="Times New Roman" pitchFamily="18" charset="0"/>
              </a:rPr>
              <a:t>развлечений, просмотр мультфильмов и презентаций, взаимодействие со специалистами и социумом.</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nachalo4ka.ru/wp-content/uploads/2014/06/4.png"/>
          <p:cNvPicPr/>
          <p:nvPr/>
        </p:nvPicPr>
        <p:blipFill>
          <a:blip r:embed="rId2" cstate="print"/>
          <a:srcRect l="3439" t="8015" r="2847" b="7824"/>
          <a:stretch>
            <a:fillRect/>
          </a:stretch>
        </p:blipFill>
        <p:spPr bwMode="auto">
          <a:xfrm>
            <a:off x="0" y="0"/>
            <a:ext cx="9144000" cy="6858000"/>
          </a:xfrm>
          <a:prstGeom prst="rect">
            <a:avLst/>
          </a:prstGeom>
          <a:noFill/>
          <a:ln w="28575">
            <a:solidFill>
              <a:srgbClr val="FF6600"/>
            </a:solidFill>
            <a:miter lim="800000"/>
            <a:headEnd/>
            <a:tailEnd/>
          </a:ln>
        </p:spPr>
      </p:pic>
      <p:sp>
        <p:nvSpPr>
          <p:cNvPr id="22529" name="Rectangle 1"/>
          <p:cNvSpPr>
            <a:spLocks noChangeArrowheads="1"/>
          </p:cNvSpPr>
          <p:nvPr/>
        </p:nvSpPr>
        <p:spPr bwMode="auto">
          <a:xfrm>
            <a:off x="285720" y="642918"/>
            <a:ext cx="857256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Этапы реализации проекта</a:t>
            </a:r>
          </a:p>
          <a:p>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Таблица 4"/>
          <p:cNvGraphicFramePr>
            <a:graphicFrameLocks noGrp="1"/>
          </p:cNvGraphicFramePr>
          <p:nvPr/>
        </p:nvGraphicFramePr>
        <p:xfrm>
          <a:off x="500033" y="1142984"/>
          <a:ext cx="8001056" cy="4714908"/>
        </p:xfrm>
        <a:graphic>
          <a:graphicData uri="http://schemas.openxmlformats.org/drawingml/2006/table">
            <a:tbl>
              <a:tblPr/>
              <a:tblGrid>
                <a:gridCol w="1142766"/>
                <a:gridCol w="4140844"/>
                <a:gridCol w="1167512"/>
                <a:gridCol w="1549934"/>
              </a:tblGrid>
              <a:tr h="859516">
                <a:tc>
                  <a:txBody>
                    <a:bodyPr/>
                    <a:lstStyle/>
                    <a:p>
                      <a:pPr algn="ctr">
                        <a:lnSpc>
                          <a:spcPct val="115000"/>
                        </a:lnSpc>
                        <a:spcAft>
                          <a:spcPts val="0"/>
                        </a:spcAft>
                      </a:pPr>
                      <a:r>
                        <a:rPr lang="ru-RU" sz="1400" dirty="0">
                          <a:solidFill>
                            <a:srgbClr val="000000"/>
                          </a:solidFill>
                          <a:latin typeface="Times New Roman"/>
                          <a:ea typeface="Calibri"/>
                          <a:cs typeface="Times New Roman"/>
                        </a:rPr>
                        <a:t>Этапы</a:t>
                      </a:r>
                      <a:br>
                        <a:rPr lang="ru-RU" sz="1400" dirty="0">
                          <a:solidFill>
                            <a:srgbClr val="000000"/>
                          </a:solidFill>
                          <a:latin typeface="Times New Roman"/>
                          <a:ea typeface="Calibri"/>
                          <a:cs typeface="Times New Roman"/>
                        </a:rPr>
                      </a:br>
                      <a:r>
                        <a:rPr lang="ru-RU" sz="1400" dirty="0">
                          <a:solidFill>
                            <a:srgbClr val="000000"/>
                          </a:solidFill>
                          <a:latin typeface="Times New Roman"/>
                          <a:ea typeface="Calibri"/>
                          <a:cs typeface="Times New Roman"/>
                        </a:rPr>
                        <a:t>проекта</a:t>
                      </a:r>
                      <a:endParaRPr lang="ru-RU" sz="1400" dirty="0">
                        <a:latin typeface="Calibri"/>
                        <a:ea typeface="Calibri"/>
                        <a:cs typeface="Times New Roman"/>
                      </a:endParaRPr>
                    </a:p>
                  </a:txBody>
                  <a:tcPr marL="46276" marR="46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0000"/>
                          </a:solidFill>
                          <a:latin typeface="Times New Roman"/>
                          <a:ea typeface="Calibri"/>
                          <a:cs typeface="Times New Roman"/>
                        </a:rPr>
                        <a:t>Содержание этапов проекта</a:t>
                      </a:r>
                      <a:endParaRPr lang="ru-RU" sz="1400" dirty="0">
                        <a:latin typeface="Calibri"/>
                        <a:ea typeface="Calibri"/>
                        <a:cs typeface="Times New Roman"/>
                      </a:endParaRPr>
                    </a:p>
                  </a:txBody>
                  <a:tcPr marL="46276" marR="46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Сроки</a:t>
                      </a:r>
                      <a:endParaRPr lang="ru-RU" sz="1400">
                        <a:latin typeface="Calibri"/>
                        <a:ea typeface="Calibri"/>
                        <a:cs typeface="Times New Roman"/>
                      </a:endParaRPr>
                    </a:p>
                    <a:p>
                      <a:pPr algn="ctr">
                        <a:lnSpc>
                          <a:spcPct val="115000"/>
                        </a:lnSpc>
                        <a:spcAft>
                          <a:spcPts val="0"/>
                        </a:spcAft>
                      </a:pPr>
                      <a:r>
                        <a:rPr lang="ru-RU" sz="1400">
                          <a:latin typeface="Times New Roman"/>
                          <a:ea typeface="Calibri"/>
                          <a:cs typeface="Times New Roman"/>
                        </a:rPr>
                        <a:t> </a:t>
                      </a:r>
                      <a:endParaRPr lang="ru-RU" sz="1400">
                        <a:latin typeface="Calibri"/>
                        <a:ea typeface="Calibri"/>
                        <a:cs typeface="Times New Roman"/>
                      </a:endParaRPr>
                    </a:p>
                  </a:txBody>
                  <a:tcPr marL="46276" marR="46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latin typeface="Times New Roman"/>
                          <a:ea typeface="Calibri"/>
                          <a:cs typeface="Times New Roman"/>
                        </a:rPr>
                        <a:t>Ответственные</a:t>
                      </a:r>
                      <a:endParaRPr lang="ru-RU" sz="1400">
                        <a:latin typeface="Calibri"/>
                        <a:ea typeface="Calibri"/>
                        <a:cs typeface="Times New Roman"/>
                      </a:endParaRPr>
                    </a:p>
                  </a:txBody>
                  <a:tcPr marL="46276" marR="46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5392">
                <a:tc>
                  <a:txBody>
                    <a:bodyPr/>
                    <a:lstStyle/>
                    <a:p>
                      <a:pPr>
                        <a:lnSpc>
                          <a:spcPct val="115000"/>
                        </a:lnSpc>
                        <a:spcAft>
                          <a:spcPts val="0"/>
                        </a:spcAft>
                      </a:pPr>
                      <a:endParaRPr lang="ru-RU" sz="1400">
                        <a:latin typeface="Times New Roman"/>
                        <a:ea typeface="Calibri"/>
                        <a:cs typeface="Times New Roman"/>
                      </a:endParaRPr>
                    </a:p>
                    <a:p>
                      <a:pPr>
                        <a:lnSpc>
                          <a:spcPct val="115000"/>
                        </a:lnSpc>
                        <a:spcAft>
                          <a:spcPts val="0"/>
                        </a:spcAft>
                      </a:pPr>
                      <a:r>
                        <a:rPr lang="ru-RU" sz="1400">
                          <a:latin typeface="Times New Roman"/>
                          <a:ea typeface="Calibri"/>
                          <a:cs typeface="Times New Roman"/>
                        </a:rPr>
                        <a:t>1 этап –</a:t>
                      </a:r>
                      <a:br>
                        <a:rPr lang="ru-RU" sz="1400">
                          <a:latin typeface="Times New Roman"/>
                          <a:ea typeface="Calibri"/>
                          <a:cs typeface="Times New Roman"/>
                        </a:rPr>
                      </a:br>
                      <a:r>
                        <a:rPr lang="ru-RU" sz="1400">
                          <a:latin typeface="Times New Roman"/>
                          <a:ea typeface="Calibri"/>
                          <a:cs typeface="Times New Roman"/>
                        </a:rPr>
                        <a:t>(организа</a:t>
                      </a:r>
                      <a:br>
                        <a:rPr lang="ru-RU" sz="1400">
                          <a:latin typeface="Times New Roman"/>
                          <a:ea typeface="Calibri"/>
                          <a:cs typeface="Times New Roman"/>
                        </a:rPr>
                      </a:br>
                      <a:r>
                        <a:rPr lang="ru-RU" sz="1400">
                          <a:latin typeface="Times New Roman"/>
                          <a:ea typeface="Calibri"/>
                          <a:cs typeface="Times New Roman"/>
                        </a:rPr>
                        <a:t>ционный)</a:t>
                      </a:r>
                      <a:br>
                        <a:rPr lang="ru-RU" sz="1400">
                          <a:latin typeface="Times New Roman"/>
                          <a:ea typeface="Calibri"/>
                          <a:cs typeface="Times New Roman"/>
                        </a:rPr>
                      </a:br>
                      <a:r>
                        <a:rPr lang="ru-RU" sz="1400">
                          <a:latin typeface="Times New Roman"/>
                          <a:ea typeface="Calibri"/>
                          <a:cs typeface="Times New Roman"/>
                        </a:rPr>
                        <a:t>поисково -</a:t>
                      </a:r>
                      <a:br>
                        <a:rPr lang="ru-RU" sz="1400">
                          <a:latin typeface="Times New Roman"/>
                          <a:ea typeface="Calibri"/>
                          <a:cs typeface="Times New Roman"/>
                        </a:rPr>
                      </a:br>
                      <a:r>
                        <a:rPr lang="ru-RU" sz="1400">
                          <a:latin typeface="Times New Roman"/>
                          <a:ea typeface="Calibri"/>
                          <a:cs typeface="Times New Roman"/>
                        </a:rPr>
                        <a:t>теоретиче</a:t>
                      </a:r>
                      <a:br>
                        <a:rPr lang="ru-RU" sz="1400">
                          <a:latin typeface="Times New Roman"/>
                          <a:ea typeface="Calibri"/>
                          <a:cs typeface="Times New Roman"/>
                        </a:rPr>
                      </a:br>
                      <a:r>
                        <a:rPr lang="ru-RU" sz="1400">
                          <a:latin typeface="Times New Roman"/>
                          <a:ea typeface="Calibri"/>
                          <a:cs typeface="Times New Roman"/>
                        </a:rPr>
                        <a:t>ский</a:t>
                      </a:r>
                      <a:endParaRPr lang="ru-RU" sz="1400">
                        <a:latin typeface="Calibri"/>
                        <a:ea typeface="Calibri"/>
                        <a:cs typeface="Times New Roman"/>
                      </a:endParaRPr>
                    </a:p>
                  </a:txBody>
                  <a:tcPr marL="46276" marR="46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a:latin typeface="Times New Roman"/>
                          <a:ea typeface="Calibri"/>
                          <a:cs typeface="Times New Roman"/>
                          <a:sym typeface="Wingdings"/>
                        </a:rPr>
                        <a:t></a:t>
                      </a:r>
                      <a:r>
                        <a:rPr lang="ru-RU" sz="1400" dirty="0">
                          <a:latin typeface="Times New Roman"/>
                          <a:ea typeface="Calibri"/>
                          <a:cs typeface="Times New Roman"/>
                        </a:rPr>
                        <a:t> </a:t>
                      </a:r>
                      <a:r>
                        <a:rPr lang="ru-RU" sz="1400" dirty="0">
                          <a:solidFill>
                            <a:srgbClr val="000000"/>
                          </a:solidFill>
                          <a:latin typeface="Times New Roman"/>
                          <a:ea typeface="Calibri"/>
                          <a:cs typeface="Times New Roman"/>
                        </a:rPr>
                        <a:t>Определение темы проекта.</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sym typeface="Wingdings"/>
                        </a:rPr>
                        <a:t></a:t>
                      </a:r>
                      <a:r>
                        <a:rPr lang="ru-RU" sz="1400" dirty="0">
                          <a:solidFill>
                            <a:srgbClr val="000000"/>
                          </a:solidFill>
                          <a:latin typeface="Times New Roman"/>
                          <a:ea typeface="Calibri"/>
                          <a:cs typeface="Times New Roman"/>
                        </a:rPr>
                        <a:t> Формулировка цели и задач проекта.</a:t>
                      </a:r>
                      <a:br>
                        <a:rPr lang="ru-RU" sz="1400" dirty="0">
                          <a:solidFill>
                            <a:srgbClr val="000000"/>
                          </a:solidFill>
                          <a:latin typeface="Times New Roman"/>
                          <a:ea typeface="Calibri"/>
                          <a:cs typeface="Times New Roman"/>
                        </a:rPr>
                      </a:br>
                      <a:r>
                        <a:rPr lang="ru-RU" sz="1400" dirty="0">
                          <a:latin typeface="Times New Roman"/>
                          <a:ea typeface="Calibri"/>
                          <a:cs typeface="Times New Roman"/>
                          <a:sym typeface="Wingdings"/>
                        </a:rPr>
                        <a:t></a:t>
                      </a:r>
                      <a:r>
                        <a:rPr lang="ru-RU" sz="1400" dirty="0">
                          <a:solidFill>
                            <a:srgbClr val="000000"/>
                          </a:solidFill>
                          <a:latin typeface="Times New Roman"/>
                          <a:ea typeface="Calibri"/>
                          <a:cs typeface="Times New Roman"/>
                        </a:rPr>
                        <a:t> Составление и обсуждение плана работы</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sym typeface="Wingdings"/>
                        </a:rPr>
                        <a:t></a:t>
                      </a:r>
                      <a:r>
                        <a:rPr lang="ru-RU" sz="1400" dirty="0">
                          <a:solidFill>
                            <a:srgbClr val="000000"/>
                          </a:solidFill>
                          <a:latin typeface="Times New Roman"/>
                          <a:ea typeface="Calibri"/>
                          <a:cs typeface="Times New Roman"/>
                        </a:rPr>
                        <a:t> Планирование деятельности педагогов.</a:t>
                      </a:r>
                      <a:br>
                        <a:rPr lang="ru-RU" sz="1400" dirty="0">
                          <a:solidFill>
                            <a:srgbClr val="000000"/>
                          </a:solidFill>
                          <a:latin typeface="Times New Roman"/>
                          <a:ea typeface="Calibri"/>
                          <a:cs typeface="Times New Roman"/>
                        </a:rPr>
                      </a:br>
                      <a:r>
                        <a:rPr lang="ru-RU" sz="1400" dirty="0">
                          <a:latin typeface="Times New Roman"/>
                          <a:ea typeface="Calibri"/>
                          <a:cs typeface="Times New Roman"/>
                          <a:sym typeface="Wingdings"/>
                        </a:rPr>
                        <a:t></a:t>
                      </a:r>
                      <a:r>
                        <a:rPr lang="ru-RU" sz="1400" dirty="0">
                          <a:solidFill>
                            <a:srgbClr val="000000"/>
                          </a:solidFill>
                          <a:latin typeface="Times New Roman"/>
                          <a:ea typeface="Calibri"/>
                          <a:cs typeface="Times New Roman"/>
                        </a:rPr>
                        <a:t> Ознакомление детей и родителей с целями и задачами проекта</a:t>
                      </a:r>
                      <a:br>
                        <a:rPr lang="ru-RU" sz="1400" dirty="0">
                          <a:solidFill>
                            <a:srgbClr val="000000"/>
                          </a:solidFill>
                          <a:latin typeface="Times New Roman"/>
                          <a:ea typeface="Calibri"/>
                          <a:cs typeface="Times New Roman"/>
                        </a:rPr>
                      </a:br>
                      <a:r>
                        <a:rPr lang="ru-RU" sz="1400" dirty="0">
                          <a:latin typeface="Times New Roman"/>
                          <a:ea typeface="Calibri"/>
                          <a:cs typeface="Times New Roman"/>
                          <a:sym typeface="Wingdings"/>
                        </a:rPr>
                        <a:t></a:t>
                      </a:r>
                      <a:r>
                        <a:rPr lang="ru-RU" sz="1400" dirty="0">
                          <a:solidFill>
                            <a:srgbClr val="000000"/>
                          </a:solidFill>
                          <a:latin typeface="Times New Roman"/>
                          <a:ea typeface="Calibri"/>
                          <a:cs typeface="Times New Roman"/>
                        </a:rPr>
                        <a:t> Подбор необходимого оборудования и пособий для практического обогащения проекта, целенаправленности, систематизации</a:t>
                      </a:r>
                      <a:endParaRPr lang="ru-RU" sz="1400" dirty="0">
                        <a:latin typeface="Calibri"/>
                        <a:ea typeface="Calibri"/>
                        <a:cs typeface="Times New Roman"/>
                      </a:endParaRPr>
                    </a:p>
                  </a:txBody>
                  <a:tcPr marL="46276" marR="46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400" dirty="0">
                        <a:latin typeface="Times New Roman"/>
                        <a:ea typeface="Calibri"/>
                        <a:cs typeface="Times New Roman"/>
                      </a:endParaRPr>
                    </a:p>
                    <a:p>
                      <a:pPr algn="ctr">
                        <a:lnSpc>
                          <a:spcPct val="115000"/>
                        </a:lnSpc>
                        <a:spcAft>
                          <a:spcPts val="0"/>
                        </a:spcAft>
                      </a:pPr>
                      <a:r>
                        <a:rPr lang="ru-RU" sz="1400" dirty="0">
                          <a:latin typeface="Times New Roman"/>
                          <a:ea typeface="Calibri"/>
                          <a:cs typeface="Times New Roman"/>
                        </a:rPr>
                        <a:t>13 - 26 марта</a:t>
                      </a:r>
                      <a:endParaRPr lang="ru-RU" sz="1400" dirty="0">
                        <a:latin typeface="Calibri"/>
                        <a:ea typeface="Calibri"/>
                        <a:cs typeface="Times New Roman"/>
                      </a:endParaRPr>
                    </a:p>
                  </a:txBody>
                  <a:tcPr marL="46276" marR="46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400" dirty="0">
                        <a:latin typeface="Times New Roman"/>
                        <a:ea typeface="Calibri"/>
                        <a:cs typeface="Times New Roman"/>
                      </a:endParaRPr>
                    </a:p>
                    <a:p>
                      <a:pPr>
                        <a:lnSpc>
                          <a:spcPct val="115000"/>
                        </a:lnSpc>
                        <a:spcAft>
                          <a:spcPts val="0"/>
                        </a:spcAft>
                      </a:pPr>
                      <a:r>
                        <a:rPr lang="ru-RU" sz="1400" dirty="0">
                          <a:latin typeface="Times New Roman"/>
                          <a:ea typeface="Calibri"/>
                          <a:cs typeface="Times New Roman"/>
                        </a:rPr>
                        <a:t>Мальцева Т.В. Гуляева О.Б.</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Соболева А.А.</a:t>
                      </a:r>
                      <a:endParaRPr lang="ru-RU" sz="1400" dirty="0">
                        <a:latin typeface="Calibri"/>
                        <a:ea typeface="Calibri"/>
                        <a:cs typeface="Times New Roman"/>
                      </a:endParaRPr>
                    </a:p>
                  </a:txBody>
                  <a:tcPr marL="46276" marR="462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Рисунок 6" descr="http://vamotkrytka.ru/_ph/4/2/835333817.gif"/>
          <p:cNvPicPr/>
          <p:nvPr/>
        </p:nvPicPr>
        <p:blipFill>
          <a:blip r:embed="rId3" cstate="print"/>
          <a:srcRect/>
          <a:stretch>
            <a:fillRect/>
          </a:stretch>
        </p:blipFill>
        <p:spPr bwMode="auto">
          <a:xfrm>
            <a:off x="142844" y="5214950"/>
            <a:ext cx="1656000" cy="1440000"/>
          </a:xfrm>
          <a:prstGeom prst="rect">
            <a:avLst/>
          </a:prstGeom>
          <a:noFill/>
          <a:ln w="9525">
            <a:noFill/>
            <a:miter lim="800000"/>
            <a:headEnd/>
            <a:tailEnd/>
          </a:ln>
        </p:spPr>
      </p:pic>
      <p:pic>
        <p:nvPicPr>
          <p:cNvPr id="6" name="Рисунок 5" descr="Божья клровка читает книгу картинка смайлик"/>
          <p:cNvPicPr/>
          <p:nvPr/>
        </p:nvPicPr>
        <p:blipFill>
          <a:blip r:embed="rId4" cstate="print"/>
          <a:srcRect/>
          <a:stretch>
            <a:fillRect/>
          </a:stretch>
        </p:blipFill>
        <p:spPr bwMode="auto">
          <a:xfrm>
            <a:off x="7215206" y="5143512"/>
            <a:ext cx="1656000" cy="14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2528</Words>
  <Application>Microsoft Office PowerPoint</Application>
  <PresentationFormat>Экран (4:3)</PresentationFormat>
  <Paragraphs>417</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vector>
  </TitlesOfParts>
  <Company>*Питер-Company*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Дмитрий Каленюк</dc:creator>
  <cp:lastModifiedBy>Дмитрий Каленюк</cp:lastModifiedBy>
  <cp:revision>64</cp:revision>
  <dcterms:created xsi:type="dcterms:W3CDTF">2017-03-28T03:58:15Z</dcterms:created>
  <dcterms:modified xsi:type="dcterms:W3CDTF">2018-01-14T18:43:51Z</dcterms:modified>
</cp:coreProperties>
</file>