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76" r:id="rId4"/>
    <p:sldId id="258" r:id="rId5"/>
    <p:sldId id="259" r:id="rId6"/>
    <p:sldId id="273" r:id="rId7"/>
    <p:sldId id="275" r:id="rId8"/>
    <p:sldId id="294" r:id="rId9"/>
    <p:sldId id="295" r:id="rId10"/>
    <p:sldId id="296" r:id="rId11"/>
    <p:sldId id="270" r:id="rId12"/>
    <p:sldId id="290" r:id="rId13"/>
    <p:sldId id="285" r:id="rId14"/>
    <p:sldId id="286" r:id="rId15"/>
    <p:sldId id="287" r:id="rId16"/>
    <p:sldId id="291" r:id="rId17"/>
    <p:sldId id="293" r:id="rId18"/>
    <p:sldId id="297" r:id="rId19"/>
    <p:sldId id="298" r:id="rId20"/>
    <p:sldId id="299" r:id="rId21"/>
    <p:sldId id="300" r:id="rId22"/>
    <p:sldId id="301" r:id="rId23"/>
    <p:sldId id="277" r:id="rId24"/>
    <p:sldId id="271" r:id="rId25"/>
    <p:sldId id="27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0" autoAdjust="0"/>
    <p:restoredTop sz="94434" autoAdjust="0"/>
  </p:normalViewPr>
  <p:slideViewPr>
    <p:cSldViewPr>
      <p:cViewPr varScale="1">
        <p:scale>
          <a:sx n="46" d="100"/>
          <a:sy n="46" d="100"/>
        </p:scale>
        <p:origin x="109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E5D6E-A808-45E0-B93E-ECB267094F08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6E4E2-3F4B-4A1A-82BE-A567EAF68F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188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B969-4B9F-4CBB-BA09-E7C693C3D42D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8BA79-C825-4279-A103-358A973400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B969-4B9F-4CBB-BA09-E7C693C3D42D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8BA79-C825-4279-A103-358A973400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B969-4B9F-4CBB-BA09-E7C693C3D42D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8BA79-C825-4279-A103-358A973400CF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B969-4B9F-4CBB-BA09-E7C693C3D42D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8BA79-C825-4279-A103-358A973400C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B969-4B9F-4CBB-BA09-E7C693C3D42D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8BA79-C825-4279-A103-358A973400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B969-4B9F-4CBB-BA09-E7C693C3D42D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8BA79-C825-4279-A103-358A973400C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B969-4B9F-4CBB-BA09-E7C693C3D42D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8BA79-C825-4279-A103-358A973400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B969-4B9F-4CBB-BA09-E7C693C3D42D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8BA79-C825-4279-A103-358A973400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B969-4B9F-4CBB-BA09-E7C693C3D42D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8BA79-C825-4279-A103-358A973400C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B969-4B9F-4CBB-BA09-E7C693C3D42D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8BA79-C825-4279-A103-358A973400CF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B969-4B9F-4CBB-BA09-E7C693C3D42D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8BA79-C825-4279-A103-358A973400C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61DB969-4B9F-4CBB-BA09-E7C693C3D42D}" type="datetimeFigureOut">
              <a:rPr lang="ru-RU" smtClean="0"/>
              <a:t>23.10.2016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F88BA79-C825-4279-A103-358A973400C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4632" cy="2187674"/>
          </a:xfrm>
        </p:spPr>
        <p:txBody>
          <a:bodyPr>
            <a:noAutofit/>
          </a:bodyPr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 самообразования: </a:t>
            </a:r>
            <a:b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«Приобщение дошкольников к народному декоративно-прикладному искусству»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5092226"/>
            <a:ext cx="6400800" cy="17526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Гуляева О.Б.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Некоузский детский сад № 3 «Светлячок»</a:t>
            </a:r>
          </a:p>
          <a:p>
            <a:endParaRPr lang="ru-RU" sz="2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2828785" cy="2207024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07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227989"/>
              </p:ext>
            </p:extLst>
          </p:nvPr>
        </p:nvGraphicFramePr>
        <p:xfrm>
          <a:off x="251520" y="338327"/>
          <a:ext cx="8640960" cy="6858963"/>
        </p:xfrm>
        <a:graphic>
          <a:graphicData uri="http://schemas.openxmlformats.org/drawingml/2006/table">
            <a:tbl>
              <a:tblPr firstRow="1" firstCol="1" bandRow="1"/>
              <a:tblGrid>
                <a:gridCol w="764696"/>
                <a:gridCol w="969970"/>
                <a:gridCol w="2430010"/>
                <a:gridCol w="4476284"/>
              </a:tblGrid>
              <a:tr h="13725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7097" marR="57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7097" marR="57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Гжель. Рисование. «Узор на квадрате»</a:t>
                      </a:r>
                    </a:p>
                  </a:txBody>
                  <a:tcPr marL="57097" marR="57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выделять и изображать особенности двойного мазка на квадрате.</a:t>
                      </a:r>
                    </a:p>
                  </a:txBody>
                  <a:tcPr marL="57097" marR="57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25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7097" marR="57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7097" marR="57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Гжель. Рисование. «Гжельская ваза»</a:t>
                      </a:r>
                    </a:p>
                  </a:txBody>
                  <a:tcPr marL="57097" marR="57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выделять цветок-розу на вазе ( в середине). Украшать вазу мазками, элементами гжельской 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росписи. 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97" marR="57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8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7097" marR="57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7097" marR="57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Дымковская игрушка. Рисование. «Роспись силуэта дымковского коня узорами» </a:t>
                      </a:r>
                    </a:p>
                  </a:txBody>
                  <a:tcPr marL="57097" marR="57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Знакомить детей с дымковской игрушкой. Учить выделять основные элементы росписи. Знакомить с тычком, как альтернативой кисти.</a:t>
                      </a:r>
                    </a:p>
                  </a:txBody>
                  <a:tcPr marL="57097" marR="57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57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7097" marR="57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7097" marR="57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Филимоновская игрушка. Лепка. «Конь из Филимоново»</a:t>
                      </a:r>
                    </a:p>
                  </a:txBody>
                  <a:tcPr marL="57097" marR="57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передавать в лепке характерные особенности </a:t>
                      </a:r>
                      <a:r>
                        <a:rPr lang="ru-RU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филимоновских</a:t>
                      </a: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игрушек; украшать лепку </a:t>
                      </a:r>
                      <a:r>
                        <a:rPr lang="ru-RU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филимоновскими</a:t>
                      </a: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узорами.</a:t>
                      </a:r>
                    </a:p>
                  </a:txBody>
                  <a:tcPr marL="57097" marR="570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696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7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0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1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1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1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8856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9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6"/>
            <a:ext cx="5499069" cy="321287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265" y="3544175"/>
            <a:ext cx="5499069" cy="321287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71059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99069" cy="321287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931" y="3619978"/>
            <a:ext cx="5499069" cy="321287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06539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85554" y="2636912"/>
            <a:ext cx="7740848" cy="312921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5177" y="13360"/>
            <a:ext cx="8229600" cy="111138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7549" y="836712"/>
            <a:ext cx="770485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заключается в необходимости формирования и развития у детей дошкольного возраста значимых идеалов и ориентиров, необходимых для воспитания нравственного развития и духовно богатой личности. Декоративно – прикладное искусство является одним из факторов гармонического развития личности дошкольников. Посредством общения с народным искусством происходит обогащение души ребенка, прививается любовь к своему краю.</a:t>
            </a:r>
          </a:p>
          <a:p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995" y="4876106"/>
            <a:ext cx="1340192" cy="1981894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0681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78"/>
            <a:ext cx="5499069" cy="321287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3645130"/>
            <a:ext cx="5499069" cy="321287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50394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" y="0"/>
            <a:ext cx="5499069" cy="321287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3429000"/>
            <a:ext cx="5499069" cy="321287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5717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9" y="0"/>
            <a:ext cx="5499069" cy="321287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874" y="3545526"/>
            <a:ext cx="5499069" cy="321287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7442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13657" y="1268760"/>
            <a:ext cx="7408333" cy="494116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результате проведения комплексной работы по приобщению детей к народному декоративно-прикладному искусству у детей появилось желание больше узнать о творчестве русских мастеров.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Знакомство с произведением народных мастеров, с историей промысла формирует у детей уважение и любовь к Родине, истории своего народа.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Народное искусство способствует развитию эстетического воспитания, развивает творческие способности детей.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Вывод: без знания детей народной культуры не может быть достигнуто полноценное нравственное и патриотическое воспитание ребёнка.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224586" y="188640"/>
            <a:ext cx="8229600" cy="1252728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opup_img" descr="http://go3.imgsmail.ru/imgpreview?key=http%3A//filimonofskay-igrushka.ru/d/65211/d/55.jpg&amp;mb=imgdb_preview_36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4451" y="5085184"/>
            <a:ext cx="971824" cy="1552387"/>
          </a:xfrm>
          <a:prstGeom prst="rect">
            <a:avLst/>
          </a:prstGeom>
          <a:ln w="57150" cap="sq">
            <a:solidFill>
              <a:srgbClr val="FFFF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181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93610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393200"/>
            <a:ext cx="8568952" cy="4752528"/>
          </a:xfrm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8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</a:t>
            </a:r>
            <a:r>
              <a:rPr lang="ru-RU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 </a:t>
            </a:r>
            <a:r>
              <a:rPr lang="ru-RU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Бударина</a:t>
            </a:r>
            <a:r>
              <a:rPr lang="ru-RU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Т. А. Знакомство детей с русским народным творчеством. Методическое пособие / Т. А. </a:t>
            </a:r>
            <a:r>
              <a:rPr lang="ru-RU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Бударина</a:t>
            </a:r>
            <a:r>
              <a:rPr lang="ru-RU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О. Н. </a:t>
            </a:r>
            <a:r>
              <a:rPr lang="ru-RU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Корепанова</a:t>
            </a:r>
            <a:r>
              <a:rPr lang="ru-RU" sz="9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9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</a:t>
            </a:r>
            <a:r>
              <a:rPr lang="ru-RU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Детские частушки, шутки, прибаутки. Популярное пособие для родителей и педагогов / сост. : Бахметьева Т. И., Соколова Т. </a:t>
            </a:r>
            <a:r>
              <a:rPr lang="ru-RU" sz="9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9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</a:t>
            </a:r>
            <a:r>
              <a:rPr lang="ru-RU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Истоки русской народной культуры в детском саду / Авт. - сост. И. Г. Гаврилова. </a:t>
            </a:r>
            <a:endParaRPr lang="ru-RU" sz="96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9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</a:t>
            </a:r>
            <a:r>
              <a:rPr lang="ru-RU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Тихонова, М. В., Красна изба. Знакомство детей с русским народным искусством, ремеслами, бытом в музее/ М. В. Тихонова, Н. С. Смирнова, </a:t>
            </a:r>
            <a:endParaRPr lang="ru-RU" sz="96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ru-RU" sz="9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5</a:t>
            </a:r>
            <a:r>
              <a:rPr lang="ru-RU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Федорова, Г. П. На златом крыльце сидели. Игры, занятия, частушки, песни, </a:t>
            </a:r>
            <a:r>
              <a:rPr lang="ru-RU" sz="9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потешки</a:t>
            </a:r>
            <a:r>
              <a:rPr lang="ru-RU" sz="9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для детей дошкольного </a:t>
            </a:r>
            <a:r>
              <a:rPr lang="ru-RU" sz="9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возраста.  </a:t>
            </a:r>
            <a:r>
              <a:rPr lang="en-US" sz="8000" b="1" dirty="0">
                <a:solidFill>
                  <a:srgbClr val="002060"/>
                </a:solidFill>
                <a:ea typeface="Times New Roman"/>
              </a:rPr>
              <a:t> </a:t>
            </a:r>
            <a:endParaRPr lang="ru-RU" sz="8000" dirty="0">
              <a:solidFill>
                <a:srgbClr val="002060"/>
              </a:solidFill>
              <a:ea typeface="Times New Roman"/>
            </a:endParaRPr>
          </a:p>
          <a:p>
            <a:pPr marL="228600">
              <a:spcAft>
                <a:spcPts val="0"/>
              </a:spcAft>
            </a:pPr>
            <a:r>
              <a:rPr lang="en-US" sz="6400" b="1" dirty="0">
                <a:solidFill>
                  <a:srgbClr val="7030A0"/>
                </a:solidFill>
                <a:latin typeface="Monotype Corsiva"/>
                <a:ea typeface="Times New Roman"/>
              </a:rPr>
              <a:t> </a:t>
            </a:r>
            <a:endParaRPr lang="ru-RU" sz="64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783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91056"/>
            <a:ext cx="9143999" cy="4464496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Алёшина С.И. «Патриотическое воспитание дошкольников»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Грибовская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А.А. Народное искусство и детское творчество.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Грибовская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А.А. Обучение дошкольников декоративному рисованию, лепке, аппликации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Князева О.А.,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Маханева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М.Д. Приобщение детей к истокам русской народной культуры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Народное искусство в воспитании детей. / Под ред. Комаровой Т.С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Скоролупова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О.А. Знакомство детей старшего дошкольного возраста с русским народным декоративно-прикладным искусством.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/>
              <a:t> 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45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3968" y="1268760"/>
            <a:ext cx="7524824" cy="4536504"/>
          </a:xfrm>
        </p:spPr>
        <p:txBody>
          <a:bodyPr/>
          <a:lstStyle/>
          <a:p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художественные промыслы России - неотъемлемая часть отечественной культуры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 долг познакомить 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традициями русского народа,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их на материале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истории.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позволит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почувствовать себя частью русского народа, ощутить гордость за свою страну, богатую славными традициями.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223" y="4931939"/>
            <a:ext cx="2609577" cy="174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6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92696"/>
            <a:ext cx="7772400" cy="144016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темы</a:t>
            </a:r>
            <a:r>
              <a:rPr lang="ru-RU" b="1" dirty="0" smtClean="0">
                <a:solidFill>
                  <a:srgbClr val="FFFF00"/>
                </a:solidFill>
              </a:rPr>
              <a:t>: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7400" y="2163584"/>
            <a:ext cx="6368752" cy="2393279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Приобщить детей к истории и культуре своего народа через знакомство с народными промыслами России, мастерством народных умельцев и русским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фольклором</a:t>
            </a:r>
            <a:r>
              <a:rPr lang="ru-RU" sz="3200" dirty="0" smtClean="0">
                <a:solidFill>
                  <a:srgbClr val="002060"/>
                </a:solidFill>
                <a:ea typeface="Calibri"/>
                <a:cs typeface="Times New Roman"/>
              </a:rPr>
              <a:t>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79" y="4797152"/>
            <a:ext cx="1886746" cy="182446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91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486" y="404664"/>
            <a:ext cx="8229600" cy="1252728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 темы: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23976" y="1867459"/>
            <a:ext cx="3822192" cy="4507912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Показать взаимосвязь народного декоративно - прикладного искусства с русским народным фольклором.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-Формирование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умения различать стили наиболее известных видов декоративной живописи : хохломской, городецкой, дымковской,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гжельской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филимоновской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580112" y="1890878"/>
            <a:ext cx="3822192" cy="4529763"/>
          </a:xfrm>
        </p:spPr>
        <p:txBody>
          <a:bodyPr>
            <a:noAutofit/>
          </a:bodyPr>
          <a:lstStyle/>
          <a:p>
            <a:pPr marL="108000"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-Освоение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детьми характерных элементов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росписи.</a:t>
            </a:r>
          </a:p>
          <a:p>
            <a:pPr marL="108000"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Развивать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творчество, фантазию, ассоциативное мышление и любознательность, наблюдательность и воображение.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Воспитывать уважительное отношение к труду народных мастеров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endParaRPr lang="ru-RU" sz="2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632" y="4121415"/>
            <a:ext cx="1737822" cy="1486803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64901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2128539"/>
              </p:ext>
            </p:extLst>
          </p:nvPr>
        </p:nvGraphicFramePr>
        <p:xfrm>
          <a:off x="0" y="620688"/>
          <a:ext cx="9144000" cy="6949440"/>
        </p:xfrm>
        <a:graphic>
          <a:graphicData uri="http://schemas.openxmlformats.org/drawingml/2006/table">
            <a:tbl>
              <a:tblPr firstRow="1" firstCol="1" bandRow="1"/>
              <a:tblGrid>
                <a:gridCol w="899593"/>
                <a:gridCol w="2016223"/>
                <a:gridCol w="6228184"/>
              </a:tblGrid>
              <a:tr h="10346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Этап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Методы работы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80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2013/2014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1.Изучение литературы по народно– декоративно- прикладному  искусству.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Подбор конспектов занятий: «Кустики на квадрате», «Хохломские ложки», «Узор на квадрате»,  «Роспись вазы гжельскими узорами»,  «Лепка </a:t>
                      </a:r>
                      <a:r>
                        <a:rPr lang="ru-RU" sz="24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филимоновского</a:t>
                      </a: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коня», «Роспись силуэта коня дымковскими узорами», «Составление узора на полосе»,  «Городецкие доски»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4.Создание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резентаций: «Дымковская игрушка», </a:t>
                      </a: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Городецкие узоры», «Гжельские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узоры», </a:t>
                      </a: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«Золотая 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охлома</a:t>
                      </a: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», 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Игрушка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из Филимонова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5.Создание перспективного плана на 2014-2015г.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307504"/>
          </a:xfrm>
        </p:spPr>
        <p:txBody>
          <a:bodyPr>
            <a:noAutofit/>
          </a:bodyPr>
          <a:lstStyle/>
          <a:p>
            <a:pPr marL="228600">
              <a:spcAft>
                <a:spcPts val="0"/>
              </a:spcAft>
            </a:pP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 самообразования</a:t>
            </a:r>
            <a:r>
              <a:rPr lang="ru-RU" b="1" dirty="0">
                <a:solidFill>
                  <a:srgbClr val="FFFF00"/>
                </a:solidFill>
                <a:ea typeface="Times New Roman" panose="02020603050405020304" pitchFamily="18" charset="0"/>
              </a:rPr>
              <a:t>:</a:t>
            </a:r>
            <a:br>
              <a:rPr lang="ru-RU" b="1" dirty="0">
                <a:solidFill>
                  <a:srgbClr val="FFFF00"/>
                </a:solidFill>
                <a:ea typeface="Times New Roman" panose="02020603050405020304" pitchFamily="18" charset="0"/>
              </a:rPr>
            </a:b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5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4924893"/>
              </p:ext>
            </p:extLst>
          </p:nvPr>
        </p:nvGraphicFramePr>
        <p:xfrm>
          <a:off x="179512" y="1124745"/>
          <a:ext cx="8964488" cy="5171059"/>
        </p:xfrm>
        <a:graphic>
          <a:graphicData uri="http://schemas.openxmlformats.org/drawingml/2006/table">
            <a:tbl>
              <a:tblPr firstRow="1" firstCol="1" bandRow="1"/>
              <a:tblGrid>
                <a:gridCol w="1512168"/>
                <a:gridCol w="792088"/>
                <a:gridCol w="6660232"/>
              </a:tblGrid>
              <a:tr h="27783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2014/2015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практический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1.Проведение тематических занятий 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2.Оформление игр: «Народные промыслы», «Собери узор».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3.Выставки детских рисунков по мотивам народного промысла.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4.Консультация для родителей: «Виды народного декоративно-прикладного 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искусства».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61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2015/2016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Мониторинг.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Оформление картотеки по устному народному творчеству.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53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8178"/>
            <a:ext cx="8229600" cy="19008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Перспективное </a:t>
            </a: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на 2014-2015 г.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696151"/>
              </p:ext>
            </p:extLst>
          </p:nvPr>
        </p:nvGraphicFramePr>
        <p:xfrm>
          <a:off x="251520" y="1872622"/>
          <a:ext cx="8445624" cy="4724730"/>
        </p:xfrm>
        <a:graphic>
          <a:graphicData uri="http://schemas.openxmlformats.org/drawingml/2006/table">
            <a:tbl>
              <a:tblPr firstRow="1" firstCol="1" bandRow="1"/>
              <a:tblGrid>
                <a:gridCol w="1141222"/>
                <a:gridCol w="899544"/>
                <a:gridCol w="2253577"/>
                <a:gridCol w="4151281"/>
              </a:tblGrid>
              <a:tr h="15749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№п/п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33" marR="48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занятий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33" marR="48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занятия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33" marR="48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занятия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533" marR="48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49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8533" marR="48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8533" marR="48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Вводное занятие</a:t>
                      </a:r>
                    </a:p>
                  </a:txBody>
                  <a:tcPr marL="48533" marR="48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Знакомить детей с разнообразием видов народного декоративно-прикладного искусства</a:t>
                      </a:r>
                    </a:p>
                  </a:txBody>
                  <a:tcPr marL="48533" marR="48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49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8533" marR="48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8533" marR="48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Хохлома. Рисование. «Кустики на квадрате»</a:t>
                      </a:r>
                    </a:p>
                  </a:txBody>
                  <a:tcPr marL="48533" marR="48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выделять, различать, рисовать элементы хохломских узоров.</a:t>
                      </a:r>
                    </a:p>
                  </a:txBody>
                  <a:tcPr marL="48533" marR="485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704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263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185584"/>
              </p:ext>
            </p:extLst>
          </p:nvPr>
        </p:nvGraphicFramePr>
        <p:xfrm>
          <a:off x="323529" y="338328"/>
          <a:ext cx="8568950" cy="6519673"/>
        </p:xfrm>
        <a:graphic>
          <a:graphicData uri="http://schemas.openxmlformats.org/drawingml/2006/table">
            <a:tbl>
              <a:tblPr firstRow="1" firstCol="1" bandRow="1"/>
              <a:tblGrid>
                <a:gridCol w="758322"/>
                <a:gridCol w="961886"/>
                <a:gridCol w="2409759"/>
                <a:gridCol w="4438983"/>
              </a:tblGrid>
              <a:tr h="1917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Хохлома. Рисование. «Хохломская ложка»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составлять узор на форме; украшать форму ягодами, листьями, травкой-элементами хохломских узоров.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45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Городец. Рисование. «Составление узора на полосе»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выделять характерные особенности городецкой росписи (цвет, элементы); составлять узор на полосе из бутонов, чередуя листьями. Ввести понятие оттенок цвета и цвет.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7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Городец. Рисование. «Городецкие кони на лужайке»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Учить пошаговому рисованию городецкого коня. Дополнить композицию знакомыми элементами городецких узоров.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07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Волна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437</TotalTime>
  <Words>900</Words>
  <Application>Microsoft Office PowerPoint</Application>
  <PresentationFormat>Экран (4:3)</PresentationFormat>
  <Paragraphs>98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Calibri</vt:lpstr>
      <vt:lpstr>Candara</vt:lpstr>
      <vt:lpstr>Monotype Corsiva</vt:lpstr>
      <vt:lpstr>Symbol</vt:lpstr>
      <vt:lpstr>Times New Roman</vt:lpstr>
      <vt:lpstr>Волна</vt:lpstr>
      <vt:lpstr>Тема самообразования:  «Приобщение дошкольников к народному декоративно-прикладному искусству»</vt:lpstr>
      <vt:lpstr>Актуальность</vt:lpstr>
      <vt:lpstr>Презентация PowerPoint</vt:lpstr>
      <vt:lpstr>Цель темы:</vt:lpstr>
      <vt:lpstr>Задачи  темы:</vt:lpstr>
      <vt:lpstr>План самообразования: </vt:lpstr>
      <vt:lpstr>Презентация PowerPoint</vt:lpstr>
      <vt:lpstr>Перспективное планирование на 2014-2015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Список литературы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Морозова О.В.</dc:creator>
  <cp:lastModifiedBy>ДС №3 - ноутбук 16-1</cp:lastModifiedBy>
  <cp:revision>44</cp:revision>
  <dcterms:created xsi:type="dcterms:W3CDTF">2016-10-16T07:28:35Z</dcterms:created>
  <dcterms:modified xsi:type="dcterms:W3CDTF">2016-10-23T20:53:13Z</dcterms:modified>
</cp:coreProperties>
</file>