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69" r:id="rId4"/>
    <p:sldId id="271" r:id="rId5"/>
    <p:sldId id="259" r:id="rId6"/>
    <p:sldId id="273" r:id="rId7"/>
    <p:sldId id="272" r:id="rId8"/>
    <p:sldId id="267" r:id="rId9"/>
    <p:sldId id="274" r:id="rId10"/>
    <p:sldId id="275" r:id="rId11"/>
    <p:sldId id="268" r:id="rId12"/>
    <p:sldId id="276" r:id="rId13"/>
    <p:sldId id="277" r:id="rId14"/>
    <p:sldId id="260" r:id="rId15"/>
    <p:sldId id="278" r:id="rId16"/>
    <p:sldId id="279" r:id="rId17"/>
    <p:sldId id="261" r:id="rId18"/>
    <p:sldId id="280" r:id="rId19"/>
    <p:sldId id="281" r:id="rId20"/>
    <p:sldId id="266" r:id="rId21"/>
    <p:sldId id="282" r:id="rId22"/>
    <p:sldId id="283" r:id="rId23"/>
    <p:sldId id="265" r:id="rId24"/>
    <p:sldId id="284" r:id="rId25"/>
    <p:sldId id="285" r:id="rId26"/>
    <p:sldId id="262" r:id="rId27"/>
    <p:sldId id="288" r:id="rId28"/>
    <p:sldId id="287" r:id="rId29"/>
    <p:sldId id="264" r:id="rId30"/>
    <p:sldId id="290" r:id="rId31"/>
    <p:sldId id="28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8AE39-237C-42DE-82CC-C50A1859E2B5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70017-69D4-49A4-9729-16D125E1C5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85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01D-8AB4-4C8C-81FA-D85EC390464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CB00-39A3-4F1B-A3A0-72D1961FA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01D-8AB4-4C8C-81FA-D85EC390464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CB00-39A3-4F1B-A3A0-72D1961FA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01D-8AB4-4C8C-81FA-D85EC390464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CB00-39A3-4F1B-A3A0-72D1961FA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01D-8AB4-4C8C-81FA-D85EC390464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CB00-39A3-4F1B-A3A0-72D1961FA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01D-8AB4-4C8C-81FA-D85EC390464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CB00-39A3-4F1B-A3A0-72D1961FA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01D-8AB4-4C8C-81FA-D85EC390464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CB00-39A3-4F1B-A3A0-72D1961FA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01D-8AB4-4C8C-81FA-D85EC390464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CB00-39A3-4F1B-A3A0-72D1961FA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01D-8AB4-4C8C-81FA-D85EC390464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CB00-39A3-4F1B-A3A0-72D1961FA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01D-8AB4-4C8C-81FA-D85EC390464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CB00-39A3-4F1B-A3A0-72D1961FA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01D-8AB4-4C8C-81FA-D85EC390464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CB00-39A3-4F1B-A3A0-72D1961FA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01D-8AB4-4C8C-81FA-D85EC390464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CB00-39A3-4F1B-A3A0-72D1961FA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0001D-8AB4-4C8C-81FA-D85EC390464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BCB00-39A3-4F1B-A3A0-72D1961FA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gif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gif"/><Relationship Id="rId5" Type="http://schemas.openxmlformats.org/officeDocument/2006/relationships/slide" Target="slide17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gif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gif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gif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gif"/><Relationship Id="rId5" Type="http://schemas.openxmlformats.org/officeDocument/2006/relationships/slide" Target="slide23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gif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gif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gif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Картинки из студии Эффект к презентациям\стэ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5" name="TextBox 4"/>
          <p:cNvSpPr txBox="1"/>
          <p:nvPr/>
        </p:nvSpPr>
        <p:spPr>
          <a:xfrm>
            <a:off x="1428728" y="1071546"/>
            <a:ext cx="52864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Тест-игра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«Метод проектов в ДОУ»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SUS\Pictures\Дети\i.jpegээээээээ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7571" y="2148764"/>
            <a:ext cx="2423192" cy="247264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947698" y="483339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Некоузский детский сад №3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6954" y="2502870"/>
            <a:ext cx="17681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Разработала: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Воспитатель Аскерова </a:t>
            </a:r>
            <a:endParaRPr lang="ru-RU" sz="20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Аида</a:t>
            </a:r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Усмановна</a:t>
            </a:r>
            <a:endParaRPr lang="ru-RU" sz="2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Отлично!!!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098" name="Picture 2" descr="C:\Users\ASUS\Pictures\Смайлы\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000504"/>
            <a:ext cx="1428760" cy="11272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57290" y="571480"/>
            <a:ext cx="7586658" cy="1323439"/>
          </a:xfrm>
          <a:prstGeom prst="rect">
            <a:avLst/>
          </a:prstGeom>
          <a:solidFill>
            <a:srgbClr val="F6F6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Определите наиболее удачную тему для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творческого проекта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E:\рисунки\Коллекция картинок\компьютер\C11-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1071540" cy="1582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85852" y="2456795"/>
            <a:ext cx="72867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«Волшебница вода»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«Я здоровье берегу»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«В мире любимых сказок»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D:\все фото\картинки, гуфы\GIF\кнопки\02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5929330"/>
            <a:ext cx="1302209" cy="52387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Да? А я считаю по другому….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0" name="Picture 2" descr="C:\Users\ASUS\Pictures\Смайлы\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071942"/>
            <a:ext cx="1214446" cy="1214446"/>
          </a:xfrm>
          <a:prstGeom prst="rect">
            <a:avLst/>
          </a:prstGeom>
          <a:noFill/>
        </p:spPr>
      </p:pic>
      <p:pic>
        <p:nvPicPr>
          <p:cNvPr id="13" name="Picture 4" descr="D:\все фото\картинки, гуфы\GIF\кнопки\6C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28"/>
            <a:ext cx="758238" cy="7762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Абсолютно согласен с Вами!!!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098" name="Picture 2" descr="C:\Users\ASUS\Pictures\Смайлы\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000504"/>
            <a:ext cx="1428760" cy="11272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57290" y="571480"/>
            <a:ext cx="7586658" cy="1692771"/>
          </a:xfrm>
          <a:prstGeom prst="rect">
            <a:avLst/>
          </a:prstGeom>
          <a:solidFill>
            <a:srgbClr val="F6F6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Определите тип проекта по содержанию - дети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экспериментируют, а затем оформляют результаты в виде газет, драматизации, детского дизайна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E:\рисунки\Коллекция картинок\компьютер\C11-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1142976" cy="162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00034" y="2928934"/>
            <a:ext cx="821537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Исследовательско-творческий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Ролево-игровой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Информационно-практико-ориентированный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Творческий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D:\все фото\картинки, гуфы\GIF\кнопки\02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00958" y="6072206"/>
            <a:ext cx="1302209" cy="52387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Советую ещё подумать….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0" name="Picture 2" descr="C:\Users\ASUS\Pictures\Смайлы\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071942"/>
            <a:ext cx="1214446" cy="1214446"/>
          </a:xfrm>
          <a:prstGeom prst="rect">
            <a:avLst/>
          </a:prstGeom>
          <a:noFill/>
        </p:spPr>
      </p:pic>
      <p:pic>
        <p:nvPicPr>
          <p:cNvPr id="13" name="Picture 4" descr="D:\все фото\картинки, гуфы\GIF\кнопки\6C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28"/>
            <a:ext cx="758238" cy="7762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 умница!!!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098" name="Picture 2" descr="C:\Users\ASUS\Pictures\Смайлы\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000504"/>
            <a:ext cx="1428760" cy="11272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57290" y="571480"/>
            <a:ext cx="7586658" cy="1692771"/>
          </a:xfrm>
          <a:prstGeom prst="rect">
            <a:avLst/>
          </a:prstGeom>
          <a:solidFill>
            <a:srgbClr val="F6F6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Определите тип проекта по содержанию - дети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собирают информацию и реализуют её, ориентируясь на социальные интересы</a:t>
            </a:r>
          </a:p>
        </p:txBody>
      </p:sp>
      <p:pic>
        <p:nvPicPr>
          <p:cNvPr id="6" name="Picture 2" descr="E:\рисунки\Коллекция картинок\компьютер\C11-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1071570" cy="158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00034" y="2928934"/>
            <a:ext cx="821537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Исследовательско-творческий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Ролево-игровой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Информационно-практико-ориентированный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Творческий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D:\все фото\картинки, гуфы\GIF\кнопки\02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00958" y="6072206"/>
            <a:ext cx="1302209" cy="52387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Советую ещё подумать….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0" name="Picture 2" descr="C:\Users\ASUS\Pictures\Смайлы\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071942"/>
            <a:ext cx="1214446" cy="1214446"/>
          </a:xfrm>
          <a:prstGeom prst="rect">
            <a:avLst/>
          </a:prstGeom>
          <a:noFill/>
        </p:spPr>
      </p:pic>
      <p:pic>
        <p:nvPicPr>
          <p:cNvPr id="13" name="Picture 4" descr="D:\все фото\картинки, гуфы\GIF\кнопки\6C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28"/>
            <a:ext cx="758238" cy="7762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Браво!!!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098" name="Picture 2" descr="C:\Users\ASUS\Pictures\Смайлы\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000504"/>
            <a:ext cx="1428760" cy="11272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785918" y="642918"/>
            <a:ext cx="6729402" cy="1077218"/>
          </a:xfrm>
          <a:prstGeom prst="rect">
            <a:avLst/>
          </a:prstGeom>
          <a:solidFill>
            <a:srgbClr val="F6F6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Метод проектов?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E:\рисунки\Коллекция картинок\компьютер\C11-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1142978" cy="194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7158" y="2285992"/>
            <a:ext cx="835824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Метод проектов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– это педагогическая технология, стержнем которой является задача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научить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ребёнка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передавать информацию, чтобы другие узнали о том, что новое он открыл для себя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Метод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проектов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– это педагогическая технология, стержнем которой является самостоятельная деятельность детей – исследовательская, познавательная, продуктивная, в процессе которой ребенок познает окружающий мир и воплощает новые знания в реальные продукты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все фото\картинки, гуфы\GIF\кнопки\02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206" y="6000768"/>
            <a:ext cx="1343031" cy="5403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57290" y="571480"/>
            <a:ext cx="7586658" cy="1815882"/>
          </a:xfrm>
          <a:prstGeom prst="rect">
            <a:avLst/>
          </a:prstGeom>
          <a:solidFill>
            <a:srgbClr val="F6F6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Определите тип проекта по содержанию - используются элементы творческих игр, когда дети входят в образ персонажей сказки и решают по-своему поставленные проблемы.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E:\рисунки\Коллекция картинок\компьютер\C11-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1000132" cy="170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00034" y="2928934"/>
            <a:ext cx="821537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Исследовательско-творческий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Ролево-игровой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Информационно-практико-ориентированный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Творческий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D:\все фото\картинки, гуфы\GIF\кнопки\02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00958" y="6072206"/>
            <a:ext cx="1302209" cy="52387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Советую ещё подумать….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0" name="Picture 2" descr="C:\Users\ASUS\Pictures\Смайлы\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071942"/>
            <a:ext cx="1214446" cy="1214446"/>
          </a:xfrm>
          <a:prstGeom prst="rect">
            <a:avLst/>
          </a:prstGeom>
          <a:noFill/>
        </p:spPr>
      </p:pic>
      <p:pic>
        <p:nvPicPr>
          <p:cNvPr id="13" name="Picture 4" descr="D:\все фото\картинки, гуфы\GIF\кнопки\6C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28"/>
            <a:ext cx="758238" cy="7762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Ну конечно!!!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098" name="Picture 2" descr="C:\Users\ASUS\Pictures\Смайлы\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000504"/>
            <a:ext cx="1428760" cy="11272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57290" y="285728"/>
            <a:ext cx="7586658" cy="1323439"/>
          </a:xfrm>
          <a:prstGeom prst="rect">
            <a:avLst/>
          </a:prstGeom>
          <a:solidFill>
            <a:srgbClr val="F6F6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Какая совместная деятельность детей и взрослых НЕ проводится на третьем этапе проекта?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E:\рисунки\Коллекция картинок\компьютер\C11-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928664" cy="1582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2910" y="2000240"/>
            <a:ext cx="821537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Экскурсия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Чтение художественной литературы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Итоговая  презентация проекта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Проведение различных игр по теме проекта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Детское экспериментирование: опыты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Создание моделей, схем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Посещение музея, библиотеки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Рассматривание иллюстраций, картинок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Наблюдение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D:\все фото\картинки, гуфы\GIF\кнопки\02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00958" y="6072206"/>
            <a:ext cx="1302209" cy="52387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Советую ещё подумать….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0" name="Picture 2" descr="C:\Users\ASUS\Pictures\Смайлы\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071942"/>
            <a:ext cx="1214446" cy="1214446"/>
          </a:xfrm>
          <a:prstGeom prst="rect">
            <a:avLst/>
          </a:prstGeom>
          <a:noFill/>
        </p:spPr>
      </p:pic>
      <p:pic>
        <p:nvPicPr>
          <p:cNvPr id="13" name="Picture 4" descr="D:\все фото\картинки, гуфы\GIF\кнопки\6C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28"/>
            <a:ext cx="758238" cy="7762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Это действительно так!!!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098" name="Picture 2" descr="C:\Users\ASUS\Pictures\Смайлы\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000504"/>
            <a:ext cx="1428760" cy="11272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57290" y="571480"/>
            <a:ext cx="7586658" cy="1569660"/>
          </a:xfrm>
          <a:prstGeom prst="rect">
            <a:avLst/>
          </a:prstGeom>
          <a:solidFill>
            <a:srgbClr val="F6F6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каком этапе проекта проходит  итоговая  презентации проекта?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E:\рисунки\Коллекция картинок\компьютер\C11-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1000102" cy="170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00034" y="2928934"/>
            <a:ext cx="821537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На первом этапе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На втором этапе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На третьем этапе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На четвёртом этапе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все фото\картинки, гуфы\GIF\кнопки\02.GIF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8" y="6072206"/>
            <a:ext cx="1302209" cy="52387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Советую ещё подумать….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0" name="Picture 2" descr="C:\Users\ASUS\Pictures\Смайлы\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071942"/>
            <a:ext cx="1214446" cy="1214446"/>
          </a:xfrm>
          <a:prstGeom prst="rect">
            <a:avLst/>
          </a:prstGeom>
          <a:noFill/>
        </p:spPr>
      </p:pic>
      <p:pic>
        <p:nvPicPr>
          <p:cNvPr id="13" name="Picture 4" descr="D:\все фото\картинки, гуфы\GIF\кнопки\6C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28"/>
            <a:ext cx="758238" cy="7762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Это действительно так!!!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266" name="Picture 2" descr="C:\Users\ASUS\Pictures\Смайлы\b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929066"/>
            <a:ext cx="1357322" cy="109943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57290" y="285728"/>
            <a:ext cx="7586658" cy="1446550"/>
          </a:xfrm>
          <a:prstGeom prst="rect">
            <a:avLst/>
          </a:prstGeom>
          <a:solidFill>
            <a:srgbClr val="F6F6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НЕ является продуктом (результатом) проектной деятельности?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E:\рисунки\Коллекция картинок\компьютер\C11-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928664" cy="1582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71472" y="2357430"/>
            <a:ext cx="8215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Выставка рисунков, поделок по теме проекта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Экскурсия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Праздник, шоу, развлечение, спектакль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Игры по теме проекта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Буклет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Парад плакатов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Создание моделей, схем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Оформление газеты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Беседа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Pictures\Смайлы\b03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643314"/>
            <a:ext cx="1500198" cy="1410442"/>
          </a:xfrm>
          <a:prstGeom prst="rect">
            <a:avLst/>
          </a:prstGeom>
          <a:noFill/>
        </p:spPr>
      </p:pic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Верно!!!</a:t>
            </a:r>
            <a:endParaRPr lang="ru-RU" sz="6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8" name="Picture 4" descr="D:\все фото\картинки, гуфы\GIF\кнопки\6C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28"/>
            <a:ext cx="758238" cy="7762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Советую ещё подумать….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0" name="Picture 2" descr="C:\Users\ASUS\Pictures\Смайлы\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071942"/>
            <a:ext cx="1214446" cy="1214446"/>
          </a:xfrm>
          <a:prstGeom prst="rect">
            <a:avLst/>
          </a:prstGeom>
          <a:noFill/>
        </p:spPr>
      </p:pic>
      <p:pic>
        <p:nvPicPr>
          <p:cNvPr id="13" name="Picture 4" descr="D:\все фото\картинки, гуфы\GIF\кнопки\6C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28"/>
            <a:ext cx="758238" cy="7762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785786" y="142852"/>
            <a:ext cx="8215370" cy="3000396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Отлично! 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Может пришла пора создать и реализовать собственный проект???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357554" y="3357562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714612" y="3857628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42" name="Picture 2" descr="C:\Users\ASUS\Pictures\Смайлы\s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857628"/>
            <a:ext cx="1357322" cy="135732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Подумайте ещё…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0" name="Picture 2" descr="C:\Users\ASUS\Pictures\Смайлы\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071942"/>
            <a:ext cx="1214446" cy="1214446"/>
          </a:xfrm>
          <a:prstGeom prst="rect">
            <a:avLst/>
          </a:prstGeom>
          <a:noFill/>
        </p:spPr>
      </p:pic>
      <p:pic>
        <p:nvPicPr>
          <p:cNvPr id="14" name="Picture 4" descr="D:\все фото\картинки, гуфы\GIF\кнопки\6C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28"/>
            <a:ext cx="758238" cy="7762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57290" y="571480"/>
            <a:ext cx="7586658" cy="1077218"/>
          </a:xfrm>
          <a:prstGeom prst="rect">
            <a:avLst/>
          </a:prstGeom>
          <a:solidFill>
            <a:srgbClr val="F6F6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лежит в основе любого проекта?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E:\рисунки\Коллекция картинок\компьютер\C11-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928664" cy="1582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85852" y="2643182"/>
            <a:ext cx="75009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1. Тема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2. Проблема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3. Риторический вопрос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D:\все фото\картинки, гуфы\GIF\кнопки\02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5857892"/>
            <a:ext cx="1479783" cy="59531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Подумайте ещё…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0" name="Picture 2" descr="C:\Users\ASUS\Pictures\Смайлы\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071942"/>
            <a:ext cx="1214446" cy="1214446"/>
          </a:xfrm>
          <a:prstGeom prst="rect">
            <a:avLst/>
          </a:prstGeom>
          <a:noFill/>
        </p:spPr>
      </p:pic>
      <p:pic>
        <p:nvPicPr>
          <p:cNvPr id="13" name="Picture 4" descr="D:\все фото\картинки, гуфы\GIF\кнопки\6C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28"/>
            <a:ext cx="758238" cy="7762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Замечательно!!!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074" name="Picture 2" descr="C:\Users\ASUS\Pictures\Смайлы\s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643314"/>
            <a:ext cx="1357322" cy="135732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57290" y="571480"/>
            <a:ext cx="7586658" cy="1569660"/>
          </a:xfrm>
          <a:prstGeom prst="rect">
            <a:avLst/>
          </a:prstGeom>
          <a:solidFill>
            <a:srgbClr val="F6F6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Определите педагогическое значение понятия «проблема»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E:\рисунки\Коллекция картинок\компьютер\C11-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57188"/>
            <a:ext cx="6762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00034" y="2643182"/>
            <a:ext cx="80010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Проблема – задача, которую необходимо разрешить и найти однозначный ответ.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Проблема – задача, содержащая противоречие, не имеющая однозначного ответа и требующая исследования и поиска решений. Берёт своё начало в проблемной ситуации.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D:\все фото\картинки, гуфы\GIF\кнопки\0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5929330"/>
            <a:ext cx="1657357" cy="66675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571868" y="571480"/>
            <a:ext cx="5429288" cy="1857388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Может ещё раз попробовать?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7620" y="2714620"/>
            <a:ext cx="285752" cy="2857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3214686"/>
            <a:ext cx="214314" cy="21431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714752"/>
            <a:ext cx="142876" cy="1428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3"/>
          <p:cNvGrpSpPr/>
          <p:nvPr/>
        </p:nvGrpSpPr>
        <p:grpSpPr>
          <a:xfrm>
            <a:off x="-214346" y="4286256"/>
            <a:ext cx="9644130" cy="2786058"/>
            <a:chOff x="-285784" y="5072074"/>
            <a:chExt cx="9644130" cy="1785926"/>
          </a:xfrm>
        </p:grpSpPr>
        <p:sp>
          <p:nvSpPr>
            <p:cNvPr id="8" name="Полилиния 7"/>
            <p:cNvSpPr/>
            <p:nvPr/>
          </p:nvSpPr>
          <p:spPr>
            <a:xfrm>
              <a:off x="-285784" y="5072074"/>
              <a:ext cx="9644130" cy="1785926"/>
            </a:xfrm>
            <a:custGeom>
              <a:avLst/>
              <a:gdLst>
                <a:gd name="connsiteX0" fmla="*/ 72683 w 9256542"/>
                <a:gd name="connsiteY0" fmla="*/ 1495865 h 1552136"/>
                <a:gd name="connsiteX1" fmla="*/ 143022 w 9256542"/>
                <a:gd name="connsiteY1" fmla="*/ 1186376 h 1552136"/>
                <a:gd name="connsiteX2" fmla="*/ 227428 w 9256542"/>
                <a:gd name="connsiteY2" fmla="*/ 764345 h 1552136"/>
                <a:gd name="connsiteX3" fmla="*/ 157090 w 9256542"/>
                <a:gd name="connsiteY3" fmla="*/ 173502 h 1552136"/>
                <a:gd name="connsiteX4" fmla="*/ 44548 w 9256542"/>
                <a:gd name="connsiteY4" fmla="*/ 32825 h 1552136"/>
                <a:gd name="connsiteX5" fmla="*/ 424376 w 9256542"/>
                <a:gd name="connsiteY5" fmla="*/ 243840 h 1552136"/>
                <a:gd name="connsiteX6" fmla="*/ 508782 w 9256542"/>
                <a:gd name="connsiteY6" fmla="*/ 623668 h 1552136"/>
                <a:gd name="connsiteX7" fmla="*/ 536917 w 9256542"/>
                <a:gd name="connsiteY7" fmla="*/ 862819 h 1552136"/>
                <a:gd name="connsiteX8" fmla="*/ 536917 w 9256542"/>
                <a:gd name="connsiteY8" fmla="*/ 947225 h 1552136"/>
                <a:gd name="connsiteX9" fmla="*/ 677594 w 9256542"/>
                <a:gd name="connsiteY9" fmla="*/ 708074 h 1552136"/>
                <a:gd name="connsiteX10" fmla="*/ 762000 w 9256542"/>
                <a:gd name="connsiteY10" fmla="*/ 623668 h 1552136"/>
                <a:gd name="connsiteX11" fmla="*/ 860474 w 9256542"/>
                <a:gd name="connsiteY11" fmla="*/ 581465 h 1552136"/>
                <a:gd name="connsiteX12" fmla="*/ 888610 w 9256542"/>
                <a:gd name="connsiteY12" fmla="*/ 778413 h 1552136"/>
                <a:gd name="connsiteX13" fmla="*/ 930813 w 9256542"/>
                <a:gd name="connsiteY13" fmla="*/ 1045699 h 1552136"/>
                <a:gd name="connsiteX14" fmla="*/ 1071490 w 9256542"/>
                <a:gd name="connsiteY14" fmla="*/ 1158240 h 1552136"/>
                <a:gd name="connsiteX15" fmla="*/ 1169963 w 9256542"/>
                <a:gd name="connsiteY15" fmla="*/ 778413 h 1552136"/>
                <a:gd name="connsiteX16" fmla="*/ 1141828 w 9256542"/>
                <a:gd name="connsiteY16" fmla="*/ 271976 h 1552136"/>
                <a:gd name="connsiteX17" fmla="*/ 1380979 w 9256542"/>
                <a:gd name="connsiteY17" fmla="*/ 581465 h 1552136"/>
                <a:gd name="connsiteX18" fmla="*/ 1507588 w 9256542"/>
                <a:gd name="connsiteY18" fmla="*/ 905022 h 1552136"/>
                <a:gd name="connsiteX19" fmla="*/ 1577926 w 9256542"/>
                <a:gd name="connsiteY19" fmla="*/ 1101969 h 1552136"/>
                <a:gd name="connsiteX20" fmla="*/ 1704536 w 9256542"/>
                <a:gd name="connsiteY20" fmla="*/ 1045699 h 1552136"/>
                <a:gd name="connsiteX21" fmla="*/ 1803010 w 9256542"/>
                <a:gd name="connsiteY21" fmla="*/ 581465 h 1552136"/>
                <a:gd name="connsiteX22" fmla="*/ 2112499 w 9256542"/>
                <a:gd name="connsiteY22" fmla="*/ 286043 h 1552136"/>
                <a:gd name="connsiteX23" fmla="*/ 2042160 w 9256542"/>
                <a:gd name="connsiteY23" fmla="*/ 511126 h 1552136"/>
                <a:gd name="connsiteX24" fmla="*/ 2042160 w 9256542"/>
                <a:gd name="connsiteY24" fmla="*/ 820616 h 1552136"/>
                <a:gd name="connsiteX25" fmla="*/ 2098431 w 9256542"/>
                <a:gd name="connsiteY25" fmla="*/ 975360 h 1552136"/>
                <a:gd name="connsiteX26" fmla="*/ 2182837 w 9256542"/>
                <a:gd name="connsiteY26" fmla="*/ 1059766 h 1552136"/>
                <a:gd name="connsiteX27" fmla="*/ 2225040 w 9256542"/>
                <a:gd name="connsiteY27" fmla="*/ 919089 h 1552136"/>
                <a:gd name="connsiteX28" fmla="*/ 2295379 w 9256542"/>
                <a:gd name="connsiteY28" fmla="*/ 511126 h 1552136"/>
                <a:gd name="connsiteX29" fmla="*/ 2323514 w 9256542"/>
                <a:gd name="connsiteY29" fmla="*/ 440788 h 1552136"/>
                <a:gd name="connsiteX30" fmla="*/ 2436056 w 9256542"/>
                <a:gd name="connsiteY30" fmla="*/ 651803 h 1552136"/>
                <a:gd name="connsiteX31" fmla="*/ 2534530 w 9256542"/>
                <a:gd name="connsiteY31" fmla="*/ 848751 h 1552136"/>
                <a:gd name="connsiteX32" fmla="*/ 2675206 w 9256542"/>
                <a:gd name="connsiteY32" fmla="*/ 1045699 h 1552136"/>
                <a:gd name="connsiteX33" fmla="*/ 2773680 w 9256542"/>
                <a:gd name="connsiteY33" fmla="*/ 694006 h 1552136"/>
                <a:gd name="connsiteX34" fmla="*/ 2900290 w 9256542"/>
                <a:gd name="connsiteY34" fmla="*/ 426720 h 1552136"/>
                <a:gd name="connsiteX35" fmla="*/ 3040966 w 9256542"/>
                <a:gd name="connsiteY35" fmla="*/ 342314 h 1552136"/>
                <a:gd name="connsiteX36" fmla="*/ 3055034 w 9256542"/>
                <a:gd name="connsiteY36" fmla="*/ 609600 h 1552136"/>
                <a:gd name="connsiteX37" fmla="*/ 3026899 w 9256542"/>
                <a:gd name="connsiteY37" fmla="*/ 947225 h 1552136"/>
                <a:gd name="connsiteX38" fmla="*/ 3223846 w 9256542"/>
                <a:gd name="connsiteY38" fmla="*/ 1059766 h 1552136"/>
                <a:gd name="connsiteX39" fmla="*/ 3308253 w 9256542"/>
                <a:gd name="connsiteY39" fmla="*/ 736209 h 1552136"/>
                <a:gd name="connsiteX40" fmla="*/ 3336388 w 9256542"/>
                <a:gd name="connsiteY40" fmla="*/ 539262 h 1552136"/>
                <a:gd name="connsiteX41" fmla="*/ 3561471 w 9256542"/>
                <a:gd name="connsiteY41" fmla="*/ 792480 h 1552136"/>
                <a:gd name="connsiteX42" fmla="*/ 3702148 w 9256542"/>
                <a:gd name="connsiteY42" fmla="*/ 1031631 h 1552136"/>
                <a:gd name="connsiteX43" fmla="*/ 3758419 w 9256542"/>
                <a:gd name="connsiteY43" fmla="*/ 553329 h 1552136"/>
                <a:gd name="connsiteX44" fmla="*/ 3997570 w 9256542"/>
                <a:gd name="connsiteY44" fmla="*/ 328246 h 1552136"/>
                <a:gd name="connsiteX45" fmla="*/ 4067908 w 9256542"/>
                <a:gd name="connsiteY45" fmla="*/ 314179 h 1552136"/>
                <a:gd name="connsiteX46" fmla="*/ 4011637 w 9256542"/>
                <a:gd name="connsiteY46" fmla="*/ 609600 h 1552136"/>
                <a:gd name="connsiteX47" fmla="*/ 4011637 w 9256542"/>
                <a:gd name="connsiteY47" fmla="*/ 862819 h 1552136"/>
                <a:gd name="connsiteX48" fmla="*/ 4124179 w 9256542"/>
                <a:gd name="connsiteY48" fmla="*/ 1045699 h 1552136"/>
                <a:gd name="connsiteX49" fmla="*/ 4264856 w 9256542"/>
                <a:gd name="connsiteY49" fmla="*/ 736209 h 1552136"/>
                <a:gd name="connsiteX50" fmla="*/ 4264856 w 9256542"/>
                <a:gd name="connsiteY50" fmla="*/ 440788 h 1552136"/>
                <a:gd name="connsiteX51" fmla="*/ 4588413 w 9256542"/>
                <a:gd name="connsiteY51" fmla="*/ 736209 h 1552136"/>
                <a:gd name="connsiteX52" fmla="*/ 4644683 w 9256542"/>
                <a:gd name="connsiteY52" fmla="*/ 933157 h 1552136"/>
                <a:gd name="connsiteX53" fmla="*/ 4700954 w 9256542"/>
                <a:gd name="connsiteY53" fmla="*/ 1031631 h 1552136"/>
                <a:gd name="connsiteX54" fmla="*/ 4897902 w 9256542"/>
                <a:gd name="connsiteY54" fmla="*/ 497059 h 1552136"/>
                <a:gd name="connsiteX55" fmla="*/ 5165188 w 9256542"/>
                <a:gd name="connsiteY55" fmla="*/ 271976 h 1552136"/>
                <a:gd name="connsiteX56" fmla="*/ 5376203 w 9256542"/>
                <a:gd name="connsiteY56" fmla="*/ 271976 h 1552136"/>
                <a:gd name="connsiteX57" fmla="*/ 5193323 w 9256542"/>
                <a:gd name="connsiteY57" fmla="*/ 525194 h 1552136"/>
                <a:gd name="connsiteX58" fmla="*/ 5137053 w 9256542"/>
                <a:gd name="connsiteY58" fmla="*/ 820616 h 1552136"/>
                <a:gd name="connsiteX59" fmla="*/ 5249594 w 9256542"/>
                <a:gd name="connsiteY59" fmla="*/ 1073834 h 1552136"/>
                <a:gd name="connsiteX60" fmla="*/ 5404339 w 9256542"/>
                <a:gd name="connsiteY60" fmla="*/ 876886 h 1552136"/>
                <a:gd name="connsiteX61" fmla="*/ 5474677 w 9256542"/>
                <a:gd name="connsiteY61" fmla="*/ 595533 h 1552136"/>
                <a:gd name="connsiteX62" fmla="*/ 5488745 w 9256542"/>
                <a:gd name="connsiteY62" fmla="*/ 482991 h 1552136"/>
                <a:gd name="connsiteX63" fmla="*/ 5770099 w 9256542"/>
                <a:gd name="connsiteY63" fmla="*/ 764345 h 1552136"/>
                <a:gd name="connsiteX64" fmla="*/ 5854505 w 9256542"/>
                <a:gd name="connsiteY64" fmla="*/ 933157 h 1552136"/>
                <a:gd name="connsiteX65" fmla="*/ 5938911 w 9256542"/>
                <a:gd name="connsiteY65" fmla="*/ 679939 h 1552136"/>
                <a:gd name="connsiteX66" fmla="*/ 6121791 w 9256542"/>
                <a:gd name="connsiteY66" fmla="*/ 314179 h 1552136"/>
                <a:gd name="connsiteX67" fmla="*/ 6318739 w 9256542"/>
                <a:gd name="connsiteY67" fmla="*/ 159434 h 1552136"/>
                <a:gd name="connsiteX68" fmla="*/ 6459416 w 9256542"/>
                <a:gd name="connsiteY68" fmla="*/ 117231 h 1552136"/>
                <a:gd name="connsiteX69" fmla="*/ 6360942 w 9256542"/>
                <a:gd name="connsiteY69" fmla="*/ 525194 h 1552136"/>
                <a:gd name="connsiteX70" fmla="*/ 6403145 w 9256542"/>
                <a:gd name="connsiteY70" fmla="*/ 806548 h 1552136"/>
                <a:gd name="connsiteX71" fmla="*/ 6586025 w 9256542"/>
                <a:gd name="connsiteY71" fmla="*/ 1003496 h 1552136"/>
                <a:gd name="connsiteX72" fmla="*/ 6726702 w 9256542"/>
                <a:gd name="connsiteY72" fmla="*/ 1045699 h 1552136"/>
                <a:gd name="connsiteX73" fmla="*/ 6782973 w 9256542"/>
                <a:gd name="connsiteY73" fmla="*/ 694006 h 1552136"/>
                <a:gd name="connsiteX74" fmla="*/ 6740770 w 9256542"/>
                <a:gd name="connsiteY74" fmla="*/ 511126 h 1552136"/>
                <a:gd name="connsiteX75" fmla="*/ 7064326 w 9256542"/>
                <a:gd name="connsiteY75" fmla="*/ 679939 h 1552136"/>
                <a:gd name="connsiteX76" fmla="*/ 7275342 w 9256542"/>
                <a:gd name="connsiteY76" fmla="*/ 876886 h 1552136"/>
                <a:gd name="connsiteX77" fmla="*/ 7430086 w 9256542"/>
                <a:gd name="connsiteY77" fmla="*/ 1045699 h 1552136"/>
                <a:gd name="connsiteX78" fmla="*/ 7472290 w 9256542"/>
                <a:gd name="connsiteY78" fmla="*/ 694006 h 1552136"/>
                <a:gd name="connsiteX79" fmla="*/ 7669237 w 9256542"/>
                <a:gd name="connsiteY79" fmla="*/ 384517 h 1552136"/>
                <a:gd name="connsiteX80" fmla="*/ 7922456 w 9256542"/>
                <a:gd name="connsiteY80" fmla="*/ 89096 h 1552136"/>
                <a:gd name="connsiteX81" fmla="*/ 8091268 w 9256542"/>
                <a:gd name="connsiteY81" fmla="*/ 60960 h 1552136"/>
                <a:gd name="connsiteX82" fmla="*/ 7908388 w 9256542"/>
                <a:gd name="connsiteY82" fmla="*/ 454856 h 1552136"/>
                <a:gd name="connsiteX83" fmla="*/ 7992794 w 9256542"/>
                <a:gd name="connsiteY83" fmla="*/ 736209 h 1552136"/>
                <a:gd name="connsiteX84" fmla="*/ 8161606 w 9256542"/>
                <a:gd name="connsiteY84" fmla="*/ 975360 h 1552136"/>
                <a:gd name="connsiteX85" fmla="*/ 8161606 w 9256542"/>
                <a:gd name="connsiteY85" fmla="*/ 778413 h 1552136"/>
                <a:gd name="connsiteX86" fmla="*/ 8274148 w 9256542"/>
                <a:gd name="connsiteY86" fmla="*/ 398585 h 1552136"/>
                <a:gd name="connsiteX87" fmla="*/ 8457028 w 9256542"/>
                <a:gd name="connsiteY87" fmla="*/ 342314 h 1552136"/>
                <a:gd name="connsiteX88" fmla="*/ 8414825 w 9256542"/>
                <a:gd name="connsiteY88" fmla="*/ 623668 h 1552136"/>
                <a:gd name="connsiteX89" fmla="*/ 8541434 w 9256542"/>
                <a:gd name="connsiteY89" fmla="*/ 961293 h 1552136"/>
                <a:gd name="connsiteX90" fmla="*/ 8696179 w 9256542"/>
                <a:gd name="connsiteY90" fmla="*/ 806548 h 1552136"/>
                <a:gd name="connsiteX91" fmla="*/ 8668043 w 9256542"/>
                <a:gd name="connsiteY91" fmla="*/ 356382 h 1552136"/>
                <a:gd name="connsiteX92" fmla="*/ 8921262 w 9256542"/>
                <a:gd name="connsiteY92" fmla="*/ 679939 h 1552136"/>
                <a:gd name="connsiteX93" fmla="*/ 9033803 w 9256542"/>
                <a:gd name="connsiteY93" fmla="*/ 722142 h 1552136"/>
                <a:gd name="connsiteX94" fmla="*/ 9061939 w 9256542"/>
                <a:gd name="connsiteY94" fmla="*/ 314179 h 1552136"/>
                <a:gd name="connsiteX95" fmla="*/ 9188548 w 9256542"/>
                <a:gd name="connsiteY95" fmla="*/ 426720 h 1552136"/>
                <a:gd name="connsiteX96" fmla="*/ 9202616 w 9256542"/>
                <a:gd name="connsiteY96" fmla="*/ 792480 h 1552136"/>
                <a:gd name="connsiteX97" fmla="*/ 9216683 w 9256542"/>
                <a:gd name="connsiteY97" fmla="*/ 1284849 h 1552136"/>
                <a:gd name="connsiteX98" fmla="*/ 9188548 w 9256542"/>
                <a:gd name="connsiteY98" fmla="*/ 1481797 h 1552136"/>
                <a:gd name="connsiteX99" fmla="*/ 8808720 w 9256542"/>
                <a:gd name="connsiteY99" fmla="*/ 1481797 h 1552136"/>
                <a:gd name="connsiteX100" fmla="*/ 8034997 w 9256542"/>
                <a:gd name="connsiteY100" fmla="*/ 1495865 h 1552136"/>
                <a:gd name="connsiteX101" fmla="*/ 7064326 w 9256542"/>
                <a:gd name="connsiteY101" fmla="*/ 1481797 h 1552136"/>
                <a:gd name="connsiteX102" fmla="*/ 6487551 w 9256542"/>
                <a:gd name="connsiteY102" fmla="*/ 1481797 h 1552136"/>
                <a:gd name="connsiteX103" fmla="*/ 5601286 w 9256542"/>
                <a:gd name="connsiteY103" fmla="*/ 1481797 h 1552136"/>
                <a:gd name="connsiteX104" fmla="*/ 4630616 w 9256542"/>
                <a:gd name="connsiteY104" fmla="*/ 1467729 h 1552136"/>
                <a:gd name="connsiteX105" fmla="*/ 3575539 w 9256542"/>
                <a:gd name="connsiteY105" fmla="*/ 1495865 h 1552136"/>
                <a:gd name="connsiteX106" fmla="*/ 2520462 w 9256542"/>
                <a:gd name="connsiteY106" fmla="*/ 1495865 h 1552136"/>
                <a:gd name="connsiteX107" fmla="*/ 1535723 w 9256542"/>
                <a:gd name="connsiteY107" fmla="*/ 1509933 h 1552136"/>
                <a:gd name="connsiteX108" fmla="*/ 860474 w 9256542"/>
                <a:gd name="connsiteY108" fmla="*/ 1481797 h 1552136"/>
                <a:gd name="connsiteX109" fmla="*/ 410308 w 9256542"/>
                <a:gd name="connsiteY109" fmla="*/ 1524000 h 1552136"/>
                <a:gd name="connsiteX110" fmla="*/ 72683 w 9256542"/>
                <a:gd name="connsiteY110" fmla="*/ 1495865 h 155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9256542" h="1552136">
                  <a:moveTo>
                    <a:pt x="72683" y="1495865"/>
                  </a:moveTo>
                  <a:cubicBezTo>
                    <a:pt x="28135" y="1439594"/>
                    <a:pt x="117231" y="1308296"/>
                    <a:pt x="143022" y="1186376"/>
                  </a:cubicBezTo>
                  <a:cubicBezTo>
                    <a:pt x="168813" y="1064456"/>
                    <a:pt x="225083" y="933157"/>
                    <a:pt x="227428" y="764345"/>
                  </a:cubicBezTo>
                  <a:cubicBezTo>
                    <a:pt x="229773" y="595533"/>
                    <a:pt x="187570" y="295422"/>
                    <a:pt x="157090" y="173502"/>
                  </a:cubicBezTo>
                  <a:cubicBezTo>
                    <a:pt x="126610" y="51582"/>
                    <a:pt x="0" y="21102"/>
                    <a:pt x="44548" y="32825"/>
                  </a:cubicBezTo>
                  <a:cubicBezTo>
                    <a:pt x="89096" y="44548"/>
                    <a:pt x="347004" y="145366"/>
                    <a:pt x="424376" y="243840"/>
                  </a:cubicBezTo>
                  <a:cubicBezTo>
                    <a:pt x="501748" y="342314"/>
                    <a:pt x="490025" y="520505"/>
                    <a:pt x="508782" y="623668"/>
                  </a:cubicBezTo>
                  <a:cubicBezTo>
                    <a:pt x="527539" y="726831"/>
                    <a:pt x="532228" y="808893"/>
                    <a:pt x="536917" y="862819"/>
                  </a:cubicBezTo>
                  <a:cubicBezTo>
                    <a:pt x="541606" y="916745"/>
                    <a:pt x="513471" y="973016"/>
                    <a:pt x="536917" y="947225"/>
                  </a:cubicBezTo>
                  <a:cubicBezTo>
                    <a:pt x="560363" y="921434"/>
                    <a:pt x="640080" y="762000"/>
                    <a:pt x="677594" y="708074"/>
                  </a:cubicBezTo>
                  <a:cubicBezTo>
                    <a:pt x="715108" y="654148"/>
                    <a:pt x="731520" y="644770"/>
                    <a:pt x="762000" y="623668"/>
                  </a:cubicBezTo>
                  <a:cubicBezTo>
                    <a:pt x="792480" y="602566"/>
                    <a:pt x="839372" y="555674"/>
                    <a:pt x="860474" y="581465"/>
                  </a:cubicBezTo>
                  <a:cubicBezTo>
                    <a:pt x="881576" y="607256"/>
                    <a:pt x="876887" y="701041"/>
                    <a:pt x="888610" y="778413"/>
                  </a:cubicBezTo>
                  <a:cubicBezTo>
                    <a:pt x="900333" y="855785"/>
                    <a:pt x="900333" y="982395"/>
                    <a:pt x="930813" y="1045699"/>
                  </a:cubicBezTo>
                  <a:cubicBezTo>
                    <a:pt x="961293" y="1109003"/>
                    <a:pt x="1031632" y="1202788"/>
                    <a:pt x="1071490" y="1158240"/>
                  </a:cubicBezTo>
                  <a:cubicBezTo>
                    <a:pt x="1111348" y="1113692"/>
                    <a:pt x="1158240" y="926124"/>
                    <a:pt x="1169963" y="778413"/>
                  </a:cubicBezTo>
                  <a:cubicBezTo>
                    <a:pt x="1181686" y="630702"/>
                    <a:pt x="1106659" y="304801"/>
                    <a:pt x="1141828" y="271976"/>
                  </a:cubicBezTo>
                  <a:cubicBezTo>
                    <a:pt x="1176997" y="239151"/>
                    <a:pt x="1320019" y="475957"/>
                    <a:pt x="1380979" y="581465"/>
                  </a:cubicBezTo>
                  <a:cubicBezTo>
                    <a:pt x="1441939" y="686973"/>
                    <a:pt x="1474764" y="818271"/>
                    <a:pt x="1507588" y="905022"/>
                  </a:cubicBezTo>
                  <a:cubicBezTo>
                    <a:pt x="1540412" y="991773"/>
                    <a:pt x="1545101" y="1078523"/>
                    <a:pt x="1577926" y="1101969"/>
                  </a:cubicBezTo>
                  <a:cubicBezTo>
                    <a:pt x="1610751" y="1125415"/>
                    <a:pt x="1667022" y="1132450"/>
                    <a:pt x="1704536" y="1045699"/>
                  </a:cubicBezTo>
                  <a:cubicBezTo>
                    <a:pt x="1742050" y="958948"/>
                    <a:pt x="1735016" y="708074"/>
                    <a:pt x="1803010" y="581465"/>
                  </a:cubicBezTo>
                  <a:cubicBezTo>
                    <a:pt x="1871004" y="454856"/>
                    <a:pt x="2072641" y="297766"/>
                    <a:pt x="2112499" y="286043"/>
                  </a:cubicBezTo>
                  <a:cubicBezTo>
                    <a:pt x="2152357" y="274320"/>
                    <a:pt x="2053883" y="422031"/>
                    <a:pt x="2042160" y="511126"/>
                  </a:cubicBezTo>
                  <a:cubicBezTo>
                    <a:pt x="2030437" y="600221"/>
                    <a:pt x="2032782" y="743244"/>
                    <a:pt x="2042160" y="820616"/>
                  </a:cubicBezTo>
                  <a:cubicBezTo>
                    <a:pt x="2051538" y="897988"/>
                    <a:pt x="2074985" y="935502"/>
                    <a:pt x="2098431" y="975360"/>
                  </a:cubicBezTo>
                  <a:cubicBezTo>
                    <a:pt x="2121877" y="1015218"/>
                    <a:pt x="2161735" y="1069145"/>
                    <a:pt x="2182837" y="1059766"/>
                  </a:cubicBezTo>
                  <a:cubicBezTo>
                    <a:pt x="2203939" y="1050387"/>
                    <a:pt x="2206283" y="1010529"/>
                    <a:pt x="2225040" y="919089"/>
                  </a:cubicBezTo>
                  <a:cubicBezTo>
                    <a:pt x="2243797" y="827649"/>
                    <a:pt x="2278967" y="590843"/>
                    <a:pt x="2295379" y="511126"/>
                  </a:cubicBezTo>
                  <a:cubicBezTo>
                    <a:pt x="2311791" y="431409"/>
                    <a:pt x="2300068" y="417342"/>
                    <a:pt x="2323514" y="440788"/>
                  </a:cubicBezTo>
                  <a:cubicBezTo>
                    <a:pt x="2346960" y="464234"/>
                    <a:pt x="2400887" y="583809"/>
                    <a:pt x="2436056" y="651803"/>
                  </a:cubicBezTo>
                  <a:cubicBezTo>
                    <a:pt x="2471225" y="719797"/>
                    <a:pt x="2494672" y="783102"/>
                    <a:pt x="2534530" y="848751"/>
                  </a:cubicBezTo>
                  <a:cubicBezTo>
                    <a:pt x="2574388" y="914400"/>
                    <a:pt x="2635348" y="1071490"/>
                    <a:pt x="2675206" y="1045699"/>
                  </a:cubicBezTo>
                  <a:cubicBezTo>
                    <a:pt x="2715064" y="1019908"/>
                    <a:pt x="2736166" y="797169"/>
                    <a:pt x="2773680" y="694006"/>
                  </a:cubicBezTo>
                  <a:cubicBezTo>
                    <a:pt x="2811194" y="590843"/>
                    <a:pt x="2855742" y="485335"/>
                    <a:pt x="2900290" y="426720"/>
                  </a:cubicBezTo>
                  <a:cubicBezTo>
                    <a:pt x="2944838" y="368105"/>
                    <a:pt x="3015175" y="311834"/>
                    <a:pt x="3040966" y="342314"/>
                  </a:cubicBezTo>
                  <a:cubicBezTo>
                    <a:pt x="3066757" y="372794"/>
                    <a:pt x="3057378" y="508782"/>
                    <a:pt x="3055034" y="609600"/>
                  </a:cubicBezTo>
                  <a:cubicBezTo>
                    <a:pt x="3052690" y="710418"/>
                    <a:pt x="2998764" y="872197"/>
                    <a:pt x="3026899" y="947225"/>
                  </a:cubicBezTo>
                  <a:cubicBezTo>
                    <a:pt x="3055034" y="1022253"/>
                    <a:pt x="3176954" y="1094935"/>
                    <a:pt x="3223846" y="1059766"/>
                  </a:cubicBezTo>
                  <a:cubicBezTo>
                    <a:pt x="3270738" y="1024597"/>
                    <a:pt x="3289496" y="822960"/>
                    <a:pt x="3308253" y="736209"/>
                  </a:cubicBezTo>
                  <a:cubicBezTo>
                    <a:pt x="3327010" y="649458"/>
                    <a:pt x="3294185" y="529884"/>
                    <a:pt x="3336388" y="539262"/>
                  </a:cubicBezTo>
                  <a:cubicBezTo>
                    <a:pt x="3378591" y="548640"/>
                    <a:pt x="3500511" y="710419"/>
                    <a:pt x="3561471" y="792480"/>
                  </a:cubicBezTo>
                  <a:cubicBezTo>
                    <a:pt x="3622431" y="874542"/>
                    <a:pt x="3669323" y="1071489"/>
                    <a:pt x="3702148" y="1031631"/>
                  </a:cubicBezTo>
                  <a:cubicBezTo>
                    <a:pt x="3734973" y="991773"/>
                    <a:pt x="3709182" y="670560"/>
                    <a:pt x="3758419" y="553329"/>
                  </a:cubicBezTo>
                  <a:cubicBezTo>
                    <a:pt x="3807656" y="436098"/>
                    <a:pt x="3945989" y="368104"/>
                    <a:pt x="3997570" y="328246"/>
                  </a:cubicBezTo>
                  <a:cubicBezTo>
                    <a:pt x="4049151" y="288388"/>
                    <a:pt x="4065564" y="267287"/>
                    <a:pt x="4067908" y="314179"/>
                  </a:cubicBezTo>
                  <a:cubicBezTo>
                    <a:pt x="4070252" y="361071"/>
                    <a:pt x="4021015" y="518160"/>
                    <a:pt x="4011637" y="609600"/>
                  </a:cubicBezTo>
                  <a:cubicBezTo>
                    <a:pt x="4002259" y="701040"/>
                    <a:pt x="3992880" y="790136"/>
                    <a:pt x="4011637" y="862819"/>
                  </a:cubicBezTo>
                  <a:cubicBezTo>
                    <a:pt x="4030394" y="935502"/>
                    <a:pt x="4081976" y="1066801"/>
                    <a:pt x="4124179" y="1045699"/>
                  </a:cubicBezTo>
                  <a:cubicBezTo>
                    <a:pt x="4166382" y="1024597"/>
                    <a:pt x="4241410" y="837028"/>
                    <a:pt x="4264856" y="736209"/>
                  </a:cubicBezTo>
                  <a:cubicBezTo>
                    <a:pt x="4288302" y="635391"/>
                    <a:pt x="4210930" y="440788"/>
                    <a:pt x="4264856" y="440788"/>
                  </a:cubicBezTo>
                  <a:cubicBezTo>
                    <a:pt x="4318782" y="440788"/>
                    <a:pt x="4525109" y="654148"/>
                    <a:pt x="4588413" y="736209"/>
                  </a:cubicBezTo>
                  <a:cubicBezTo>
                    <a:pt x="4651718" y="818271"/>
                    <a:pt x="4625926" y="883920"/>
                    <a:pt x="4644683" y="933157"/>
                  </a:cubicBezTo>
                  <a:cubicBezTo>
                    <a:pt x="4663440" y="982394"/>
                    <a:pt x="4658751" y="1104314"/>
                    <a:pt x="4700954" y="1031631"/>
                  </a:cubicBezTo>
                  <a:cubicBezTo>
                    <a:pt x="4743157" y="958948"/>
                    <a:pt x="4820530" y="623668"/>
                    <a:pt x="4897902" y="497059"/>
                  </a:cubicBezTo>
                  <a:cubicBezTo>
                    <a:pt x="4975274" y="370450"/>
                    <a:pt x="5085471" y="309490"/>
                    <a:pt x="5165188" y="271976"/>
                  </a:cubicBezTo>
                  <a:cubicBezTo>
                    <a:pt x="5244905" y="234462"/>
                    <a:pt x="5371514" y="229773"/>
                    <a:pt x="5376203" y="271976"/>
                  </a:cubicBezTo>
                  <a:cubicBezTo>
                    <a:pt x="5380892" y="314179"/>
                    <a:pt x="5233181" y="433754"/>
                    <a:pt x="5193323" y="525194"/>
                  </a:cubicBezTo>
                  <a:cubicBezTo>
                    <a:pt x="5153465" y="616634"/>
                    <a:pt x="5127675" y="729176"/>
                    <a:pt x="5137053" y="820616"/>
                  </a:cubicBezTo>
                  <a:cubicBezTo>
                    <a:pt x="5146431" y="912056"/>
                    <a:pt x="5205047" y="1064456"/>
                    <a:pt x="5249594" y="1073834"/>
                  </a:cubicBezTo>
                  <a:cubicBezTo>
                    <a:pt x="5294141" y="1083212"/>
                    <a:pt x="5366825" y="956603"/>
                    <a:pt x="5404339" y="876886"/>
                  </a:cubicBezTo>
                  <a:cubicBezTo>
                    <a:pt x="5441853" y="797169"/>
                    <a:pt x="5460609" y="661182"/>
                    <a:pt x="5474677" y="595533"/>
                  </a:cubicBezTo>
                  <a:cubicBezTo>
                    <a:pt x="5488745" y="529884"/>
                    <a:pt x="5439508" y="454856"/>
                    <a:pt x="5488745" y="482991"/>
                  </a:cubicBezTo>
                  <a:cubicBezTo>
                    <a:pt x="5537982" y="511126"/>
                    <a:pt x="5709139" y="689317"/>
                    <a:pt x="5770099" y="764345"/>
                  </a:cubicBezTo>
                  <a:cubicBezTo>
                    <a:pt x="5831059" y="839373"/>
                    <a:pt x="5826370" y="947225"/>
                    <a:pt x="5854505" y="933157"/>
                  </a:cubicBezTo>
                  <a:cubicBezTo>
                    <a:pt x="5882640" y="919089"/>
                    <a:pt x="5894363" y="783102"/>
                    <a:pt x="5938911" y="679939"/>
                  </a:cubicBezTo>
                  <a:cubicBezTo>
                    <a:pt x="5983459" y="576776"/>
                    <a:pt x="6058486" y="400930"/>
                    <a:pt x="6121791" y="314179"/>
                  </a:cubicBezTo>
                  <a:cubicBezTo>
                    <a:pt x="6185096" y="227428"/>
                    <a:pt x="6262468" y="192259"/>
                    <a:pt x="6318739" y="159434"/>
                  </a:cubicBezTo>
                  <a:cubicBezTo>
                    <a:pt x="6375010" y="126609"/>
                    <a:pt x="6452382" y="56271"/>
                    <a:pt x="6459416" y="117231"/>
                  </a:cubicBezTo>
                  <a:cubicBezTo>
                    <a:pt x="6466450" y="178191"/>
                    <a:pt x="6370320" y="410308"/>
                    <a:pt x="6360942" y="525194"/>
                  </a:cubicBezTo>
                  <a:cubicBezTo>
                    <a:pt x="6351564" y="640080"/>
                    <a:pt x="6365631" y="726831"/>
                    <a:pt x="6403145" y="806548"/>
                  </a:cubicBezTo>
                  <a:cubicBezTo>
                    <a:pt x="6440659" y="886265"/>
                    <a:pt x="6532099" y="963638"/>
                    <a:pt x="6586025" y="1003496"/>
                  </a:cubicBezTo>
                  <a:cubicBezTo>
                    <a:pt x="6639951" y="1043354"/>
                    <a:pt x="6693877" y="1097280"/>
                    <a:pt x="6726702" y="1045699"/>
                  </a:cubicBezTo>
                  <a:cubicBezTo>
                    <a:pt x="6759527" y="994118"/>
                    <a:pt x="6780628" y="783101"/>
                    <a:pt x="6782973" y="694006"/>
                  </a:cubicBezTo>
                  <a:cubicBezTo>
                    <a:pt x="6785318" y="604911"/>
                    <a:pt x="6693878" y="513470"/>
                    <a:pt x="6740770" y="511126"/>
                  </a:cubicBezTo>
                  <a:cubicBezTo>
                    <a:pt x="6787662" y="508782"/>
                    <a:pt x="6975231" y="618979"/>
                    <a:pt x="7064326" y="679939"/>
                  </a:cubicBezTo>
                  <a:cubicBezTo>
                    <a:pt x="7153421" y="740899"/>
                    <a:pt x="7214382" y="815926"/>
                    <a:pt x="7275342" y="876886"/>
                  </a:cubicBezTo>
                  <a:cubicBezTo>
                    <a:pt x="7336302" y="937846"/>
                    <a:pt x="7397261" y="1076179"/>
                    <a:pt x="7430086" y="1045699"/>
                  </a:cubicBezTo>
                  <a:cubicBezTo>
                    <a:pt x="7462911" y="1015219"/>
                    <a:pt x="7432432" y="804203"/>
                    <a:pt x="7472290" y="694006"/>
                  </a:cubicBezTo>
                  <a:cubicBezTo>
                    <a:pt x="7512148" y="583809"/>
                    <a:pt x="7594209" y="485335"/>
                    <a:pt x="7669237" y="384517"/>
                  </a:cubicBezTo>
                  <a:cubicBezTo>
                    <a:pt x="7744265" y="283699"/>
                    <a:pt x="7852118" y="143022"/>
                    <a:pt x="7922456" y="89096"/>
                  </a:cubicBezTo>
                  <a:cubicBezTo>
                    <a:pt x="7992794" y="35170"/>
                    <a:pt x="8093613" y="0"/>
                    <a:pt x="8091268" y="60960"/>
                  </a:cubicBezTo>
                  <a:cubicBezTo>
                    <a:pt x="8088923" y="121920"/>
                    <a:pt x="7924800" y="342314"/>
                    <a:pt x="7908388" y="454856"/>
                  </a:cubicBezTo>
                  <a:cubicBezTo>
                    <a:pt x="7891976" y="567398"/>
                    <a:pt x="7950591" y="649458"/>
                    <a:pt x="7992794" y="736209"/>
                  </a:cubicBezTo>
                  <a:cubicBezTo>
                    <a:pt x="8034997" y="822960"/>
                    <a:pt x="8133471" y="968326"/>
                    <a:pt x="8161606" y="975360"/>
                  </a:cubicBezTo>
                  <a:cubicBezTo>
                    <a:pt x="8189741" y="982394"/>
                    <a:pt x="8142849" y="874542"/>
                    <a:pt x="8161606" y="778413"/>
                  </a:cubicBezTo>
                  <a:cubicBezTo>
                    <a:pt x="8180363" y="682284"/>
                    <a:pt x="8224911" y="471268"/>
                    <a:pt x="8274148" y="398585"/>
                  </a:cubicBezTo>
                  <a:cubicBezTo>
                    <a:pt x="8323385" y="325902"/>
                    <a:pt x="8433582" y="304800"/>
                    <a:pt x="8457028" y="342314"/>
                  </a:cubicBezTo>
                  <a:cubicBezTo>
                    <a:pt x="8480474" y="379828"/>
                    <a:pt x="8400757" y="520505"/>
                    <a:pt x="8414825" y="623668"/>
                  </a:cubicBezTo>
                  <a:cubicBezTo>
                    <a:pt x="8428893" y="726831"/>
                    <a:pt x="8494542" y="930813"/>
                    <a:pt x="8541434" y="961293"/>
                  </a:cubicBezTo>
                  <a:cubicBezTo>
                    <a:pt x="8588326" y="991773"/>
                    <a:pt x="8675078" y="907367"/>
                    <a:pt x="8696179" y="806548"/>
                  </a:cubicBezTo>
                  <a:cubicBezTo>
                    <a:pt x="8717281" y="705730"/>
                    <a:pt x="8630529" y="377484"/>
                    <a:pt x="8668043" y="356382"/>
                  </a:cubicBezTo>
                  <a:cubicBezTo>
                    <a:pt x="8705557" y="335281"/>
                    <a:pt x="8860302" y="618979"/>
                    <a:pt x="8921262" y="679939"/>
                  </a:cubicBezTo>
                  <a:cubicBezTo>
                    <a:pt x="8982222" y="740899"/>
                    <a:pt x="9010357" y="783102"/>
                    <a:pt x="9033803" y="722142"/>
                  </a:cubicBezTo>
                  <a:cubicBezTo>
                    <a:pt x="9057249" y="661182"/>
                    <a:pt x="9036148" y="363416"/>
                    <a:pt x="9061939" y="314179"/>
                  </a:cubicBezTo>
                  <a:cubicBezTo>
                    <a:pt x="9087730" y="264942"/>
                    <a:pt x="9165102" y="347003"/>
                    <a:pt x="9188548" y="426720"/>
                  </a:cubicBezTo>
                  <a:cubicBezTo>
                    <a:pt x="9211994" y="506437"/>
                    <a:pt x="9197927" y="649459"/>
                    <a:pt x="9202616" y="792480"/>
                  </a:cubicBezTo>
                  <a:cubicBezTo>
                    <a:pt x="9207305" y="935501"/>
                    <a:pt x="9219028" y="1169963"/>
                    <a:pt x="9216683" y="1284849"/>
                  </a:cubicBezTo>
                  <a:cubicBezTo>
                    <a:pt x="9214338" y="1399735"/>
                    <a:pt x="9256542" y="1448972"/>
                    <a:pt x="9188548" y="1481797"/>
                  </a:cubicBezTo>
                  <a:cubicBezTo>
                    <a:pt x="9120554" y="1514622"/>
                    <a:pt x="8808720" y="1481797"/>
                    <a:pt x="8808720" y="1481797"/>
                  </a:cubicBezTo>
                  <a:cubicBezTo>
                    <a:pt x="8616462" y="1484142"/>
                    <a:pt x="8325729" y="1495865"/>
                    <a:pt x="8034997" y="1495865"/>
                  </a:cubicBezTo>
                  <a:cubicBezTo>
                    <a:pt x="7744265" y="1495865"/>
                    <a:pt x="7064326" y="1481797"/>
                    <a:pt x="7064326" y="1481797"/>
                  </a:cubicBezTo>
                  <a:lnTo>
                    <a:pt x="6487551" y="1481797"/>
                  </a:lnTo>
                  <a:lnTo>
                    <a:pt x="5601286" y="1481797"/>
                  </a:lnTo>
                  <a:cubicBezTo>
                    <a:pt x="5291797" y="1479452"/>
                    <a:pt x="4968241" y="1465384"/>
                    <a:pt x="4630616" y="1467729"/>
                  </a:cubicBezTo>
                  <a:cubicBezTo>
                    <a:pt x="4292992" y="1470074"/>
                    <a:pt x="3927231" y="1491176"/>
                    <a:pt x="3575539" y="1495865"/>
                  </a:cubicBezTo>
                  <a:cubicBezTo>
                    <a:pt x="3223847" y="1500554"/>
                    <a:pt x="2520462" y="1495865"/>
                    <a:pt x="2520462" y="1495865"/>
                  </a:cubicBezTo>
                  <a:lnTo>
                    <a:pt x="1535723" y="1509933"/>
                  </a:lnTo>
                  <a:cubicBezTo>
                    <a:pt x="1259058" y="1507588"/>
                    <a:pt x="1048043" y="1479453"/>
                    <a:pt x="860474" y="1481797"/>
                  </a:cubicBezTo>
                  <a:cubicBezTo>
                    <a:pt x="672905" y="1484141"/>
                    <a:pt x="541606" y="1519311"/>
                    <a:pt x="410308" y="1524000"/>
                  </a:cubicBezTo>
                  <a:cubicBezTo>
                    <a:pt x="279010" y="1528689"/>
                    <a:pt x="117231" y="1552136"/>
                    <a:pt x="72683" y="1495865"/>
                  </a:cubicBezTo>
                  <a:close/>
                </a:path>
              </a:pathLst>
            </a:custGeom>
            <a:solidFill>
              <a:srgbClr val="1C6E2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12-конечная звезда 8"/>
            <p:cNvSpPr/>
            <p:nvPr/>
          </p:nvSpPr>
          <p:spPr>
            <a:xfrm>
              <a:off x="785786" y="6286520"/>
              <a:ext cx="642942" cy="571480"/>
            </a:xfrm>
            <a:prstGeom prst="star12">
              <a:avLst/>
            </a:prstGeom>
            <a:solidFill>
              <a:srgbClr val="EA14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12-конечная звезда 9"/>
            <p:cNvSpPr/>
            <p:nvPr/>
          </p:nvSpPr>
          <p:spPr>
            <a:xfrm>
              <a:off x="7500958" y="6000768"/>
              <a:ext cx="714380" cy="642942"/>
            </a:xfrm>
            <a:prstGeom prst="star1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12-конечная звезда 10"/>
            <p:cNvSpPr/>
            <p:nvPr/>
          </p:nvSpPr>
          <p:spPr>
            <a:xfrm>
              <a:off x="4071934" y="6063252"/>
              <a:ext cx="642942" cy="571504"/>
            </a:xfrm>
            <a:prstGeom prst="star12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0" name="Picture 2" descr="C:\Users\ASUS\Pictures\Смайлы\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071942"/>
            <a:ext cx="1214446" cy="1214446"/>
          </a:xfrm>
          <a:prstGeom prst="rect">
            <a:avLst/>
          </a:prstGeom>
          <a:noFill/>
        </p:spPr>
      </p:pic>
      <p:pic>
        <p:nvPicPr>
          <p:cNvPr id="13" name="Picture 4" descr="D:\все фото\картинки, гуфы\GIF\кнопки\6C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28"/>
            <a:ext cx="758238" cy="7762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384</Words>
  <Application>Microsoft Office PowerPoint</Application>
  <PresentationFormat>Экран (4:3)</PresentationFormat>
  <Paragraphs>87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Тема Office</vt:lpstr>
      <vt:lpstr>Презентация PowerPoint</vt:lpstr>
      <vt:lpstr>Вопрос: Что такое Метод проектов?</vt:lpstr>
      <vt:lpstr>Презентация PowerPoint</vt:lpstr>
      <vt:lpstr>Презентация PowerPoint</vt:lpstr>
      <vt:lpstr>Вопрос: Что лежит в основе любого проекта?</vt:lpstr>
      <vt:lpstr>Презентация PowerPoint</vt:lpstr>
      <vt:lpstr>Презентация PowerPoint</vt:lpstr>
      <vt:lpstr>Вопрос: Определите педагогическое значение понятия «проблема» </vt:lpstr>
      <vt:lpstr>Презентация PowerPoint</vt:lpstr>
      <vt:lpstr>Презентация PowerPoint</vt:lpstr>
      <vt:lpstr>Вопрос: Определите наиболее удачную тему для  творческого проекта </vt:lpstr>
      <vt:lpstr>Презентация PowerPoint</vt:lpstr>
      <vt:lpstr>Презентация PowerPoint</vt:lpstr>
      <vt:lpstr>Вопрос: Определите тип проекта по содержанию - дети экспериментируют, а затем оформляют результаты в виде газет, драматизации, детского дизайна?</vt:lpstr>
      <vt:lpstr>Презентация PowerPoint</vt:lpstr>
      <vt:lpstr>Презентация PowerPoint</vt:lpstr>
      <vt:lpstr>Вопрос: Определите тип проекта по содержанию - дети собирают информацию и реализуют её, ориентируясь на социальные интересы</vt:lpstr>
      <vt:lpstr>Презентация PowerPoint</vt:lpstr>
      <vt:lpstr>Презентация PowerPoint</vt:lpstr>
      <vt:lpstr>Вопрос: Определите тип проекта по содержанию - используются элементы творческих игр, когда дети входят в образ персонажей сказки и решают по-своему поставленные проблемы.</vt:lpstr>
      <vt:lpstr>Презентация PowerPoint</vt:lpstr>
      <vt:lpstr>Презентация PowerPoint</vt:lpstr>
      <vt:lpstr>Вопрос: Какая совместная деятельность детей и взрослых НЕ проводится на третьем этапе проекта?</vt:lpstr>
      <vt:lpstr>Презентация PowerPoint</vt:lpstr>
      <vt:lpstr>Презентация PowerPoint</vt:lpstr>
      <vt:lpstr>Вопрос: На каком этапе проекта проходит  итоговая  презентации проекта?</vt:lpstr>
      <vt:lpstr>Презентация PowerPoint</vt:lpstr>
      <vt:lpstr>Презентация PowerPoint</vt:lpstr>
      <vt:lpstr>Вопрос: Что НЕ является продуктом (результатом) проектной деятельности?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ДС №3 - ноутбук 16-1</cp:lastModifiedBy>
  <cp:revision>67</cp:revision>
  <dcterms:created xsi:type="dcterms:W3CDTF">2012-11-12T04:42:29Z</dcterms:created>
  <dcterms:modified xsi:type="dcterms:W3CDTF">2018-02-21T21:07:35Z</dcterms:modified>
</cp:coreProperties>
</file>