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02" r:id="rId3"/>
    <p:sldId id="256" r:id="rId4"/>
    <p:sldId id="268" r:id="rId5"/>
    <p:sldId id="267" r:id="rId6"/>
    <p:sldId id="266" r:id="rId7"/>
    <p:sldId id="265" r:id="rId8"/>
    <p:sldId id="264" r:id="rId9"/>
    <p:sldId id="263" r:id="rId10"/>
    <p:sldId id="261" r:id="rId11"/>
    <p:sldId id="260" r:id="rId12"/>
    <p:sldId id="259" r:id="rId13"/>
    <p:sldId id="258" r:id="rId14"/>
    <p:sldId id="287" r:id="rId15"/>
    <p:sldId id="286" r:id="rId16"/>
    <p:sldId id="285" r:id="rId17"/>
    <p:sldId id="284" r:id="rId18"/>
    <p:sldId id="283" r:id="rId19"/>
    <p:sldId id="282" r:id="rId20"/>
    <p:sldId id="281" r:id="rId21"/>
    <p:sldId id="280" r:id="rId22"/>
    <p:sldId id="279" r:id="rId23"/>
    <p:sldId id="278" r:id="rId24"/>
    <p:sldId id="277" r:id="rId25"/>
    <p:sldId id="276" r:id="rId26"/>
    <p:sldId id="275" r:id="rId27"/>
    <p:sldId id="274" r:id="rId28"/>
    <p:sldId id="273" r:id="rId29"/>
    <p:sldId id="272" r:id="rId30"/>
    <p:sldId id="297" r:id="rId31"/>
    <p:sldId id="298" r:id="rId32"/>
    <p:sldId id="271" r:id="rId33"/>
    <p:sldId id="270" r:id="rId34"/>
    <p:sldId id="288" r:id="rId35"/>
    <p:sldId id="289" r:id="rId36"/>
    <p:sldId id="290" r:id="rId37"/>
    <p:sldId id="291" r:id="rId38"/>
    <p:sldId id="295" r:id="rId39"/>
    <p:sldId id="294" r:id="rId40"/>
    <p:sldId id="293" r:id="rId41"/>
    <p:sldId id="292" r:id="rId42"/>
    <p:sldId id="299" r:id="rId43"/>
    <p:sldId id="300" r:id="rId44"/>
    <p:sldId id="304" r:id="rId45"/>
    <p:sldId id="305" r:id="rId46"/>
    <p:sldId id="306" r:id="rId47"/>
    <p:sldId id="313" r:id="rId48"/>
    <p:sldId id="312" r:id="rId49"/>
    <p:sldId id="311" r:id="rId50"/>
    <p:sldId id="310" r:id="rId51"/>
    <p:sldId id="309" r:id="rId52"/>
    <p:sldId id="308" r:id="rId53"/>
    <p:sldId id="316" r:id="rId54"/>
    <p:sldId id="307" r:id="rId55"/>
    <p:sldId id="315" r:id="rId56"/>
    <p:sldId id="314" r:id="rId5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510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6.jpe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0688" y="3995936"/>
            <a:ext cx="589135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ФОТОАЛЬБОМ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ДЕТСКО-РОДИТЕЛЬСКИЙ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АДАПТАЦИОННЫЙ КЛУБ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«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С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ОЛНЫШКО»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72" y="683568"/>
            <a:ext cx="3929286" cy="376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8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6870" y="1331640"/>
            <a:ext cx="55771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«ФОТОСОЛНЫШКИ»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2014-2015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7" y="2788722"/>
            <a:ext cx="5577197" cy="3156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1510250"/>
            <a:ext cx="4936687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5148064"/>
            <a:ext cx="4064213" cy="3513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4703" y="3707904"/>
            <a:ext cx="5432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Выступление педагога-психолога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Вишняковой Т.П. на тему: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«Возрастные особенности детей раннего возраста»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7" y="5499972"/>
            <a:ext cx="2733021" cy="3644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0" y="1115616"/>
            <a:ext cx="3936437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4775" y="4211960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Мама- удивительная женщина!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Самый лучший доктор Айболит!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Поцелуем мама лечит ссадины,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Разговором душу исцелит.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/>
          <a:stretch/>
        </p:blipFill>
        <p:spPr>
          <a:xfrm>
            <a:off x="1700808" y="1043608"/>
            <a:ext cx="3414500" cy="3267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80" y="5687616"/>
            <a:ext cx="3803744" cy="320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92696" y="4364177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Мама это чудо расчудесное!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Мама знает всё (когда ты мал!)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Защитит, накормит и побалует.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Мама- бог, кумир и идеал!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04" y="5718390"/>
            <a:ext cx="3373176" cy="3452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1187624"/>
            <a:ext cx="3961499" cy="2971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3660" y="4250636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Дружит с солнцем ветерок</a:t>
            </a:r>
            <a:r>
              <a:rPr lang="ru-RU" sz="2000" b="1" dirty="0" smtClean="0">
                <a:solidFill>
                  <a:srgbClr val="7030A0"/>
                </a:solidFill>
              </a:rPr>
              <a:t>, а </a:t>
            </a:r>
            <a:r>
              <a:rPr lang="ru-RU" sz="2000" b="1" dirty="0">
                <a:solidFill>
                  <a:srgbClr val="7030A0"/>
                </a:solidFill>
              </a:rPr>
              <a:t>роса – с травою.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Дружит с бабочкой </a:t>
            </a:r>
            <a:r>
              <a:rPr lang="ru-RU" sz="2000" b="1" dirty="0" smtClean="0">
                <a:solidFill>
                  <a:srgbClr val="7030A0"/>
                </a:solidFill>
              </a:rPr>
              <a:t>цветок, дружим </a:t>
            </a:r>
            <a:r>
              <a:rPr lang="ru-RU" sz="2000" b="1" dirty="0">
                <a:solidFill>
                  <a:srgbClr val="7030A0"/>
                </a:solidFill>
              </a:rPr>
              <a:t>мы с тобою.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Всё с друзьями </a:t>
            </a:r>
            <a:r>
              <a:rPr lang="ru-RU" sz="2000" b="1" dirty="0" smtClean="0">
                <a:solidFill>
                  <a:srgbClr val="7030A0"/>
                </a:solidFill>
              </a:rPr>
              <a:t>пополам поделить </a:t>
            </a:r>
            <a:r>
              <a:rPr lang="ru-RU" sz="2000" b="1" dirty="0">
                <a:solidFill>
                  <a:srgbClr val="7030A0"/>
                </a:solidFill>
              </a:rPr>
              <a:t>мы рады!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Только ссориться </a:t>
            </a:r>
            <a:r>
              <a:rPr lang="ru-RU" sz="2000" b="1" dirty="0" smtClean="0">
                <a:solidFill>
                  <a:srgbClr val="7030A0"/>
                </a:solidFill>
              </a:rPr>
              <a:t>друзьям никогда </a:t>
            </a:r>
            <a:r>
              <a:rPr lang="ru-RU" sz="2000" b="1" dirty="0">
                <a:solidFill>
                  <a:srgbClr val="7030A0"/>
                </a:solidFill>
              </a:rPr>
              <a:t>не надо!</a:t>
            </a: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3" r="12114"/>
          <a:stretch/>
        </p:blipFill>
        <p:spPr>
          <a:xfrm>
            <a:off x="822673" y="1619672"/>
            <a:ext cx="5212654" cy="3964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48880" y="6012160"/>
            <a:ext cx="30243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Здравствуй, здравствуй, 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>
                <a:solidFill>
                  <a:srgbClr val="7030A0"/>
                </a:solidFill>
              </a:rPr>
              <a:t>Н</a:t>
            </a:r>
            <a:r>
              <a:rPr lang="ru-RU" sz="2000" b="1" dirty="0" smtClean="0">
                <a:solidFill>
                  <a:srgbClr val="7030A0"/>
                </a:solidFill>
              </a:rPr>
              <a:t>аша </a:t>
            </a:r>
            <a:r>
              <a:rPr lang="ru-RU" sz="2000" b="1" dirty="0">
                <a:solidFill>
                  <a:srgbClr val="7030A0"/>
                </a:solidFill>
              </a:rPr>
              <a:t>елочка-краса!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Елка </a:t>
            </a:r>
            <a:r>
              <a:rPr lang="ru-RU" sz="2000" b="1" dirty="0">
                <a:solidFill>
                  <a:srgbClr val="7030A0"/>
                </a:solidFill>
              </a:rPr>
              <a:t>новогодняя</a:t>
            </a:r>
            <a:r>
              <a:rPr lang="ru-RU" sz="2000" b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Добрая красавица!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Веселиться </a:t>
            </a:r>
            <a:r>
              <a:rPr lang="ru-RU" sz="2000" b="1" dirty="0">
                <a:solidFill>
                  <a:srgbClr val="7030A0"/>
                </a:solidFill>
              </a:rPr>
              <a:t>от </a:t>
            </a:r>
            <a:r>
              <a:rPr lang="ru-RU" sz="2000" b="1" dirty="0" smtClean="0">
                <a:solidFill>
                  <a:srgbClr val="7030A0"/>
                </a:solidFill>
              </a:rPr>
              <a:t>души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Н</a:t>
            </a:r>
            <a:r>
              <a:rPr lang="ru-RU" sz="2000" b="1" dirty="0" smtClean="0">
                <a:solidFill>
                  <a:srgbClr val="7030A0"/>
                </a:solidFill>
              </a:rPr>
              <a:t>ам </a:t>
            </a:r>
            <a:r>
              <a:rPr lang="ru-RU" sz="2000" b="1" dirty="0">
                <a:solidFill>
                  <a:srgbClr val="7030A0"/>
                </a:solidFill>
              </a:rPr>
              <a:t>у елки нравится!</a:t>
            </a: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" r="15975"/>
          <a:stretch/>
        </p:blipFill>
        <p:spPr>
          <a:xfrm>
            <a:off x="1712905" y="920953"/>
            <a:ext cx="301225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1"/>
          <a:stretch/>
        </p:blipFill>
        <p:spPr>
          <a:xfrm>
            <a:off x="2941608" y="5571737"/>
            <a:ext cx="2774008" cy="3572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24744" y="4161313"/>
            <a:ext cx="5040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Мама это солнечные зайчики,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Что пробившись утром сквозь стекло,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Будят тебя нежно поцелуями,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Оставляя на щеках тепло.</a:t>
            </a:r>
            <a:br>
              <a:rPr lang="ru-RU" sz="2000" b="1" dirty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3" t="9528" r="5864" b="3317"/>
          <a:stretch/>
        </p:blipFill>
        <p:spPr>
          <a:xfrm>
            <a:off x="1268760" y="1160654"/>
            <a:ext cx="4120930" cy="3272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5220" r="9937"/>
          <a:stretch/>
        </p:blipFill>
        <p:spPr>
          <a:xfrm>
            <a:off x="2432497" y="5303531"/>
            <a:ext cx="3565190" cy="38268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0648" y="4471545"/>
            <a:ext cx="7179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Мама это вся </a:t>
            </a:r>
            <a:r>
              <a:rPr lang="ru-RU" b="1" dirty="0" smtClean="0">
                <a:solidFill>
                  <a:srgbClr val="7030A0"/>
                </a:solidFill>
              </a:rPr>
              <a:t>энциклопедия! Нет</a:t>
            </a:r>
            <a:r>
              <a:rPr lang="ru-RU" b="1" dirty="0">
                <a:solidFill>
                  <a:srgbClr val="7030A0"/>
                </a:solidFill>
              </a:rPr>
              <a:t>, скорее целый интернет!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У неё так много интересного</a:t>
            </a:r>
            <a:r>
              <a:rPr lang="ru-RU" b="1" dirty="0" smtClean="0">
                <a:solidFill>
                  <a:srgbClr val="7030A0"/>
                </a:solidFill>
              </a:rPr>
              <a:t>, И </a:t>
            </a:r>
            <a:r>
              <a:rPr lang="ru-RU" b="1" dirty="0">
                <a:solidFill>
                  <a:srgbClr val="7030A0"/>
                </a:solidFill>
              </a:rPr>
              <a:t>на всё она найдёт </a:t>
            </a:r>
            <a:r>
              <a:rPr lang="ru-RU" b="1" dirty="0" smtClean="0">
                <a:solidFill>
                  <a:srgbClr val="7030A0"/>
                </a:solidFill>
              </a:rPr>
              <a:t>ответ!</a:t>
            </a:r>
          </a:p>
          <a:p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0401" y="1331640"/>
            <a:ext cx="55771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«ФОТОСОЛНЫШКИ»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2015-2016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1" y="2772924"/>
            <a:ext cx="5292588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2" y="1145707"/>
            <a:ext cx="4100765" cy="3516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5740742"/>
            <a:ext cx="4202317" cy="315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6996" y="4725079"/>
            <a:ext cx="564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Выступление инспектора по охране прав детства       </a:t>
            </a:r>
            <a:r>
              <a:rPr lang="ru-RU" sz="2000" b="1" dirty="0" err="1" smtClean="0">
                <a:solidFill>
                  <a:srgbClr val="7030A0"/>
                </a:solidFill>
              </a:rPr>
              <a:t>Скланда</a:t>
            </a:r>
            <a:r>
              <a:rPr lang="ru-RU" sz="2000" b="1" dirty="0" smtClean="0">
                <a:solidFill>
                  <a:srgbClr val="7030A0"/>
                </a:solidFill>
              </a:rPr>
              <a:t> М.В. на тему: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«Маленький ребёнок-большие права»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8962" y="3436663"/>
            <a:ext cx="59452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Тилибом! Тилибом!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Посмотрите наш альбом!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Искорки веселые в глазах у  малышей!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Непоседы милые как вы хороши!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И сниматься каждый  очень-очень рад 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Вот </a:t>
            </a:r>
            <a:r>
              <a:rPr lang="ru-RU" sz="2400" b="1" dirty="0" smtClean="0">
                <a:solidFill>
                  <a:srgbClr val="7030A0"/>
                </a:solidFill>
              </a:rPr>
              <a:t>он!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У</a:t>
            </a:r>
            <a:r>
              <a:rPr lang="ru-RU" sz="2400" b="1" dirty="0" smtClean="0">
                <a:solidFill>
                  <a:srgbClr val="7030A0"/>
                </a:solidFill>
              </a:rPr>
              <a:t>мный</a:t>
            </a:r>
            <a:r>
              <a:rPr lang="ru-RU" sz="2400" b="1" dirty="0">
                <a:solidFill>
                  <a:srgbClr val="7030A0"/>
                </a:solidFill>
              </a:rPr>
              <a:t>, добрый, детский  </a:t>
            </a:r>
            <a:r>
              <a:rPr lang="ru-RU" sz="2400" b="1" dirty="0" smtClean="0">
                <a:solidFill>
                  <a:srgbClr val="7030A0"/>
                </a:solidFill>
              </a:rPr>
              <a:t>взгляд</a:t>
            </a:r>
            <a:r>
              <a:rPr lang="ru-RU" sz="2400" b="1" dirty="0">
                <a:solidFill>
                  <a:srgbClr val="7030A0"/>
                </a:solidFill>
              </a:rPr>
              <a:t>!</a:t>
            </a:r>
            <a:endParaRPr lang="ru-RU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8962" y="1691680"/>
            <a:ext cx="54200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«ФОТОСОЛНЫШКИ»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2013-2014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 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792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70" y="1187624"/>
            <a:ext cx="4338859" cy="3254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40" y="5862593"/>
            <a:ext cx="4171295" cy="3128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0688" y="4662264"/>
            <a:ext cx="7525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7030A0"/>
                </a:solidFill>
              </a:rPr>
              <a:t>Здравствуй, солнце </a:t>
            </a:r>
            <a:r>
              <a:rPr lang="ru-RU" b="1" dirty="0" smtClean="0">
                <a:solidFill>
                  <a:srgbClr val="7030A0"/>
                </a:solidFill>
              </a:rPr>
              <a:t>золотое! Здравствуй</a:t>
            </a:r>
            <a:r>
              <a:rPr lang="ru-RU" b="1" dirty="0">
                <a:solidFill>
                  <a:srgbClr val="7030A0"/>
                </a:solidFill>
              </a:rPr>
              <a:t>, небо голубое!</a:t>
            </a:r>
          </a:p>
          <a:p>
            <a:pPr fontAlgn="base"/>
            <a:r>
              <a:rPr lang="ru-RU" b="1" dirty="0">
                <a:solidFill>
                  <a:srgbClr val="7030A0"/>
                </a:solidFill>
              </a:rPr>
              <a:t>Здравствуй, вольный </a:t>
            </a:r>
            <a:r>
              <a:rPr lang="ru-RU" b="1" dirty="0" smtClean="0">
                <a:solidFill>
                  <a:srgbClr val="7030A0"/>
                </a:solidFill>
              </a:rPr>
              <a:t>ветерок!</a:t>
            </a:r>
          </a:p>
          <a:p>
            <a:pPr fontAlgn="base"/>
            <a:r>
              <a:rPr lang="ru-RU" b="1" dirty="0" smtClean="0">
                <a:solidFill>
                  <a:srgbClr val="7030A0"/>
                </a:solidFill>
              </a:rPr>
              <a:t>Здравствуй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smtClean="0">
                <a:solidFill>
                  <a:srgbClr val="7030A0"/>
                </a:solidFill>
              </a:rPr>
              <a:t>маленький </a:t>
            </a:r>
            <a:r>
              <a:rPr lang="ru-RU" b="1" dirty="0">
                <a:solidFill>
                  <a:srgbClr val="7030A0"/>
                </a:solidFill>
              </a:rPr>
              <a:t>дубок!</a:t>
            </a:r>
          </a:p>
          <a:p>
            <a:pPr fontAlgn="base"/>
            <a:r>
              <a:rPr lang="ru-RU" b="1" dirty="0">
                <a:solidFill>
                  <a:srgbClr val="7030A0"/>
                </a:solidFill>
              </a:rPr>
              <a:t>Мы живём в родном </a:t>
            </a:r>
            <a:r>
              <a:rPr lang="ru-RU" b="1" dirty="0" smtClean="0">
                <a:solidFill>
                  <a:srgbClr val="7030A0"/>
                </a:solidFill>
              </a:rPr>
              <a:t>краю, Всех </a:t>
            </a:r>
            <a:r>
              <a:rPr lang="ru-RU" b="1" dirty="0">
                <a:solidFill>
                  <a:srgbClr val="7030A0"/>
                </a:solidFill>
              </a:rPr>
              <a:t>я вас – люблю!</a:t>
            </a: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 r="25032"/>
          <a:stretch/>
        </p:blipFill>
        <p:spPr>
          <a:xfrm>
            <a:off x="1412776" y="1043608"/>
            <a:ext cx="3778176" cy="3213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5575175"/>
            <a:ext cx="3225770" cy="3655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0688" y="4257594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Мы друзья – два </a:t>
            </a:r>
            <a:r>
              <a:rPr lang="ru-RU" sz="2000" b="1" dirty="0" smtClean="0">
                <a:solidFill>
                  <a:srgbClr val="7030A0"/>
                </a:solidFill>
              </a:rPr>
              <a:t>Яшки,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прозвали </a:t>
            </a:r>
            <a:r>
              <a:rPr lang="ru-RU" sz="2000" b="1" dirty="0">
                <a:solidFill>
                  <a:srgbClr val="7030A0"/>
                </a:solidFill>
              </a:rPr>
              <a:t>нас «двояшки».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«Какие непохожие!» </a:t>
            </a:r>
            <a:r>
              <a:rPr lang="ru-RU" sz="2000" b="1" dirty="0" smtClean="0">
                <a:solidFill>
                  <a:srgbClr val="7030A0"/>
                </a:solidFill>
              </a:rPr>
              <a:t>–</a:t>
            </a:r>
            <a:r>
              <a:rPr lang="ru-RU" sz="2000" b="1" dirty="0">
                <a:solidFill>
                  <a:srgbClr val="7030A0"/>
                </a:solidFill>
              </a:rPr>
              <a:t>г</a:t>
            </a:r>
            <a:r>
              <a:rPr lang="ru-RU" sz="2000" b="1" dirty="0" smtClean="0">
                <a:solidFill>
                  <a:srgbClr val="7030A0"/>
                </a:solidFill>
              </a:rPr>
              <a:t>оворят </a:t>
            </a:r>
            <a:r>
              <a:rPr lang="ru-RU" sz="2000" b="1" dirty="0">
                <a:solidFill>
                  <a:srgbClr val="7030A0"/>
                </a:solidFill>
              </a:rPr>
              <a:t>прохожие.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И должен объяснять </a:t>
            </a:r>
            <a:r>
              <a:rPr lang="ru-RU" sz="2000" b="1" dirty="0" smtClean="0">
                <a:solidFill>
                  <a:srgbClr val="7030A0"/>
                </a:solidFill>
              </a:rPr>
              <a:t>я, что </a:t>
            </a:r>
            <a:r>
              <a:rPr lang="ru-RU" sz="2000" b="1" dirty="0">
                <a:solidFill>
                  <a:srgbClr val="7030A0"/>
                </a:solidFill>
              </a:rPr>
              <a:t>мы совсем не братья,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Мы друзья – два </a:t>
            </a:r>
            <a:r>
              <a:rPr lang="ru-RU" sz="2000" b="1" dirty="0" smtClean="0">
                <a:solidFill>
                  <a:srgbClr val="7030A0"/>
                </a:solidFill>
              </a:rPr>
              <a:t>Якова,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зовут </a:t>
            </a:r>
            <a:r>
              <a:rPr lang="ru-RU" sz="2000" b="1" dirty="0">
                <a:solidFill>
                  <a:srgbClr val="7030A0"/>
                </a:solidFill>
              </a:rPr>
              <a:t>нас одинаково</a:t>
            </a:r>
            <a:r>
              <a:rPr lang="ru-RU" sz="2000" b="1" dirty="0" smtClean="0">
                <a:solidFill>
                  <a:srgbClr val="7030A0"/>
                </a:solidFill>
              </a:rPr>
              <a:t>.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/>
          <a:stretch/>
        </p:blipFill>
        <p:spPr>
          <a:xfrm>
            <a:off x="2564904" y="5745907"/>
            <a:ext cx="3285031" cy="3398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84" y="1104573"/>
            <a:ext cx="3647237" cy="3367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48680" y="4502590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В нашем зале так </a:t>
            </a:r>
            <a:r>
              <a:rPr lang="ru-RU" sz="2000" b="1" dirty="0" smtClean="0">
                <a:solidFill>
                  <a:srgbClr val="7030A0"/>
                </a:solidFill>
              </a:rPr>
              <a:t>нарядно- в </a:t>
            </a:r>
            <a:r>
              <a:rPr lang="ru-RU" sz="2000" b="1" dirty="0">
                <a:solidFill>
                  <a:srgbClr val="7030A0"/>
                </a:solidFill>
              </a:rPr>
              <a:t>гости елочка пришла.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Вы хотите, чтобы </a:t>
            </a:r>
            <a:r>
              <a:rPr lang="ru-RU" sz="2000" b="1" dirty="0" smtClean="0">
                <a:solidFill>
                  <a:srgbClr val="7030A0"/>
                </a:solidFill>
              </a:rPr>
              <a:t>елка огоньки </a:t>
            </a:r>
            <a:r>
              <a:rPr lang="ru-RU" sz="2000" b="1" dirty="0">
                <a:solidFill>
                  <a:srgbClr val="7030A0"/>
                </a:solidFill>
              </a:rPr>
              <a:t>свои зажгла?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Дружно скажем: «Раз, два, </a:t>
            </a:r>
            <a:r>
              <a:rPr lang="ru-RU" sz="2000" b="1" dirty="0" smtClean="0">
                <a:solidFill>
                  <a:srgbClr val="7030A0"/>
                </a:solidFill>
              </a:rPr>
              <a:t>три наша </a:t>
            </a:r>
            <a:r>
              <a:rPr lang="ru-RU" sz="2000" b="1" dirty="0">
                <a:solidFill>
                  <a:srgbClr val="7030A0"/>
                </a:solidFill>
              </a:rPr>
              <a:t>елочка гори!»</a:t>
            </a: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 r="28805"/>
          <a:stretch/>
        </p:blipFill>
        <p:spPr>
          <a:xfrm>
            <a:off x="1340768" y="1187625"/>
            <a:ext cx="4134272" cy="3469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" t="5849" r="15723"/>
          <a:stretch/>
        </p:blipFill>
        <p:spPr>
          <a:xfrm>
            <a:off x="2420888" y="6002155"/>
            <a:ext cx="3815547" cy="3141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35596" y="4657199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Здравствуй, здравствуй, </a:t>
            </a:r>
            <a:r>
              <a:rPr lang="ru-RU" sz="2000" b="1" dirty="0" smtClean="0">
                <a:solidFill>
                  <a:srgbClr val="7030A0"/>
                </a:solidFill>
              </a:rPr>
              <a:t> наша </a:t>
            </a:r>
            <a:r>
              <a:rPr lang="ru-RU" sz="2000" b="1" dirty="0">
                <a:solidFill>
                  <a:srgbClr val="7030A0"/>
                </a:solidFill>
              </a:rPr>
              <a:t>елочка-краса!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Как мы рады, что ты в гости к нам пришла.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Елка новогодняя, </a:t>
            </a:r>
            <a:r>
              <a:rPr lang="ru-RU" sz="2000" b="1" dirty="0" smtClean="0">
                <a:solidFill>
                  <a:srgbClr val="7030A0"/>
                </a:solidFill>
              </a:rPr>
              <a:t>добрая </a:t>
            </a:r>
            <a:r>
              <a:rPr lang="ru-RU" sz="2000" b="1" dirty="0">
                <a:solidFill>
                  <a:srgbClr val="7030A0"/>
                </a:solidFill>
              </a:rPr>
              <a:t>красавица!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Веселиться от </a:t>
            </a:r>
            <a:r>
              <a:rPr lang="ru-RU" sz="2000" b="1" dirty="0" smtClean="0">
                <a:solidFill>
                  <a:srgbClr val="7030A0"/>
                </a:solidFill>
              </a:rPr>
              <a:t>души нам </a:t>
            </a:r>
            <a:r>
              <a:rPr lang="ru-RU" sz="2000" b="1" dirty="0">
                <a:solidFill>
                  <a:srgbClr val="7030A0"/>
                </a:solidFill>
              </a:rPr>
              <a:t>у елки нравится!</a:t>
            </a: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2696" y="1331640"/>
            <a:ext cx="5472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«ФОТОСОЛНЫШКИ»</a:t>
            </a:r>
          </a:p>
          <a:p>
            <a:pPr lvl="0" algn="ctr"/>
            <a:r>
              <a:rPr lang="ru-RU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2016-2017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8" r="6666" b="14109"/>
          <a:stretch/>
        </p:blipFill>
        <p:spPr>
          <a:xfrm>
            <a:off x="845412" y="2915816"/>
            <a:ext cx="5319892" cy="2939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8" y="1331640"/>
            <a:ext cx="4606903" cy="2798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920" y="6119664"/>
            <a:ext cx="4239145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385867" y="5150521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Мы рисуем и творим </a:t>
            </a:r>
            <a:r>
              <a:rPr lang="ru-RU" sz="2000" b="1" dirty="0" smtClean="0">
                <a:solidFill>
                  <a:srgbClr val="7030A0"/>
                </a:solidFill>
              </a:rPr>
              <a:t>–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Всех на свете удивим!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7470" y="4200352"/>
            <a:ext cx="3429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В колыбельке золотой	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Спало солнце за рекой.	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Встало солнце поутру,	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Разбудило детвору.</a:t>
            </a: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1" r="24780"/>
          <a:stretch/>
        </p:blipFill>
        <p:spPr>
          <a:xfrm>
            <a:off x="2204864" y="5226879"/>
            <a:ext cx="4054952" cy="3893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2" y="1187624"/>
            <a:ext cx="4248472" cy="3186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0688" y="4406871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На серебряной </a:t>
            </a:r>
            <a:r>
              <a:rPr lang="ru-RU" sz="2000" b="1" dirty="0" smtClean="0">
                <a:solidFill>
                  <a:srgbClr val="7030A0"/>
                </a:solidFill>
              </a:rPr>
              <a:t>лошадке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к нам </a:t>
            </a:r>
            <a:r>
              <a:rPr lang="ru-RU" sz="2000" b="1" dirty="0">
                <a:solidFill>
                  <a:srgbClr val="7030A0"/>
                </a:solidFill>
              </a:rPr>
              <a:t>приехал Дед Мороз.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Он привёз нам </a:t>
            </a:r>
            <a:r>
              <a:rPr lang="ru-RU" sz="2000" b="1" dirty="0" smtClean="0">
                <a:solidFill>
                  <a:srgbClr val="7030A0"/>
                </a:solidFill>
              </a:rPr>
              <a:t>шоколадки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и  </a:t>
            </a:r>
            <a:r>
              <a:rPr lang="ru-RU" sz="2000" b="1" dirty="0">
                <a:solidFill>
                  <a:srgbClr val="7030A0"/>
                </a:solidFill>
              </a:rPr>
              <a:t>игрушки нам привёз. </a:t>
            </a:r>
            <a:br>
              <a:rPr lang="ru-RU" sz="2000" b="1" dirty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2" y="1177994"/>
            <a:ext cx="4077072" cy="361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69" y="5652935"/>
            <a:ext cx="441640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05489" y="4932040"/>
            <a:ext cx="5962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Выступление инспектора по охране прав детства       </a:t>
            </a:r>
            <a:r>
              <a:rPr lang="ru-RU" b="1" dirty="0" err="1">
                <a:solidFill>
                  <a:srgbClr val="7030A0"/>
                </a:solidFill>
              </a:rPr>
              <a:t>Скланда</a:t>
            </a:r>
            <a:r>
              <a:rPr lang="ru-RU" b="1" dirty="0">
                <a:solidFill>
                  <a:srgbClr val="7030A0"/>
                </a:solidFill>
              </a:rPr>
              <a:t> М.В. на тему: </a:t>
            </a:r>
            <a:r>
              <a:rPr lang="ru-RU" b="1" dirty="0" smtClean="0">
                <a:solidFill>
                  <a:srgbClr val="7030A0"/>
                </a:solidFill>
              </a:rPr>
              <a:t> «Имеем право на права</a:t>
            </a:r>
            <a:r>
              <a:rPr lang="ru-RU" b="1" dirty="0">
                <a:solidFill>
                  <a:srgbClr val="7030A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1389598"/>
            <a:ext cx="4797152" cy="3265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52" y="4662264"/>
            <a:ext cx="3429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1281424"/>
            <a:ext cx="4725144" cy="3543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80" y="5724128"/>
            <a:ext cx="4315047" cy="3236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6672" y="4863512"/>
            <a:ext cx="65390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Наши руки не для </a:t>
            </a:r>
            <a:r>
              <a:rPr lang="ru-RU" sz="2000" b="1" dirty="0" smtClean="0">
                <a:solidFill>
                  <a:srgbClr val="7030A0"/>
                </a:solidFill>
              </a:rPr>
              <a:t>скуки, будем </a:t>
            </a:r>
            <a:r>
              <a:rPr lang="ru-RU" sz="2000" b="1" dirty="0">
                <a:solidFill>
                  <a:srgbClr val="7030A0"/>
                </a:solidFill>
              </a:rPr>
              <a:t>ручками творить: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Много </a:t>
            </a:r>
            <a:r>
              <a:rPr lang="ru-RU" sz="2000" b="1" dirty="0">
                <a:solidFill>
                  <a:srgbClr val="7030A0"/>
                </a:solidFill>
              </a:rPr>
              <a:t>дел мы </a:t>
            </a:r>
            <a:r>
              <a:rPr lang="ru-RU" sz="2000" b="1" dirty="0" smtClean="0">
                <a:solidFill>
                  <a:srgbClr val="7030A0"/>
                </a:solidFill>
              </a:rPr>
              <a:t>натворим, что-нибудь </a:t>
            </a:r>
            <a:r>
              <a:rPr lang="ru-RU" sz="2000" b="1" dirty="0">
                <a:solidFill>
                  <a:srgbClr val="7030A0"/>
                </a:solidFill>
              </a:rPr>
              <a:t>НО смастерим!)</a:t>
            </a:r>
            <a:br>
              <a:rPr lang="ru-RU" sz="2000" b="1" dirty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1330273"/>
            <a:ext cx="3840427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18" y="6068194"/>
            <a:ext cx="4101075" cy="3075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0688" y="4211960"/>
            <a:ext cx="72591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У девочек и </a:t>
            </a:r>
            <a:r>
              <a:rPr lang="ru-RU" b="1" dirty="0" smtClean="0">
                <a:solidFill>
                  <a:srgbClr val="7030A0"/>
                </a:solidFill>
              </a:rPr>
              <a:t>мальчиков на </a:t>
            </a:r>
            <a:r>
              <a:rPr lang="ru-RU" b="1" dirty="0">
                <a:solidFill>
                  <a:srgbClr val="7030A0"/>
                </a:solidFill>
              </a:rPr>
              <a:t>руке пять пальчиков: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Палец большой - парень с душой,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Палец указательный - господин влиятельный,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Палец средний - тоже не последний.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Палец безымянный - с колечком ходит чванный,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Пятый - мизинец, принёс вам гостинец. </a:t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7" y="1331640"/>
            <a:ext cx="3330302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8" r="2894" b="9785"/>
          <a:stretch/>
        </p:blipFill>
        <p:spPr>
          <a:xfrm>
            <a:off x="2636912" y="5172206"/>
            <a:ext cx="3518625" cy="3946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221088" y="1763688"/>
            <a:ext cx="3429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Детки в </a:t>
            </a:r>
            <a:r>
              <a:rPr lang="ru-RU" sz="2000" b="1" dirty="0" smtClean="0">
                <a:solidFill>
                  <a:srgbClr val="7030A0"/>
                </a:solidFill>
              </a:rPr>
              <a:t>садике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живут,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Здесь играют </a:t>
            </a:r>
            <a:r>
              <a:rPr lang="ru-RU" sz="2000" b="1" dirty="0" smtClean="0">
                <a:solidFill>
                  <a:srgbClr val="7030A0"/>
                </a:solidFill>
              </a:rPr>
              <a:t>и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поют,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Здесь друзей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себе </a:t>
            </a:r>
            <a:r>
              <a:rPr lang="ru-RU" sz="2000" b="1" dirty="0">
                <a:solidFill>
                  <a:srgbClr val="7030A0"/>
                </a:solidFill>
              </a:rPr>
              <a:t>находят,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На прогулку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с </a:t>
            </a:r>
            <a:r>
              <a:rPr lang="ru-RU" sz="2000" b="1" dirty="0">
                <a:solidFill>
                  <a:srgbClr val="7030A0"/>
                </a:solidFill>
              </a:rPr>
              <a:t>ними ходят</a:t>
            </a:r>
            <a:r>
              <a:rPr lang="ru-RU" sz="2000" b="1" dirty="0" smtClean="0">
                <a:solidFill>
                  <a:srgbClr val="7030A0"/>
                </a:solidFill>
              </a:rPr>
              <a:t>.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 r="27301" b="9340"/>
          <a:stretch/>
        </p:blipFill>
        <p:spPr>
          <a:xfrm>
            <a:off x="2996952" y="4543836"/>
            <a:ext cx="2938022" cy="4590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16221" r="6478" b="9949"/>
          <a:stretch/>
        </p:blipFill>
        <p:spPr>
          <a:xfrm rot="5400000">
            <a:off x="-53262" y="2507554"/>
            <a:ext cx="4370144" cy="2594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627182" y="1259632"/>
            <a:ext cx="3429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Детский </a:t>
            </a:r>
            <a:r>
              <a:rPr lang="ru-RU" b="1" dirty="0" smtClean="0">
                <a:solidFill>
                  <a:srgbClr val="7030A0"/>
                </a:solidFill>
              </a:rPr>
              <a:t>садик!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Д</a:t>
            </a:r>
            <a:r>
              <a:rPr lang="ru-RU" b="1" dirty="0" smtClean="0">
                <a:solidFill>
                  <a:srgbClr val="7030A0"/>
                </a:solidFill>
              </a:rPr>
              <a:t>етский </a:t>
            </a:r>
            <a:r>
              <a:rPr lang="ru-RU" b="1" dirty="0">
                <a:solidFill>
                  <a:srgbClr val="7030A0"/>
                </a:solidFill>
              </a:rPr>
              <a:t>сад!</a:t>
            </a:r>
          </a:p>
          <a:p>
            <a:r>
              <a:rPr lang="ru-RU" b="1" dirty="0">
                <a:solidFill>
                  <a:srgbClr val="7030A0"/>
                </a:solidFill>
              </a:rPr>
              <a:t>Малыши туда спешат.</a:t>
            </a:r>
          </a:p>
          <a:p>
            <a:r>
              <a:rPr lang="ru-RU" b="1" dirty="0">
                <a:solidFill>
                  <a:srgbClr val="7030A0"/>
                </a:solidFill>
              </a:rPr>
              <a:t>Посмотреть я в сад иду –</a:t>
            </a:r>
          </a:p>
          <a:p>
            <a:r>
              <a:rPr lang="ru-RU" b="1" dirty="0">
                <a:solidFill>
                  <a:srgbClr val="7030A0"/>
                </a:solidFill>
              </a:rPr>
              <a:t>Что растёт в таком саду?</a:t>
            </a:r>
          </a:p>
          <a:p>
            <a:r>
              <a:rPr lang="ru-RU" b="1" dirty="0">
                <a:solidFill>
                  <a:srgbClr val="7030A0"/>
                </a:solidFill>
              </a:rPr>
              <a:t>Может, груши, виноград?</a:t>
            </a:r>
          </a:p>
          <a:p>
            <a:r>
              <a:rPr lang="ru-RU" b="1" dirty="0">
                <a:solidFill>
                  <a:srgbClr val="7030A0"/>
                </a:solidFill>
              </a:rPr>
              <a:t>Их всегда я видеть рад!..</a:t>
            </a:r>
          </a:p>
          <a:p>
            <a:r>
              <a:rPr lang="ru-RU" b="1" dirty="0">
                <a:solidFill>
                  <a:srgbClr val="7030A0"/>
                </a:solidFill>
              </a:rPr>
              <a:t>– Что ты, дядя, не смеши!</a:t>
            </a:r>
          </a:p>
          <a:p>
            <a:r>
              <a:rPr lang="ru-RU" b="1" dirty="0">
                <a:solidFill>
                  <a:srgbClr val="7030A0"/>
                </a:solidFill>
              </a:rPr>
              <a:t>– Говорят мне малыши.</a:t>
            </a:r>
          </a:p>
          <a:p>
            <a:r>
              <a:rPr lang="ru-RU" b="1" dirty="0">
                <a:solidFill>
                  <a:srgbClr val="7030A0"/>
                </a:solidFill>
              </a:rPr>
              <a:t>И кричат вдесятером:</a:t>
            </a:r>
          </a:p>
          <a:p>
            <a:r>
              <a:rPr lang="ru-RU" b="1" dirty="0">
                <a:solidFill>
                  <a:srgbClr val="7030A0"/>
                </a:solidFill>
              </a:rPr>
              <a:t>"Это мы в саду растём!"</a:t>
            </a:r>
          </a:p>
        </p:txBody>
      </p:sp>
    </p:spTree>
    <p:extLst>
      <p:ext uri="{BB962C8B-B14F-4D97-AF65-F5344CB8AC3E}">
        <p14:creationId xmlns:p14="http://schemas.microsoft.com/office/powerpoint/2010/main" val="5948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1403648"/>
            <a:ext cx="5013176" cy="3446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29" y="6124581"/>
            <a:ext cx="4174190" cy="3053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04664" y="4972325"/>
            <a:ext cx="71871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Выступление </a:t>
            </a:r>
            <a:r>
              <a:rPr lang="ru-RU" sz="2000" b="1" dirty="0" smtClean="0">
                <a:solidFill>
                  <a:srgbClr val="7030A0"/>
                </a:solidFill>
              </a:rPr>
              <a:t>педагога-психолога Вишняковой </a:t>
            </a:r>
            <a:r>
              <a:rPr lang="ru-RU" sz="2000" b="1" dirty="0">
                <a:solidFill>
                  <a:srgbClr val="7030A0"/>
                </a:solidFill>
              </a:rPr>
              <a:t>Т.П</a:t>
            </a:r>
            <a:r>
              <a:rPr lang="ru-RU" sz="2000" b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                                        </a:t>
            </a:r>
            <a:r>
              <a:rPr lang="ru-RU" sz="2000" b="1" dirty="0">
                <a:solidFill>
                  <a:srgbClr val="7030A0"/>
                </a:solidFill>
              </a:rPr>
              <a:t>на тему: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«Адаптация детей </a:t>
            </a:r>
            <a:r>
              <a:rPr lang="ru-RU" sz="2000" b="1" dirty="0">
                <a:solidFill>
                  <a:srgbClr val="7030A0"/>
                </a:solidFill>
              </a:rPr>
              <a:t>раннего </a:t>
            </a:r>
            <a:r>
              <a:rPr lang="ru-RU" sz="2000" b="1" dirty="0" smtClean="0">
                <a:solidFill>
                  <a:srgbClr val="7030A0"/>
                </a:solidFill>
              </a:rPr>
              <a:t>возраста к условиям ДОУ»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6466" y="5042257"/>
            <a:ext cx="5470525" cy="2701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8063" y="2662439"/>
            <a:ext cx="4966018" cy="3024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376770" y="755576"/>
            <a:ext cx="60126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Топ, топ, топает малыш.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С мамой по дорожке - милый стриж!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                              Маленькие </a:t>
            </a:r>
            <a:r>
              <a:rPr lang="ru-RU" sz="2000" b="1" dirty="0">
                <a:solidFill>
                  <a:srgbClr val="7030A0"/>
                </a:solidFill>
              </a:rPr>
              <a:t>ножки не спешат,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                               Только </a:t>
            </a:r>
            <a:r>
              <a:rPr lang="ru-RU" sz="2000" b="1" dirty="0">
                <a:solidFill>
                  <a:srgbClr val="7030A0"/>
                </a:solidFill>
              </a:rPr>
              <a:t>знай себе твердят: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                                "</a:t>
            </a:r>
            <a:r>
              <a:rPr lang="ru-RU" sz="2000" b="1" dirty="0">
                <a:solidFill>
                  <a:srgbClr val="7030A0"/>
                </a:solidFill>
              </a:rPr>
              <a:t>Топ, топ, очень нелегки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                                 В </a:t>
            </a:r>
            <a:r>
              <a:rPr lang="ru-RU" sz="2000" b="1" dirty="0">
                <a:solidFill>
                  <a:srgbClr val="7030A0"/>
                </a:solidFill>
              </a:rPr>
              <a:t>неизвестность первые шаги.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                                 А </a:t>
            </a:r>
            <a:r>
              <a:rPr lang="ru-RU" sz="2000" b="1" dirty="0">
                <a:solidFill>
                  <a:srgbClr val="7030A0"/>
                </a:solidFill>
              </a:rPr>
              <a:t>в саду дорожка так длинна -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                                 Прямо </a:t>
            </a:r>
            <a:r>
              <a:rPr lang="ru-RU" sz="2000" b="1" dirty="0">
                <a:solidFill>
                  <a:srgbClr val="7030A0"/>
                </a:solidFill>
              </a:rPr>
              <a:t>к небу тянется она".</a:t>
            </a:r>
          </a:p>
        </p:txBody>
      </p:sp>
    </p:spTree>
    <p:extLst>
      <p:ext uri="{BB962C8B-B14F-4D97-AF65-F5344CB8AC3E}">
        <p14:creationId xmlns:p14="http://schemas.microsoft.com/office/powerpoint/2010/main" val="10704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44" y="1219221"/>
            <a:ext cx="4437111" cy="2843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0300" y="5300645"/>
            <a:ext cx="3923927" cy="3762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48680" y="4154432"/>
            <a:ext cx="6120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Наша группа </a:t>
            </a:r>
            <a:r>
              <a:rPr lang="ru-RU" sz="2000" b="1" dirty="0" smtClean="0">
                <a:solidFill>
                  <a:srgbClr val="7030A0"/>
                </a:solidFill>
              </a:rPr>
              <a:t>дружная-умная</a:t>
            </a:r>
            <a:r>
              <a:rPr lang="ru-RU" sz="2000" b="1" dirty="0">
                <a:solidFill>
                  <a:srgbClr val="7030A0"/>
                </a:solidFill>
              </a:rPr>
              <a:t>, послушная,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Песни </a:t>
            </a:r>
            <a:r>
              <a:rPr lang="ru-RU" sz="2000" b="1" dirty="0" smtClean="0">
                <a:solidFill>
                  <a:srgbClr val="7030A0"/>
                </a:solidFill>
              </a:rPr>
              <a:t>распевальная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и </a:t>
            </a:r>
            <a:r>
              <a:rPr lang="ru-RU" sz="2000" b="1" dirty="0">
                <a:solidFill>
                  <a:srgbClr val="7030A0"/>
                </a:solidFill>
              </a:rPr>
              <a:t>очень рисовальная.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Я сейчас всю группу </a:t>
            </a:r>
            <a:r>
              <a:rPr lang="ru-RU" sz="2000" b="1" dirty="0" smtClean="0">
                <a:solidFill>
                  <a:srgbClr val="7030A0"/>
                </a:solidFill>
              </a:rPr>
              <a:t>нашу всеми </a:t>
            </a:r>
            <a:r>
              <a:rPr lang="ru-RU" sz="2000" b="1" dirty="0">
                <a:solidFill>
                  <a:srgbClr val="7030A0"/>
                </a:solidFill>
              </a:rPr>
              <a:t>красками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раскрашу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10754"/>
          <a:stretch/>
        </p:blipFill>
        <p:spPr>
          <a:xfrm rot="5400000">
            <a:off x="1801864" y="1014560"/>
            <a:ext cx="3524270" cy="3582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68" y="5255836"/>
            <a:ext cx="3212976" cy="3909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92696" y="4662264"/>
            <a:ext cx="3429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Как в лесу на кочке 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Расцвели цветочки.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Цветики</a:t>
            </a:r>
            <a:r>
              <a:rPr lang="ru-RU" sz="2000" b="1" dirty="0">
                <a:solidFill>
                  <a:srgbClr val="7030A0"/>
                </a:solidFill>
              </a:rPr>
              <a:t>, цветики,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Цветики</a:t>
            </a:r>
            <a:r>
              <a:rPr lang="ru-RU" sz="2000" b="1" dirty="0">
                <a:solidFill>
                  <a:srgbClr val="7030A0"/>
                </a:solidFill>
              </a:rPr>
              <a:t>, цветочки</a:t>
            </a:r>
            <a:r>
              <a:rPr lang="ru-RU" sz="2000" b="1" dirty="0" smtClean="0">
                <a:solidFill>
                  <a:srgbClr val="7030A0"/>
                </a:solidFill>
              </a:rPr>
              <a:t>.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3" r="7170"/>
          <a:stretch/>
        </p:blipFill>
        <p:spPr>
          <a:xfrm>
            <a:off x="1052736" y="1187624"/>
            <a:ext cx="4407282" cy="2807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7" r="14779"/>
          <a:stretch/>
        </p:blipFill>
        <p:spPr>
          <a:xfrm rot="5400000">
            <a:off x="2544769" y="5349675"/>
            <a:ext cx="3618510" cy="4010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72716" y="4159740"/>
            <a:ext cx="511256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Солнышко в окошко светит мне с утра,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Значит</a:t>
            </a:r>
            <a:r>
              <a:rPr lang="ru-RU" sz="2000" b="1" dirty="0">
                <a:solidFill>
                  <a:srgbClr val="7030A0"/>
                </a:solidFill>
              </a:rPr>
              <a:t>, в детский садик мне идти пора.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Я </a:t>
            </a:r>
            <a:r>
              <a:rPr lang="ru-RU" sz="2000" b="1" dirty="0">
                <a:solidFill>
                  <a:srgbClr val="7030A0"/>
                </a:solidFill>
              </a:rPr>
              <a:t>глаза зажмурил и услышал вслед</a:t>
            </a:r>
            <a:r>
              <a:rPr lang="ru-RU" sz="2000" b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Как оно сказало: "Эй, малыш, привет!"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9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r="21006" b="11425"/>
          <a:stretch/>
        </p:blipFill>
        <p:spPr>
          <a:xfrm>
            <a:off x="1196752" y="1187624"/>
            <a:ext cx="4251119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84" y="5652120"/>
            <a:ext cx="4509120" cy="3381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36712" y="4572000"/>
            <a:ext cx="5328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Мы - маленькие </a:t>
            </a:r>
            <a:r>
              <a:rPr lang="ru-RU" b="1" dirty="0" smtClean="0">
                <a:solidFill>
                  <a:srgbClr val="7030A0"/>
                </a:solidFill>
              </a:rPr>
              <a:t>руки,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но </a:t>
            </a:r>
            <a:r>
              <a:rPr lang="ru-RU" b="1" dirty="0">
                <a:solidFill>
                  <a:srgbClr val="7030A0"/>
                </a:solidFill>
              </a:rPr>
              <a:t>мы не знаем скуки,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Пальцы наши - крошки </a:t>
            </a:r>
            <a:r>
              <a:rPr lang="ru-RU" b="1" dirty="0" smtClean="0">
                <a:solidFill>
                  <a:srgbClr val="7030A0"/>
                </a:solidFill>
              </a:rPr>
              <a:t>- ловкие </a:t>
            </a:r>
            <a:r>
              <a:rPr lang="ru-RU" b="1" dirty="0">
                <a:solidFill>
                  <a:srgbClr val="7030A0"/>
                </a:solidFill>
              </a:rPr>
              <a:t>помощники,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И горошинку </a:t>
            </a:r>
            <a:r>
              <a:rPr lang="ru-RU" b="1" dirty="0" smtClean="0">
                <a:solidFill>
                  <a:srgbClr val="7030A0"/>
                </a:solidFill>
              </a:rPr>
              <a:t>возьмут, если </a:t>
            </a:r>
            <a:r>
              <a:rPr lang="ru-RU" b="1" dirty="0">
                <a:solidFill>
                  <a:srgbClr val="7030A0"/>
                </a:solidFill>
              </a:rPr>
              <a:t>где-нибудь найдут.</a:t>
            </a:r>
            <a:br>
              <a:rPr lang="ru-RU" b="1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13116" r="2894" b="11748"/>
          <a:stretch/>
        </p:blipFill>
        <p:spPr>
          <a:xfrm rot="5400000">
            <a:off x="2827582" y="6001621"/>
            <a:ext cx="3779802" cy="2504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6"/>
          <a:stretch/>
        </p:blipFill>
        <p:spPr>
          <a:xfrm>
            <a:off x="1268760" y="1115615"/>
            <a:ext cx="3942838" cy="3397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92696" y="4662264"/>
            <a:ext cx="554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Нарисуем желтый </a:t>
            </a:r>
            <a:r>
              <a:rPr lang="ru-RU" dirty="0" smtClean="0">
                <a:solidFill>
                  <a:srgbClr val="7030A0"/>
                </a:solidFill>
              </a:rPr>
              <a:t>круг, после </a:t>
            </a:r>
            <a:r>
              <a:rPr lang="ru-RU" dirty="0">
                <a:solidFill>
                  <a:srgbClr val="7030A0"/>
                </a:solidFill>
              </a:rPr>
              <a:t>лучики вокруг –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Пусть на белом </a:t>
            </a:r>
            <a:r>
              <a:rPr lang="ru-RU" dirty="0" smtClean="0">
                <a:solidFill>
                  <a:srgbClr val="7030A0"/>
                </a:solidFill>
              </a:rPr>
              <a:t>свете ярче </a:t>
            </a:r>
            <a:r>
              <a:rPr lang="ru-RU" dirty="0">
                <a:solidFill>
                  <a:srgbClr val="7030A0"/>
                </a:solidFill>
              </a:rPr>
              <a:t>солнце светит!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На детей и на </a:t>
            </a:r>
            <a:r>
              <a:rPr lang="ru-RU" dirty="0" smtClean="0">
                <a:solidFill>
                  <a:srgbClr val="7030A0"/>
                </a:solidFill>
              </a:rPr>
              <a:t>цветы,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смотрит </a:t>
            </a:r>
            <a:r>
              <a:rPr lang="ru-RU" dirty="0">
                <a:solidFill>
                  <a:srgbClr val="7030A0"/>
                </a:solidFill>
              </a:rPr>
              <a:t>солнце с высоты,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Чтоб росли </a:t>
            </a:r>
            <a:r>
              <a:rPr lang="ru-RU" dirty="0" smtClean="0">
                <a:solidFill>
                  <a:srgbClr val="7030A0"/>
                </a:solidFill>
              </a:rPr>
              <a:t>скорее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их </a:t>
            </a:r>
            <a:r>
              <a:rPr lang="ru-RU" dirty="0">
                <a:solidFill>
                  <a:srgbClr val="7030A0"/>
                </a:solidFill>
              </a:rPr>
              <a:t>теплом согреет.</a:t>
            </a:r>
          </a:p>
        </p:txBody>
      </p:sp>
    </p:spTree>
    <p:extLst>
      <p:ext uri="{BB962C8B-B14F-4D97-AF65-F5344CB8AC3E}">
        <p14:creationId xmlns:p14="http://schemas.microsoft.com/office/powerpoint/2010/main" val="6359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5" r="5158"/>
          <a:stretch/>
        </p:blipFill>
        <p:spPr>
          <a:xfrm>
            <a:off x="692696" y="2195736"/>
            <a:ext cx="5270993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636912" y="5796136"/>
            <a:ext cx="3429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Паровоз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 err="1">
                <a:solidFill>
                  <a:srgbClr val="7030A0"/>
                </a:solidFill>
              </a:rPr>
              <a:t>Паровоз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Новенький, блестящий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Он вагоны повез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Будто настоящий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Кто едет </a:t>
            </a:r>
            <a:r>
              <a:rPr lang="ru-RU" dirty="0">
                <a:solidFill>
                  <a:srgbClr val="7030A0"/>
                </a:solidFill>
              </a:rPr>
              <a:t>в поезде?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Плюшевые мишки,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Кошки пушистые,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Зайцы да мартышки.</a:t>
            </a:r>
          </a:p>
        </p:txBody>
      </p:sp>
    </p:spTree>
    <p:extLst>
      <p:ext uri="{BB962C8B-B14F-4D97-AF65-F5344CB8AC3E}">
        <p14:creationId xmlns:p14="http://schemas.microsoft.com/office/powerpoint/2010/main" val="6359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7" b="8742"/>
          <a:stretch/>
        </p:blipFill>
        <p:spPr>
          <a:xfrm>
            <a:off x="1052736" y="1327502"/>
            <a:ext cx="3903014" cy="3318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3" t="357"/>
          <a:stretch/>
        </p:blipFill>
        <p:spPr>
          <a:xfrm>
            <a:off x="2492896" y="5791633"/>
            <a:ext cx="3475738" cy="3368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3675" y="4642190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Раз, два, три, четыре, </a:t>
            </a:r>
            <a:r>
              <a:rPr lang="ru-RU" sz="2000" b="1" dirty="0" smtClean="0">
                <a:solidFill>
                  <a:srgbClr val="7030A0"/>
                </a:solidFill>
              </a:rPr>
              <a:t>пять вышли </a:t>
            </a:r>
            <a:r>
              <a:rPr lang="ru-RU" sz="2000" b="1" dirty="0">
                <a:solidFill>
                  <a:srgbClr val="7030A0"/>
                </a:solidFill>
              </a:rPr>
              <a:t>пальчики гулять.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Этот пальчик гриб </a:t>
            </a:r>
            <a:r>
              <a:rPr lang="ru-RU" sz="2000" b="1" dirty="0" smtClean="0">
                <a:solidFill>
                  <a:srgbClr val="7030A0"/>
                </a:solidFill>
              </a:rPr>
              <a:t>нашел, этот </a:t>
            </a:r>
            <a:r>
              <a:rPr lang="ru-RU" sz="2000" b="1" dirty="0">
                <a:solidFill>
                  <a:srgbClr val="7030A0"/>
                </a:solidFill>
              </a:rPr>
              <a:t>пальчик чистить стал.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Этот </a:t>
            </a:r>
            <a:r>
              <a:rPr lang="ru-RU" sz="2000" b="1" dirty="0" smtClean="0">
                <a:solidFill>
                  <a:srgbClr val="7030A0"/>
                </a:solidFill>
              </a:rPr>
              <a:t>резал, этот ел, ну </a:t>
            </a:r>
            <a:r>
              <a:rPr lang="ru-RU" sz="2000" b="1" dirty="0">
                <a:solidFill>
                  <a:srgbClr val="7030A0"/>
                </a:solidFill>
              </a:rPr>
              <a:t>а этот, лишь глядел!</a:t>
            </a:r>
          </a:p>
        </p:txBody>
      </p:sp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t="4382" r="10441" b="6393"/>
          <a:stretch/>
        </p:blipFill>
        <p:spPr>
          <a:xfrm>
            <a:off x="1504275" y="1063218"/>
            <a:ext cx="384945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t="6544"/>
          <a:stretch/>
        </p:blipFill>
        <p:spPr>
          <a:xfrm>
            <a:off x="1633228" y="5402582"/>
            <a:ext cx="4229472" cy="3593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37928" y="4499992"/>
            <a:ext cx="6220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Скачет мячик прыг да </a:t>
            </a:r>
            <a:r>
              <a:rPr lang="ru-RU" dirty="0" smtClean="0">
                <a:solidFill>
                  <a:srgbClr val="7030A0"/>
                </a:solidFill>
              </a:rPr>
              <a:t>скок, скачет </a:t>
            </a:r>
            <a:r>
              <a:rPr lang="ru-RU" dirty="0">
                <a:solidFill>
                  <a:srgbClr val="7030A0"/>
                </a:solidFill>
              </a:rPr>
              <a:t>мячик на порог.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Скачет десять раз </a:t>
            </a:r>
            <a:r>
              <a:rPr lang="ru-RU" dirty="0" smtClean="0">
                <a:solidFill>
                  <a:srgbClr val="7030A0"/>
                </a:solidFill>
              </a:rPr>
              <a:t>подряд от </a:t>
            </a:r>
            <a:r>
              <a:rPr lang="ru-RU" dirty="0">
                <a:solidFill>
                  <a:srgbClr val="7030A0"/>
                </a:solidFill>
              </a:rPr>
              <a:t>ладошки и назад.</a:t>
            </a:r>
          </a:p>
        </p:txBody>
      </p:sp>
    </p:spTree>
    <p:extLst>
      <p:ext uri="{BB962C8B-B14F-4D97-AF65-F5344CB8AC3E}">
        <p14:creationId xmlns:p14="http://schemas.microsoft.com/office/powerpoint/2010/main" val="635936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1296275"/>
            <a:ext cx="4677139" cy="3507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3" r="8679"/>
          <a:stretch/>
        </p:blipFill>
        <p:spPr>
          <a:xfrm>
            <a:off x="1628800" y="6084168"/>
            <a:ext cx="4507249" cy="2918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0688" y="4932040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Строить город мы </a:t>
            </a:r>
            <a:r>
              <a:rPr lang="ru-RU" b="1" dirty="0" smtClean="0">
                <a:solidFill>
                  <a:srgbClr val="7030A0"/>
                </a:solidFill>
              </a:rPr>
              <a:t>решили,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дом </a:t>
            </a:r>
            <a:r>
              <a:rPr lang="ru-RU" b="1" dirty="0">
                <a:solidFill>
                  <a:srgbClr val="7030A0"/>
                </a:solidFill>
              </a:rPr>
              <a:t>из кирпичей сложили.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Но один мы можем </a:t>
            </a:r>
            <a:r>
              <a:rPr lang="ru-RU" b="1" dirty="0" smtClean="0">
                <a:solidFill>
                  <a:srgbClr val="7030A0"/>
                </a:solidFill>
              </a:rPr>
              <a:t>дом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городом </a:t>
            </a:r>
            <a:r>
              <a:rPr lang="ru-RU" b="1" dirty="0">
                <a:solidFill>
                  <a:srgbClr val="7030A0"/>
                </a:solidFill>
              </a:rPr>
              <a:t>назвать с трудом.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Нужно десять или </a:t>
            </a:r>
            <a:r>
              <a:rPr lang="ru-RU" b="1" dirty="0" smtClean="0">
                <a:solidFill>
                  <a:srgbClr val="7030A0"/>
                </a:solidFill>
              </a:rPr>
              <a:t>двадцать, что </a:t>
            </a:r>
            <a:r>
              <a:rPr lang="ru-RU" b="1" dirty="0">
                <a:solidFill>
                  <a:srgbClr val="7030A0"/>
                </a:solidFill>
              </a:rPr>
              <a:t>ж придется постараться.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36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0482"/>
          <a:stretch/>
        </p:blipFill>
        <p:spPr>
          <a:xfrm>
            <a:off x="980728" y="1284508"/>
            <a:ext cx="4519386" cy="2931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2" b="20359"/>
          <a:stretch/>
        </p:blipFill>
        <p:spPr>
          <a:xfrm rot="5400000">
            <a:off x="2631046" y="5401869"/>
            <a:ext cx="4540085" cy="2944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50886" y="4355976"/>
            <a:ext cx="25180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Скок-скок</a:t>
            </a:r>
            <a:r>
              <a:rPr lang="ru-RU" dirty="0">
                <a:solidFill>
                  <a:srgbClr val="7030A0"/>
                </a:solidFill>
              </a:rPr>
              <a:t>, скок-скок! </a:t>
            </a:r>
          </a:p>
          <a:p>
            <a:r>
              <a:rPr lang="ru-RU" dirty="0">
                <a:solidFill>
                  <a:srgbClr val="7030A0"/>
                </a:solidFill>
              </a:rPr>
              <a:t>Маленькие </a:t>
            </a:r>
            <a:r>
              <a:rPr lang="ru-RU" dirty="0" smtClean="0">
                <a:solidFill>
                  <a:srgbClr val="7030A0"/>
                </a:solidFill>
              </a:rPr>
              <a:t>птички!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Хлоп-хлоп</a:t>
            </a:r>
            <a:r>
              <a:rPr lang="ru-RU" dirty="0">
                <a:solidFill>
                  <a:srgbClr val="7030A0"/>
                </a:solidFill>
              </a:rPr>
              <a:t>, хлоп-хлоп! 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Маленькие </a:t>
            </a:r>
            <a:r>
              <a:rPr lang="ru-RU" dirty="0">
                <a:solidFill>
                  <a:srgbClr val="7030A0"/>
                </a:solidFill>
              </a:rPr>
              <a:t>птички, 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Топ-топ</a:t>
            </a:r>
            <a:r>
              <a:rPr lang="ru-RU" dirty="0">
                <a:solidFill>
                  <a:srgbClr val="7030A0"/>
                </a:solidFill>
              </a:rPr>
              <a:t>, топ-топ! 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Маленькие птички!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Раз-два</a:t>
            </a:r>
            <a:r>
              <a:rPr lang="ru-RU" dirty="0">
                <a:solidFill>
                  <a:srgbClr val="7030A0"/>
                </a:solidFill>
              </a:rPr>
              <a:t>, раз-два!</a:t>
            </a:r>
          </a:p>
          <a:p>
            <a:r>
              <a:rPr lang="ru-RU" dirty="0">
                <a:solidFill>
                  <a:srgbClr val="7030A0"/>
                </a:solidFill>
              </a:rPr>
              <a:t>Разлетайтесь кто куда! </a:t>
            </a:r>
          </a:p>
        </p:txBody>
      </p:sp>
    </p:spTree>
    <p:extLst>
      <p:ext uri="{BB962C8B-B14F-4D97-AF65-F5344CB8AC3E}">
        <p14:creationId xmlns:p14="http://schemas.microsoft.com/office/powerpoint/2010/main" val="1749396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5"/>
          <a:stretch/>
        </p:blipFill>
        <p:spPr>
          <a:xfrm>
            <a:off x="731604" y="1979713"/>
            <a:ext cx="5394792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24744" y="5720316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Всем солнечным зайчикам желаем  </a:t>
            </a:r>
            <a:r>
              <a:rPr lang="ru-RU" dirty="0">
                <a:solidFill>
                  <a:srgbClr val="7030A0"/>
                </a:solidFill>
              </a:rPr>
              <a:t>успехов!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Желаем </a:t>
            </a:r>
            <a:r>
              <a:rPr lang="ru-RU" dirty="0">
                <a:solidFill>
                  <a:srgbClr val="7030A0"/>
                </a:solidFill>
              </a:rPr>
              <a:t>доброго пути, с друзьями этот путь пройти,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Здоровья чтоб не занимать, и никогда не унывать.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Улыбки, радости, удачи, и только так, а не иначе! </a:t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7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2696" y="1331640"/>
            <a:ext cx="5472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«ФОТОСОЛНЫШКИ»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2017-2018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2778190"/>
            <a:ext cx="4474807" cy="335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4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1318641"/>
            <a:ext cx="2737714" cy="3136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96" y="5148064"/>
            <a:ext cx="3356302" cy="3324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687" y="455151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1-я встреча «Давайте познакомимся!»</a:t>
            </a:r>
            <a:endParaRPr lang="ru-RU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8" y="1430905"/>
            <a:ext cx="3528392" cy="2646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96" y="6400072"/>
            <a:ext cx="3621021" cy="27157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28800" y="4361472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Давайте порадуемся солнцу и птицам,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А </a:t>
            </a:r>
            <a:r>
              <a:rPr lang="ru-RU" dirty="0">
                <a:solidFill>
                  <a:schemeClr val="accent1"/>
                </a:solidFill>
              </a:rPr>
              <a:t>также порадуемся улыбчивым лицам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И </a:t>
            </a:r>
            <a:r>
              <a:rPr lang="ru-RU" dirty="0">
                <a:solidFill>
                  <a:schemeClr val="accent1"/>
                </a:solidFill>
              </a:rPr>
              <a:t>всем, кто живет на этой планете,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«</a:t>
            </a:r>
            <a:r>
              <a:rPr lang="ru-RU" dirty="0">
                <a:solidFill>
                  <a:schemeClr val="accent1"/>
                </a:solidFill>
              </a:rPr>
              <a:t>Доброе утро!» скажем мы вместе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«</a:t>
            </a:r>
            <a:r>
              <a:rPr lang="ru-RU" dirty="0">
                <a:solidFill>
                  <a:schemeClr val="accent1"/>
                </a:solidFill>
              </a:rPr>
              <a:t>Доброе утро!» — маме и папе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«Доброе утро!» — останется с нами</a:t>
            </a:r>
          </a:p>
        </p:txBody>
      </p:sp>
    </p:spTree>
    <p:extLst>
      <p:ext uri="{BB962C8B-B14F-4D97-AF65-F5344CB8AC3E}">
        <p14:creationId xmlns:p14="http://schemas.microsoft.com/office/powerpoint/2010/main" val="94089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6" y="2036508"/>
            <a:ext cx="3501008" cy="26257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64" y="6513098"/>
            <a:ext cx="3501008" cy="26257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48304" y="4777404"/>
            <a:ext cx="3429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Собрались все дети </a:t>
            </a:r>
            <a:r>
              <a:rPr lang="ru-RU" dirty="0" smtClean="0">
                <a:solidFill>
                  <a:schemeClr val="accent1"/>
                </a:solidFill>
              </a:rPr>
              <a:t>здесь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Я </a:t>
            </a:r>
            <a:r>
              <a:rPr lang="ru-RU" dirty="0">
                <a:solidFill>
                  <a:schemeClr val="accent1"/>
                </a:solidFill>
              </a:rPr>
              <a:t>твой друг 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И </a:t>
            </a:r>
            <a:r>
              <a:rPr lang="ru-RU" dirty="0">
                <a:solidFill>
                  <a:schemeClr val="accent1"/>
                </a:solidFill>
              </a:rPr>
              <a:t>ты мой </a:t>
            </a:r>
            <a:r>
              <a:rPr lang="ru-RU" dirty="0" smtClean="0">
                <a:solidFill>
                  <a:schemeClr val="accent1"/>
                </a:solidFill>
              </a:rPr>
              <a:t>друг</a:t>
            </a:r>
            <a:r>
              <a:rPr lang="ru-RU" dirty="0">
                <a:solidFill>
                  <a:schemeClr val="accent1"/>
                </a:solidFill>
              </a:rPr>
              <a:t/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Крепко за руки возьмёмся 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И </a:t>
            </a:r>
            <a:r>
              <a:rPr lang="ru-RU" dirty="0">
                <a:solidFill>
                  <a:schemeClr val="accent1"/>
                </a:solidFill>
              </a:rPr>
              <a:t>друг другу </a:t>
            </a:r>
            <a:r>
              <a:rPr lang="ru-RU" dirty="0" smtClean="0">
                <a:solidFill>
                  <a:schemeClr val="accent1"/>
                </a:solidFill>
              </a:rPr>
              <a:t>улыбнёмся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1802482"/>
            <a:ext cx="3813043" cy="2859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6297914"/>
            <a:ext cx="3813043" cy="28597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8874" y="4650824"/>
            <a:ext cx="3429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Будем рисовать сейчас!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Где тут кисточки у нас?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Вот они! Стоят как дружно!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Из пяти одну взять нужно.</a:t>
            </a:r>
          </a:p>
        </p:txBody>
      </p:sp>
    </p:spTree>
    <p:extLst>
      <p:ext uri="{BB962C8B-B14F-4D97-AF65-F5344CB8AC3E}">
        <p14:creationId xmlns:p14="http://schemas.microsoft.com/office/powerpoint/2010/main" val="38491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4" y="1589781"/>
            <a:ext cx="3802732" cy="28520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04" y="6426007"/>
            <a:ext cx="3501008" cy="26257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4540" y="4407526"/>
            <a:ext cx="3429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Эта кисточка толста.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Эта, как кусок хвоста,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Эта вовсе, как мочалка,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Эту, новенькую, жалко!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А вот эта хороша 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Для любого малыша.</a:t>
            </a:r>
          </a:p>
        </p:txBody>
      </p:sp>
    </p:spTree>
    <p:extLst>
      <p:ext uri="{BB962C8B-B14F-4D97-AF65-F5344CB8AC3E}">
        <p14:creationId xmlns:p14="http://schemas.microsoft.com/office/powerpoint/2010/main" val="158630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16" y="1259632"/>
            <a:ext cx="4302055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5872595"/>
            <a:ext cx="3961813" cy="3085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57378" y="4427984"/>
            <a:ext cx="6912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Раз, два, три, четыре, </a:t>
            </a:r>
            <a:r>
              <a:rPr lang="ru-RU" sz="2000" b="1" dirty="0" smtClean="0">
                <a:solidFill>
                  <a:srgbClr val="7030A0"/>
                </a:solidFill>
              </a:rPr>
              <a:t>пять,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в</a:t>
            </a:r>
            <a:r>
              <a:rPr lang="ru-RU" sz="2000" b="1" dirty="0" smtClean="0">
                <a:solidFill>
                  <a:srgbClr val="7030A0"/>
                </a:solidFill>
              </a:rPr>
              <a:t>месте </a:t>
            </a:r>
            <a:r>
              <a:rPr lang="ru-RU" sz="2000" b="1" dirty="0">
                <a:solidFill>
                  <a:srgbClr val="7030A0"/>
                </a:solidFill>
              </a:rPr>
              <a:t>мы пошли гулять.</a:t>
            </a:r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b="1" dirty="0">
                <a:solidFill>
                  <a:srgbClr val="7030A0"/>
                </a:solidFill>
              </a:rPr>
              <a:t>Нам навстречу - пес </a:t>
            </a:r>
            <a:r>
              <a:rPr lang="ru-RU" sz="2000" b="1" dirty="0" smtClean="0">
                <a:solidFill>
                  <a:srgbClr val="7030A0"/>
                </a:solidFill>
              </a:rPr>
              <a:t>Барбос,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хвост колечком,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черный </a:t>
            </a:r>
            <a:r>
              <a:rPr lang="ru-RU" sz="2000" b="1" dirty="0">
                <a:solidFill>
                  <a:srgbClr val="7030A0"/>
                </a:solidFill>
              </a:rPr>
              <a:t>нос.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3796" y="6139828"/>
            <a:ext cx="3702989" cy="2082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6" t="1482"/>
          <a:stretch/>
        </p:blipFill>
        <p:spPr>
          <a:xfrm rot="5400000">
            <a:off x="1613510" y="1424812"/>
            <a:ext cx="3630981" cy="27925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6534" y="4621913"/>
            <a:ext cx="5604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</a:rPr>
              <a:t>Тема: «Будь </a:t>
            </a:r>
            <a:r>
              <a:rPr lang="ru-RU" sz="2000" dirty="0">
                <a:solidFill>
                  <a:schemeClr val="accent1"/>
                </a:solidFill>
              </a:rPr>
              <a:t>здоров, малыш</a:t>
            </a:r>
            <a:r>
              <a:rPr lang="ru-RU" sz="2000" dirty="0" smtClean="0">
                <a:solidFill>
                  <a:schemeClr val="accent1"/>
                </a:solidFill>
              </a:rPr>
              <a:t>!»</a:t>
            </a:r>
          </a:p>
          <a:p>
            <a:r>
              <a:rPr lang="ru-RU" sz="2000" dirty="0" smtClean="0">
                <a:solidFill>
                  <a:schemeClr val="accent1"/>
                </a:solidFill>
              </a:rPr>
              <a:t>Инструктор по физической культуре Фролова Н.В.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-1210"/>
          <a:stretch/>
        </p:blipFill>
        <p:spPr>
          <a:xfrm rot="5400000">
            <a:off x="3096004" y="5287120"/>
            <a:ext cx="3617640" cy="2475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1691680"/>
            <a:ext cx="4325100" cy="24328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8680" y="4492790"/>
            <a:ext cx="3429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Надо спортом заниматься,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Надо - надо закаляться!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Надо первым быть во всем,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Нам морозы ни почем!</a:t>
            </a:r>
          </a:p>
        </p:txBody>
      </p:sp>
    </p:spTree>
    <p:extLst>
      <p:ext uri="{BB962C8B-B14F-4D97-AF65-F5344CB8AC3E}">
        <p14:creationId xmlns:p14="http://schemas.microsoft.com/office/powerpoint/2010/main" val="81090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8014" y="5490451"/>
            <a:ext cx="4676542" cy="2630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12" y="1475656"/>
            <a:ext cx="5013176" cy="28199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0688" y="4486873"/>
            <a:ext cx="3429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</a:rPr>
              <a:t>А наши-то ребятки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На утренней зарядке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Все делают, как нужно,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Шагают в ногу дружно.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Вот так, вот так, вот так!</a:t>
            </a:r>
            <a:br>
              <a:rPr lang="ru-RU" sz="2000" b="1" dirty="0">
                <a:solidFill>
                  <a:schemeClr val="accent1"/>
                </a:solidFill>
              </a:rPr>
            </a:b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64" y="1154117"/>
            <a:ext cx="3789040" cy="2841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6" y="5654777"/>
            <a:ext cx="2592288" cy="34563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45180" y="4117971"/>
            <a:ext cx="3955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</a:rPr>
              <a:t>Тема:</a:t>
            </a:r>
          </a:p>
          <a:p>
            <a:pPr algn="ctr"/>
            <a:r>
              <a:rPr lang="ru-RU" sz="2000" dirty="0" smtClean="0">
                <a:solidFill>
                  <a:schemeClr val="accent1"/>
                </a:solidFill>
              </a:rPr>
              <a:t>«А </a:t>
            </a:r>
            <a:r>
              <a:rPr lang="ru-RU" sz="2000" dirty="0">
                <a:solidFill>
                  <a:schemeClr val="accent1"/>
                </a:solidFill>
              </a:rPr>
              <a:t>как речь-то говорит, 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</a:rPr>
              <a:t>словно реченька журчит</a:t>
            </a:r>
            <a:r>
              <a:rPr lang="ru-RU" sz="2000" dirty="0" smtClean="0">
                <a:solidFill>
                  <a:schemeClr val="accent1"/>
                </a:solidFill>
              </a:rPr>
              <a:t>»</a:t>
            </a:r>
          </a:p>
          <a:p>
            <a:pPr algn="ctr"/>
            <a:r>
              <a:rPr lang="ru-RU" sz="2000" dirty="0" smtClean="0">
                <a:solidFill>
                  <a:schemeClr val="accent1"/>
                </a:solidFill>
              </a:rPr>
              <a:t>Учитель-логопед Бондарева Е.А.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36" y="4944592"/>
            <a:ext cx="3158970" cy="42119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4" y="1763688"/>
            <a:ext cx="2754306" cy="36724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56440" y="2430810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Учимся вместе,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 учимся выразительному чтению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1691680"/>
            <a:ext cx="3717032" cy="2787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80" y="5656685"/>
            <a:ext cx="3717032" cy="27877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0848" y="4698737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</a:rPr>
              <a:t>Выбираем любимые книжки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8" y="1542562"/>
            <a:ext cx="3861048" cy="2895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72" y="6010606"/>
            <a:ext cx="3861048" cy="2895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1456" y="4562757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</a:rPr>
              <a:t>ТВОРЧЕСКАЯ МАСТЕРСКАЯ </a:t>
            </a:r>
          </a:p>
          <a:p>
            <a:r>
              <a:rPr lang="ru-RU" sz="2000" dirty="0" smtClean="0">
                <a:solidFill>
                  <a:schemeClr val="accent1"/>
                </a:solidFill>
              </a:rPr>
              <a:t>Как на масленой неделе</a:t>
            </a:r>
          </a:p>
          <a:p>
            <a:r>
              <a:rPr lang="ru-RU" sz="2000" dirty="0" smtClean="0">
                <a:solidFill>
                  <a:schemeClr val="accent1"/>
                </a:solidFill>
              </a:rPr>
              <a:t>Из печи блины летели….</a:t>
            </a:r>
          </a:p>
          <a:p>
            <a:r>
              <a:rPr lang="ru-RU" sz="2000" dirty="0" smtClean="0">
                <a:solidFill>
                  <a:schemeClr val="accent1"/>
                </a:solidFill>
              </a:rPr>
              <a:t>ЛЕПИМ БЛИНЧИКИ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3" y="1259632"/>
            <a:ext cx="3352017" cy="3449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95" y="5714366"/>
            <a:ext cx="2582241" cy="3442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8680" y="4728092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Пока мы  с ребятами играем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Наши мамы выступают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Любимые  </a:t>
            </a:r>
            <a:r>
              <a:rPr lang="ru-RU" sz="2000" b="1" dirty="0" err="1" smtClean="0">
                <a:solidFill>
                  <a:srgbClr val="7030A0"/>
                </a:solidFill>
              </a:rPr>
              <a:t>мамулечки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Любим мы вас очень!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64" y="5940152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4" y="1892993"/>
            <a:ext cx="5157192" cy="2743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04934" y="4788024"/>
            <a:ext cx="8745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Станем рядышком, по кругу,</a:t>
            </a:r>
            <a:r>
              <a:rPr lang="ru-RU" sz="1600" b="1" dirty="0">
                <a:solidFill>
                  <a:srgbClr val="7030A0"/>
                </a:solidFill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</a:rPr>
              <a:t>скажем  "Здравствуйте!" друг другу.</a:t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Нам здороваться ни лень:</a:t>
            </a:r>
            <a:r>
              <a:rPr lang="ru-RU" sz="1600" b="1" dirty="0">
                <a:solidFill>
                  <a:srgbClr val="7030A0"/>
                </a:solidFill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</a:rPr>
              <a:t>всем "Привет!" и "Добрый день!";</a:t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Если </a:t>
            </a:r>
            <a:r>
              <a:rPr lang="ru-RU" sz="1600" b="1" dirty="0">
                <a:solidFill>
                  <a:srgbClr val="7030A0"/>
                </a:solidFill>
              </a:rPr>
              <a:t>каждый улыбнётся – </a:t>
            </a:r>
            <a:r>
              <a:rPr lang="ru-RU" sz="1600" b="1" dirty="0" smtClean="0">
                <a:solidFill>
                  <a:srgbClr val="7030A0"/>
                </a:solidFill>
              </a:rPr>
              <a:t>утро </a:t>
            </a:r>
            <a:r>
              <a:rPr lang="ru-RU" sz="1600" b="1" dirty="0">
                <a:solidFill>
                  <a:srgbClr val="7030A0"/>
                </a:solidFill>
              </a:rPr>
              <a:t>доброе начнётся.</a:t>
            </a:r>
            <a:r>
              <a:rPr lang="ru-RU" sz="1400" b="1" dirty="0">
                <a:solidFill>
                  <a:srgbClr val="7030A0"/>
                </a:solidFill>
              </a:rPr>
              <a:t/>
            </a:r>
            <a:br>
              <a:rPr lang="ru-RU" sz="1400" b="1" dirty="0">
                <a:solidFill>
                  <a:srgbClr val="7030A0"/>
                </a:solidFill>
              </a:rPr>
            </a:br>
            <a:endParaRPr lang="ru-RU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81" y="1187624"/>
            <a:ext cx="4437112" cy="3216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09" y="5580112"/>
            <a:ext cx="4456535" cy="3435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36563" y="4408269"/>
            <a:ext cx="4436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Поиграем с мамой мы в игру простую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Мама приседает, ну а я  танцую!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1d4e1fae3cb3f6788e41639ec571e32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83" y="1408331"/>
            <a:ext cx="3953634" cy="3225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09" y="5726485"/>
            <a:ext cx="4512501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37320" y="4662264"/>
            <a:ext cx="6120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Дождик, дождик, к</a:t>
            </a:r>
            <a:r>
              <a:rPr lang="ru-RU" sz="2000" b="1" dirty="0" smtClean="0">
                <a:solidFill>
                  <a:srgbClr val="7030A0"/>
                </a:solidFill>
              </a:rPr>
              <a:t>ап-кап-кап</a:t>
            </a:r>
            <a:r>
              <a:rPr lang="ru-RU" sz="2000" b="1" dirty="0">
                <a:solidFill>
                  <a:srgbClr val="7030A0"/>
                </a:solidFill>
              </a:rPr>
              <a:t>!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Мокрые дорожки.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Нам нельзя идти гулять – </a:t>
            </a:r>
            <a:r>
              <a:rPr lang="ru-RU" sz="2000" b="1" dirty="0" smtClean="0">
                <a:solidFill>
                  <a:srgbClr val="7030A0"/>
                </a:solidFill>
              </a:rPr>
              <a:t>мы </a:t>
            </a:r>
            <a:r>
              <a:rPr lang="ru-RU" sz="2000" b="1" dirty="0">
                <a:solidFill>
                  <a:srgbClr val="7030A0"/>
                </a:solidFill>
              </a:rPr>
              <a:t>промочим ножки. </a:t>
            </a:r>
            <a:br>
              <a:rPr lang="ru-RU" sz="2000" b="1" dirty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651</Words>
  <Application>Microsoft Office PowerPoint</Application>
  <PresentationFormat>Экран (4:3)</PresentationFormat>
  <Paragraphs>142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0" baseType="lpstr">
      <vt:lpstr>Arial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Аида</dc:creator>
  <cp:lastModifiedBy>ДС №3 - ноутбук 16-1</cp:lastModifiedBy>
  <cp:revision>33</cp:revision>
  <dcterms:created xsi:type="dcterms:W3CDTF">2017-03-18T19:56:08Z</dcterms:created>
  <dcterms:modified xsi:type="dcterms:W3CDTF">2018-02-17T15:01:35Z</dcterms:modified>
</cp:coreProperties>
</file>