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1" r:id="rId2"/>
  </p:sldMasterIdLst>
  <p:notesMasterIdLst>
    <p:notesMasterId r:id="rId20"/>
  </p:notesMasterIdLst>
  <p:sldIdLst>
    <p:sldId id="256" r:id="rId3"/>
    <p:sldId id="263" r:id="rId4"/>
    <p:sldId id="277" r:id="rId5"/>
    <p:sldId id="257" r:id="rId6"/>
    <p:sldId id="266" r:id="rId7"/>
    <p:sldId id="278" r:id="rId8"/>
    <p:sldId id="268" r:id="rId9"/>
    <p:sldId id="269" r:id="rId10"/>
    <p:sldId id="260" r:id="rId11"/>
    <p:sldId id="270" r:id="rId12"/>
    <p:sldId id="271" r:id="rId13"/>
    <p:sldId id="262" r:id="rId14"/>
    <p:sldId id="273" r:id="rId15"/>
    <p:sldId id="274" r:id="rId16"/>
    <p:sldId id="276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FF"/>
    <a:srgbClr val="FFFF66"/>
    <a:srgbClr val="00FFFF"/>
    <a:srgbClr val="B010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1BF1FD-2687-4103-B4F5-31FA767FE2CC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046F35-B724-4318-B267-91DA61DEE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069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B8DB0B5-E2B1-44A5-9B89-E1ED81982117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8AE8CA-F886-45B4-93F4-DBC8D3B7FB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F0B001-7A8F-471C-ADF9-3169B3A7C3FB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5E22-96EB-402E-970C-8E8D184D0F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96383-01C5-4F0B-8810-96DB8C7C1058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4B32-DF09-4A9C-AD00-6FDDE0B865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B45AC-88E3-4534-A096-42EA3987BE7B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4AEA5-BCF5-4542-9A01-271D7C4B3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361F-DA15-46F5-8A4E-A49316856010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F456-F02C-4A37-86B9-A4050044E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B0C9A-098F-4885-A712-CDB054DF3F2F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BEFC-79C2-422A-893B-C803D819F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4B3C3-D1EF-40D0-BB27-1D86AE68CB20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635F-3021-4530-B92E-321DF360D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5AE97-1275-41CA-91AC-A59E8B827160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BBA0-59C1-4465-B0E0-CACA74508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86E8-552D-4E94-96CC-0D09F25090A6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D56F-AC14-42E8-80E3-D21C65C9D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BF6F8-8F50-47F4-8126-2E88103058A7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8F216-377E-4D70-A8FE-01688F6D3F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CC6A5-E778-46D5-A6F2-02CC411D2D43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1C779-0422-4923-8ED2-3E384360C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0245357A-E6AC-4739-B708-814356BF352E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D236862C-5DAE-473B-9348-5D21D6C59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8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60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60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609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B9BE43-27C3-42D3-8B9F-EE42F78398FD}" type="datetimeFigureOut">
              <a:rPr lang="ru-RU"/>
              <a:pPr/>
              <a:t>06.05.2016</a:t>
            </a:fld>
            <a:endParaRPr lang="ru-RU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C1EB04E-F202-47F4-B577-04235937B62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692696"/>
            <a:ext cx="8280400" cy="3240360"/>
          </a:xfrm>
        </p:spPr>
        <p:txBody>
          <a:bodyPr/>
          <a:lstStyle/>
          <a:p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latin typeface="Comic Sans MS" pitchFamily="66" charset="0"/>
                <a:cs typeface="Arial" charset="0"/>
              </a:rPr>
              <a:t>МДОУ 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Некоузский</a:t>
            </a:r>
            <a:r>
              <a:rPr lang="ru-RU" dirty="0">
                <a:cs typeface="Arial" charset="0"/>
              </a:rPr>
              <a:t> детский сад №3</a:t>
            </a:r>
            <a:r>
              <a:rPr lang="ru-RU" sz="6000" dirty="0">
                <a:latin typeface="Comic Sans MS" pitchFamily="66" charset="0"/>
                <a:cs typeface="Arial" charset="0"/>
              </a:rPr>
              <a:t/>
            </a:r>
            <a:br>
              <a:rPr lang="ru-RU" sz="6000" dirty="0">
                <a:latin typeface="Comic Sans MS" pitchFamily="66" charset="0"/>
                <a:cs typeface="Arial" charset="0"/>
              </a:rPr>
            </a:br>
            <a:r>
              <a:rPr lang="ru-RU" sz="6000" dirty="0">
                <a:latin typeface="Comic Sans MS" pitchFamily="66" charset="0"/>
                <a:cs typeface="Arial" charset="0"/>
              </a:rPr>
              <a:t/>
            </a:r>
            <a:br>
              <a:rPr lang="ru-RU" sz="6000" dirty="0">
                <a:latin typeface="Comic Sans MS" pitchFamily="66" charset="0"/>
                <a:cs typeface="Arial" charset="0"/>
              </a:rPr>
            </a:br>
            <a:r>
              <a:rPr lang="ru-RU" sz="6000" dirty="0">
                <a:latin typeface="Comic Sans MS" pitchFamily="66" charset="0"/>
                <a:cs typeface="Arial" charset="0"/>
              </a:rPr>
              <a:t/>
            </a:r>
            <a:br>
              <a:rPr lang="ru-RU" sz="6000" dirty="0">
                <a:latin typeface="Comic Sans MS" pitchFamily="66" charset="0"/>
                <a:cs typeface="Arial" charset="0"/>
              </a:rPr>
            </a:br>
            <a:r>
              <a:rPr lang="ru-RU" sz="7200" dirty="0">
                <a:latin typeface="Comic Sans MS" pitchFamily="66" charset="0"/>
                <a:cs typeface="Arial" charset="0"/>
              </a:rPr>
              <a:t/>
            </a:r>
            <a:br>
              <a:rPr lang="ru-RU" sz="7200" dirty="0">
                <a:latin typeface="Comic Sans MS" pitchFamily="66" charset="0"/>
                <a:cs typeface="Arial" charset="0"/>
              </a:rPr>
            </a:br>
            <a:r>
              <a:rPr lang="ru-RU" sz="7200" dirty="0">
                <a:latin typeface="Comic Sans MS" pitchFamily="66" charset="0"/>
                <a:cs typeface="Arial" charset="0"/>
              </a:rPr>
              <a:t>«</a:t>
            </a:r>
            <a:r>
              <a:rPr lang="ru-RU" sz="7200" b="1" dirty="0">
                <a:latin typeface="Comic Sans MS" pitchFamily="66" charset="0"/>
                <a:cs typeface="Arial" charset="0"/>
              </a:rPr>
              <a:t>Адаптация детей к ДОУ</a:t>
            </a:r>
            <a:r>
              <a:rPr lang="ru-RU" sz="7200" dirty="0">
                <a:latin typeface="Comic Sans MS" pitchFamily="66" charset="0"/>
                <a:cs typeface="Arial" charset="0"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419350"/>
            <a:ext cx="2017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OLGA_VM\Desktop\IMG_090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78" t="23026" r="34080" b="25227"/>
          <a:stretch/>
        </p:blipFill>
        <p:spPr bwMode="auto">
          <a:xfrm>
            <a:off x="3059832" y="1988840"/>
            <a:ext cx="2952328" cy="2662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781300"/>
            <a:ext cx="8208962" cy="3816350"/>
          </a:xfrm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 расставании постарайтесь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быть спокойными и уверенными сами. В противном случае ребенок может уловить Ваше беспокойство и будет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расстраивать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плакать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еще больше.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Ваше спокойствие, доброжелательное отношение поможет ребенку обрести спокойствие.</a:t>
            </a:r>
          </a:p>
        </p:txBody>
      </p:sp>
      <p:pic>
        <p:nvPicPr>
          <p:cNvPr id="24579" name="Picture 5" descr="C:\Users\User\AppData\Local\Microsoft\Windows\Temporary Internet Files\Content.IE5\CXUCTHPZ\MP9003998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3902075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0"/>
            <a:ext cx="8964612" cy="68580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помочь ребенку на этом этапе</a:t>
            </a:r>
            <a:r>
              <a:rPr lang="ru-RU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спокойного и бесконфликтного климата в семье;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реагировать на выходки и не наказывать за капризы;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Кратковременное посещение детского сада;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Взаимодействуйте с ребенком по средством игры;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«Ритуал прощания» с ребенком в детском саду;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сформировать у ребенка положительную установку на детский сад, и позитивное отношение к нему.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Приблизить время сна, прогулки и приема пищи в семье к режиму детского сада;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ребенок с трудом расстается с матерью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 желательно первые несколько недель пусть отводит в детский сад его отец;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Уделяйте больше времени ребенку дома.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</a:b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5604" name="Picture 4" descr="C:\Users\User\AppData\Local\Microsoft\Windows\Temporary Internet Files\Content.IE5\CXUCTHPZ\MC9004380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96752"/>
            <a:ext cx="1079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571481"/>
            <a:ext cx="8435975" cy="52340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endParaRPr lang="ru-RU" sz="25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5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желательно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ребенку предоставить возможность 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побегать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попрыгать, поиграть в подвижные игры.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А вечером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можно устроить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небольшой семейный праздник , например, совместное чаепитие, во время которого Вы можете похвалить ребенка за проведенный день в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яслях.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Подобная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</a:p>
        </p:txBody>
      </p:sp>
      <p:pic>
        <p:nvPicPr>
          <p:cNvPr id="2662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802029"/>
            <a:ext cx="2530934" cy="20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4" descr="img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3850" y="260350"/>
            <a:ext cx="835183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507413" cy="5157787"/>
          </a:xfrm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4" descr="im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2"/>
            <a:ext cx="84963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 descr="im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im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53425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23" name="Picture 4" descr="im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80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742950" y="2420938"/>
            <a:ext cx="7645400" cy="44370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Составила презентацию  педагог-психолог</a:t>
            </a:r>
          </a:p>
          <a:p>
            <a:pPr algn="ctr">
              <a:buFontTx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Вишнякова Т.П.</a:t>
            </a:r>
          </a:p>
          <a:p>
            <a:pPr algn="ctr">
              <a:buFontTx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внимание!!!</a:t>
            </a:r>
          </a:p>
          <a:p>
            <a:pPr algn="ctr">
              <a:buFontTx/>
              <a:buNone/>
              <a:defRPr/>
            </a:pPr>
            <a:endParaRPr lang="ru-RU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en-US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Примечание: использованы Интернет-ресурсы</a:t>
            </a:r>
            <a:endParaRPr lang="ru-RU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49737"/>
            <a:ext cx="3914775" cy="26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933825"/>
            <a:ext cx="3914775" cy="26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958776"/>
            <a:ext cx="8034610" cy="3334320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Проблема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адаптации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 ребенка к условиям детского сада возникла с самого начала существования дошкольных учреждений и продолжает оставаться актуальной в наше время. </a:t>
            </a:r>
            <a:b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b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Практически каждая семья при поступлении ребенка в ДОУ сталкивается с этой проблемой!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Роман\Pictures\пла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3174" y="3467278"/>
            <a:ext cx="2664519" cy="33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Адаптация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Адаптация – процесс вхождения человека в новую для него среду и приспособление к ее условиям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1"/>
            <a:ext cx="9144000" cy="558924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	</a:t>
            </a:r>
          </a:p>
          <a:p>
            <a:pPr>
              <a:buFontTx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 </a:t>
            </a:r>
            <a:r>
              <a:rPr lang="ru-RU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легкой</a:t>
            </a:r>
            <a:r>
              <a: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Во время адаптации </a:t>
            </a:r>
            <a:r>
              <a:rPr lang="ru-RU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средней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Тяжелая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b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307975"/>
            <a:ext cx="8229600" cy="960438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Различают три степени адаптации ребенка к детскому саду: </a:t>
            </a:r>
            <a:r>
              <a:rPr lang="ru-RU" sz="2800" i="1" dirty="0">
                <a:latin typeface="Times New Roman" pitchFamily="18" charset="0"/>
                <a:ea typeface="+mj-ea"/>
                <a:cs typeface="Times New Roman" pitchFamily="18" charset="0"/>
              </a:rPr>
              <a:t>легкую, среднюю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ea typeface="+mj-ea"/>
                <a:cs typeface="Times New Roman" pitchFamily="18" charset="0"/>
              </a:rPr>
              <a:t>и тяжелую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Оксана\Рабочий стол\P222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6034088" cy="439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2"/>
          <p:cNvSpPr>
            <a:spLocks noGrp="1"/>
          </p:cNvSpPr>
          <p:nvPr>
            <p:ph idx="4294967295"/>
          </p:nvPr>
        </p:nvSpPr>
        <p:spPr>
          <a:xfrm>
            <a:off x="179388" y="5589588"/>
            <a:ext cx="8229600" cy="86360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algn="just">
              <a:buFontTx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5589588"/>
            <a:ext cx="7677174" cy="86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ДОУ созданы все условия для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адаптации 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детей</a:t>
            </a:r>
          </a:p>
          <a:p>
            <a:pPr>
              <a:buFontTx/>
              <a:buNone/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Содержимое 2"/>
          <p:cNvSpPr>
            <a:spLocks/>
          </p:cNvSpPr>
          <p:nvPr/>
        </p:nvSpPr>
        <p:spPr bwMode="auto">
          <a:xfrm>
            <a:off x="468313" y="7651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414" name="Содержимое 2"/>
          <p:cNvSpPr>
            <a:spLocks/>
          </p:cNvSpPr>
          <p:nvPr/>
        </p:nvSpPr>
        <p:spPr bwMode="auto">
          <a:xfrm>
            <a:off x="357158" y="1000108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СОТРУДНИЧЕСТВО!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Адаптация – это не только процесс привыкания ребенка к дошкольному учреждению на первых порах, но и выработка умений и навыков в повседневной жизни.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стремимся к тому, чтобы ребенок справился с трудностями привыкания к новой среде на уровне легкой адаптации, и всячески предупреждаем и не допускаем проявлений тяжелой адаптации.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12954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Важный фактор, влияющий на адаптацию-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привязанности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</a:t>
            </a:r>
            <a:endParaRPr lang="ru-RU" sz="28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0" y="4941888"/>
            <a:ext cx="9144000" cy="1916112"/>
          </a:xfrm>
          <a:solidFill>
            <a:srgbClr val="FFFF00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Научно доказано, чем более развита эмоциональная связь с матерью, тем труднее происходит адаптация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1508" name="Picture 2" descr="C:\Users\User\AppData\Local\Microsoft\Windows\Temporary Internet Files\Content.IE5\4MITXB2C\MP9004071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3095625" cy="247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iCAWTONJU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3168650" cy="216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844675"/>
            <a:ext cx="8643998" cy="4752975"/>
          </a:xfrm>
        </p:spPr>
        <p:txBody>
          <a:bodyPr anchor="ctr"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charset="0"/>
              </a:rPr>
              <a:t>	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                             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Воспитатели отмечают, что легче адаптируются к детскому саду дети из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многодетных семей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дети из коммунальных квартир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	Расширяйте "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социальный горизонт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селу или городу и т.д. Имея такой опыт, ребенок не будет бояться общаться со сверстниками и взрослыми.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9038" y="255588"/>
            <a:ext cx="6910387" cy="915987"/>
          </a:xfrm>
          <a:solidFill>
            <a:srgbClr val="B01058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Для успешной адаптации важно! </a:t>
            </a:r>
            <a:b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6" name="Picture 2" descr="C:\Users\User\AppData\Local\Microsoft\Windows\Temporary Internet Files\Content.IE5\ERF07X5K\MC90023295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4315597"/>
            <a:ext cx="2376264" cy="238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250824" y="1000108"/>
            <a:ext cx="8893175" cy="5857892"/>
          </a:xfrm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1) Привести домашний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режим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FontTx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2)Познакомиться с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меню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FontTx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3)Обучайте ребенка дома всем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необходимым навыкам самообслуживания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Одежда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шорты без застежек 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лямок,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ботинки на липучках).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2">
      <a:dk1>
        <a:srgbClr val="3D0058"/>
      </a:dk1>
      <a:lt1>
        <a:srgbClr val="FFFFFF"/>
      </a:lt1>
      <a:dk2>
        <a:srgbClr val="9188B0"/>
      </a:dk2>
      <a:lt2>
        <a:srgbClr val="DDE0DC"/>
      </a:lt2>
      <a:accent1>
        <a:srgbClr val="FFCC00"/>
      </a:accent1>
      <a:accent2>
        <a:srgbClr val="4C3D78"/>
      </a:accent2>
      <a:accent3>
        <a:srgbClr val="C7C3D4"/>
      </a:accent3>
      <a:accent4>
        <a:srgbClr val="DADADA"/>
      </a:accent4>
      <a:accent5>
        <a:srgbClr val="FFE2AA"/>
      </a:accent5>
      <a:accent6>
        <a:srgbClr val="44366C"/>
      </a:accent6>
      <a:hlink>
        <a:srgbClr val="743D78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208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Разрез</vt:lpstr>
      <vt:lpstr>Вершина горы</vt:lpstr>
      <vt:lpstr>   МДОУ  Некоузский детский сад №3    «Адаптация детей к ДОУ»</vt:lpstr>
      <vt:lpstr> 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     Практически каждая семья при поступлении ребенка в ДОУ сталкивается с этой проблемой!</vt:lpstr>
      <vt:lpstr>Адаптация</vt:lpstr>
      <vt:lpstr>Различают три степени адаптации ребенка к детскому саду: легкую, среднюю и тяжелую.</vt:lpstr>
      <vt:lpstr>Слайд 5</vt:lpstr>
      <vt:lpstr>ТОЛЬКО СОТРУДНИЧЕСТВО!</vt:lpstr>
      <vt:lpstr>Важный фактор, влияющий на адаптацию- качество привязанности к матери</vt:lpstr>
      <vt:lpstr>Слайд 8</vt:lpstr>
      <vt:lpstr> Для успешной адаптации важно!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Tatyana Vishnyakova</cp:lastModifiedBy>
  <cp:revision>42</cp:revision>
  <dcterms:created xsi:type="dcterms:W3CDTF">2012-09-09T17:38:58Z</dcterms:created>
  <dcterms:modified xsi:type="dcterms:W3CDTF">2016-05-06T18:52:08Z</dcterms:modified>
</cp:coreProperties>
</file>